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441" r:id="rId2"/>
    <p:sldId id="592" r:id="rId3"/>
    <p:sldId id="533" r:id="rId4"/>
    <p:sldId id="535" r:id="rId5"/>
    <p:sldId id="608" r:id="rId6"/>
    <p:sldId id="609" r:id="rId7"/>
    <p:sldId id="813" r:id="rId8"/>
    <p:sldId id="611" r:id="rId9"/>
    <p:sldId id="612" r:id="rId10"/>
    <p:sldId id="613" r:id="rId11"/>
    <p:sldId id="614" r:id="rId12"/>
    <p:sldId id="615" r:id="rId13"/>
    <p:sldId id="616" r:id="rId14"/>
    <p:sldId id="536" r:id="rId15"/>
    <p:sldId id="537" r:id="rId16"/>
    <p:sldId id="538" r:id="rId17"/>
    <p:sldId id="542" r:id="rId18"/>
    <p:sldId id="543" r:id="rId19"/>
    <p:sldId id="636" r:id="rId20"/>
    <p:sldId id="637" r:id="rId21"/>
    <p:sldId id="640" r:id="rId22"/>
    <p:sldId id="641" r:id="rId23"/>
    <p:sldId id="621" r:id="rId24"/>
    <p:sldId id="547" r:id="rId25"/>
    <p:sldId id="642" r:id="rId26"/>
    <p:sldId id="603" r:id="rId27"/>
    <p:sldId id="548" r:id="rId28"/>
    <p:sldId id="549" r:id="rId29"/>
    <p:sldId id="602" r:id="rId30"/>
    <p:sldId id="672" r:id="rId31"/>
    <p:sldId id="555" r:id="rId32"/>
    <p:sldId id="556" r:id="rId33"/>
    <p:sldId id="557" r:id="rId34"/>
    <p:sldId id="805" r:id="rId35"/>
    <p:sldId id="559" r:id="rId36"/>
    <p:sldId id="814" r:id="rId37"/>
    <p:sldId id="815" r:id="rId38"/>
    <p:sldId id="816" r:id="rId39"/>
    <p:sldId id="817" r:id="rId40"/>
    <p:sldId id="818" r:id="rId41"/>
    <p:sldId id="819" r:id="rId42"/>
    <p:sldId id="820" r:id="rId43"/>
    <p:sldId id="683" r:id="rId44"/>
    <p:sldId id="699" r:id="rId45"/>
    <p:sldId id="730" r:id="rId46"/>
    <p:sldId id="700" r:id="rId47"/>
    <p:sldId id="701" r:id="rId48"/>
    <p:sldId id="750" r:id="rId49"/>
    <p:sldId id="772" r:id="rId50"/>
    <p:sldId id="753" r:id="rId51"/>
    <p:sldId id="758" r:id="rId52"/>
    <p:sldId id="754" r:id="rId53"/>
    <p:sldId id="756" r:id="rId54"/>
    <p:sldId id="757" r:id="rId55"/>
    <p:sldId id="821" r:id="rId56"/>
    <p:sldId id="769" r:id="rId57"/>
    <p:sldId id="771" r:id="rId58"/>
    <p:sldId id="851" r:id="rId59"/>
    <p:sldId id="852" r:id="rId60"/>
    <p:sldId id="853" r:id="rId61"/>
    <p:sldId id="854" r:id="rId62"/>
    <p:sldId id="855" r:id="rId63"/>
    <p:sldId id="856" r:id="rId64"/>
    <p:sldId id="857" r:id="rId65"/>
    <p:sldId id="858" r:id="rId66"/>
    <p:sldId id="859" r:id="rId67"/>
    <p:sldId id="860" r:id="rId68"/>
    <p:sldId id="861" r:id="rId69"/>
    <p:sldId id="862" r:id="rId70"/>
    <p:sldId id="863" r:id="rId71"/>
    <p:sldId id="864" r:id="rId72"/>
    <p:sldId id="865" r:id="rId73"/>
    <p:sldId id="866" r:id="rId74"/>
    <p:sldId id="867" r:id="rId75"/>
    <p:sldId id="868" r:id="rId76"/>
    <p:sldId id="869" r:id="rId77"/>
    <p:sldId id="870" r:id="rId78"/>
    <p:sldId id="871" r:id="rId79"/>
    <p:sldId id="872" r:id="rId80"/>
    <p:sldId id="873" r:id="rId81"/>
    <p:sldId id="874" r:id="rId82"/>
    <p:sldId id="760" r:id="rId83"/>
    <p:sldId id="761" r:id="rId84"/>
    <p:sldId id="762" r:id="rId85"/>
    <p:sldId id="763" r:id="rId86"/>
    <p:sldId id="822" r:id="rId87"/>
    <p:sldId id="824" r:id="rId88"/>
    <p:sldId id="836" r:id="rId89"/>
    <p:sldId id="837" r:id="rId90"/>
    <p:sldId id="838" r:id="rId91"/>
    <p:sldId id="839" r:id="rId92"/>
    <p:sldId id="840" r:id="rId93"/>
    <p:sldId id="841" r:id="rId94"/>
    <p:sldId id="842" r:id="rId95"/>
    <p:sldId id="843" r:id="rId96"/>
    <p:sldId id="844" r:id="rId97"/>
    <p:sldId id="845" r:id="rId98"/>
    <p:sldId id="846" r:id="rId99"/>
    <p:sldId id="847" r:id="rId100"/>
    <p:sldId id="848" r:id="rId101"/>
    <p:sldId id="849" r:id="rId102"/>
    <p:sldId id="764" r:id="rId103"/>
    <p:sldId id="765" r:id="rId104"/>
    <p:sldId id="776" r:id="rId105"/>
    <p:sldId id="724" r:id="rId106"/>
    <p:sldId id="725" r:id="rId107"/>
    <p:sldId id="726" r:id="rId108"/>
    <p:sldId id="719" r:id="rId109"/>
    <p:sldId id="720" r:id="rId110"/>
    <p:sldId id="721" r:id="rId111"/>
    <p:sldId id="727" r:id="rId112"/>
    <p:sldId id="850" r:id="rId1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660066"/>
    <a:srgbClr val="996633"/>
    <a:srgbClr val="FF8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9"/>
    <p:restoredTop sz="87088" autoAdjust="0"/>
  </p:normalViewPr>
  <p:slideViewPr>
    <p:cSldViewPr snapToGrid="0" snapToObjects="1">
      <p:cViewPr>
        <p:scale>
          <a:sx n="103" d="100"/>
          <a:sy n="103" d="100"/>
        </p:scale>
        <p:origin x="1752" y="3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notesMaster" Target="notesMasters/notesMaster1.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A511FA-CDEC-DA4C-ADD1-ECFEF6CDBEBA}" type="datetimeFigureOut">
              <a:rPr lang="en-US" smtClean="0"/>
              <a:t>11/29/17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o-RO" smtClean="0"/>
              <a:t>Click to edit Master text styles</a:t>
            </a:r>
          </a:p>
          <a:p>
            <a:pPr lvl="1"/>
            <a:r>
              <a:rPr lang="ro-RO" smtClean="0"/>
              <a:t>Second level</a:t>
            </a:r>
          </a:p>
          <a:p>
            <a:pPr lvl="2"/>
            <a:r>
              <a:rPr lang="ro-RO" smtClean="0"/>
              <a:t>Third level</a:t>
            </a:r>
          </a:p>
          <a:p>
            <a:pPr lvl="3"/>
            <a:r>
              <a:rPr lang="ro-RO" smtClean="0"/>
              <a:t>Fourth level</a:t>
            </a:r>
          </a:p>
          <a:p>
            <a:pPr lvl="4"/>
            <a:r>
              <a:rPr lang="ro-RO"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73196B-5B7D-6943-9019-7912A0BC0E58}" type="slidenum">
              <a:rPr lang="en-US" smtClean="0"/>
              <a:t>‹#›</a:t>
            </a:fld>
            <a:endParaRPr lang="en-US"/>
          </a:p>
        </p:txBody>
      </p:sp>
    </p:spTree>
    <p:extLst>
      <p:ext uri="{BB962C8B-B14F-4D97-AF65-F5344CB8AC3E}">
        <p14:creationId xmlns:p14="http://schemas.microsoft.com/office/powerpoint/2010/main" val="6335262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4DA803C3-0348-4C62-8449-236AF813F2E9}" type="slidenum">
              <a:rPr lang="en-US">
                <a:solidFill>
                  <a:srgbClr val="000000"/>
                </a:solidFill>
              </a:rPr>
              <a:pPr/>
              <a:t>10</a:t>
            </a:fld>
            <a:endParaRPr lang="en-US">
              <a:solidFill>
                <a:srgbClr val="000000"/>
              </a:solidFill>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1138"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21B3482-F4B4-084D-977B-554501AF65D8}" type="slidenum">
              <a:rPr lang="en-US" sz="1200">
                <a:latin typeface="Calibri" charset="0"/>
              </a:rPr>
              <a:pPr eaLnBrk="1" hangingPunct="1"/>
              <a:t>111</a:t>
            </a:fld>
            <a:endParaRPr lang="en-US" sz="1200">
              <a:latin typeface="Calibri"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112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0BF93453-D529-44DC-B5ED-4C58312959F5}" type="slidenum">
              <a:rPr lang="en-US">
                <a:solidFill>
                  <a:prstClr val="black"/>
                </a:solidFill>
              </a:rPr>
              <a:pPr/>
              <a:t>13</a:t>
            </a:fld>
            <a:endParaRPr lang="en-US">
              <a:solidFill>
                <a:prstClr val="black"/>
              </a:solidFill>
            </a:endParaRPr>
          </a:p>
        </p:txBody>
      </p:sp>
      <p:sp>
        <p:nvSpPr>
          <p:cNvPr id="109571" name="Rectangle 2"/>
          <p:cNvSpPr>
            <a:spLocks noGrp="1" noRot="1" noChangeAspect="1" noChangeArrowheads="1" noTextEdit="1"/>
          </p:cNvSpPr>
          <p:nvPr>
            <p:ph type="sldImg"/>
          </p:nvPr>
        </p:nvSpPr>
        <p:spPr>
          <a:xfrm>
            <a:off x="1144588" y="685800"/>
            <a:ext cx="4572000" cy="3429000"/>
          </a:xfrm>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lstStyle/>
          <a:p>
            <a:pPr eaLnBrk="1" hangingPunct="1">
              <a:spcBef>
                <a:spcPct val="0"/>
              </a:spcBef>
            </a:pPr>
            <a:endParaRPr lang="de-DE"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32421CB-D3D5-CA43-B642-30B46D41A925}" type="slidenum">
              <a:rPr lang="en-US" sz="1200">
                <a:latin typeface="Calibri" charset="0"/>
              </a:rPr>
              <a:pPr eaLnBrk="1" hangingPunct="1"/>
              <a:t>14</a:t>
            </a:fld>
            <a:endParaRPr lang="en-US" sz="1200">
              <a:latin typeface="Calibri" charset="0"/>
            </a:endParaRPr>
          </a:p>
        </p:txBody>
      </p:sp>
      <p:sp>
        <p:nvSpPr>
          <p:cNvPr id="28674"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867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Calibri" charset="0"/>
              </a:rPr>
              <a:t>C</a:t>
            </a:r>
            <a:endParaRPr lang="en-US" dirty="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19562C-6D21-1B42-B35D-F1BD28AAA94F}" type="slidenum">
              <a:rPr lang="en-US" sz="1200">
                <a:latin typeface="Calibri" charset="0"/>
              </a:rPr>
              <a:pPr eaLnBrk="1" hangingPunct="1"/>
              <a:t>15</a:t>
            </a:fld>
            <a:endParaRPr lang="en-US" sz="1200">
              <a:latin typeface="Calibri" charset="0"/>
            </a:endParaRPr>
          </a:p>
        </p:txBody>
      </p:sp>
      <p:sp>
        <p:nvSpPr>
          <p:cNvPr id="3072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072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2D7A26-05FD-424C-958B-C7B705D3B38D}" type="slidenum">
              <a:rPr lang="en-US" sz="1200">
                <a:latin typeface="Calibri" charset="0"/>
              </a:rPr>
              <a:pPr eaLnBrk="1" hangingPunct="1"/>
              <a:t>16</a:t>
            </a:fld>
            <a:endParaRPr lang="en-US" sz="1200">
              <a:latin typeface="Calibri" charset="0"/>
            </a:endParaRPr>
          </a:p>
        </p:txBody>
      </p:sp>
      <p:sp>
        <p:nvSpPr>
          <p:cNvPr id="3277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277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51473A-C357-2348-B30A-A8766A7D205F}" type="slidenum">
              <a:rPr lang="en-US" sz="1200">
                <a:latin typeface="Calibri" charset="0"/>
              </a:rPr>
              <a:pPr eaLnBrk="1" hangingPunct="1"/>
              <a:t>17</a:t>
            </a:fld>
            <a:endParaRPr lang="en-US" sz="1200">
              <a:latin typeface="Calibri" charset="0"/>
            </a:endParaRPr>
          </a:p>
        </p:txBody>
      </p:sp>
      <p:sp>
        <p:nvSpPr>
          <p:cNvPr id="4096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096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B0A6D3D-3CE7-C042-9E70-DA1F8E501B21}" type="slidenum">
              <a:rPr lang="en-US" sz="1200">
                <a:latin typeface="Calibri" charset="0"/>
              </a:rPr>
              <a:pPr eaLnBrk="1" hangingPunct="1"/>
              <a:t>18</a:t>
            </a:fld>
            <a:endParaRPr lang="en-US" sz="1200">
              <a:latin typeface="Calibri" charset="0"/>
            </a:endParaRPr>
          </a:p>
        </p:txBody>
      </p:sp>
      <p:sp>
        <p:nvSpPr>
          <p:cNvPr id="4301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301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8A4F699F-D410-49CE-B5ED-89EFA4F72DB5}" type="slidenum">
              <a:rPr lang="en-US">
                <a:solidFill>
                  <a:prstClr val="black"/>
                </a:solidFill>
              </a:rPr>
              <a:pPr/>
              <a:t>19</a:t>
            </a:fld>
            <a:endParaRPr lang="en-US">
              <a:solidFill>
                <a:prstClr val="black"/>
              </a:solidFill>
            </a:endParaRPr>
          </a:p>
        </p:txBody>
      </p:sp>
      <p:sp>
        <p:nvSpPr>
          <p:cNvPr id="12390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1B31BE2E-7F1E-4AC3-8568-F53BD60DAB99}" type="slidenum">
              <a:rPr lang="en-US" sz="1100" smtClean="0">
                <a:solidFill>
                  <a:srgbClr val="000000"/>
                </a:solidFill>
              </a:rPr>
              <a:pPr algn="r" fontAlgn="base">
                <a:spcBef>
                  <a:spcPct val="0"/>
                </a:spcBef>
                <a:spcAft>
                  <a:spcPct val="0"/>
                </a:spcAft>
              </a:pPr>
              <a:t>19</a:t>
            </a:fld>
            <a:endParaRPr lang="en-US" sz="1100" smtClean="0">
              <a:solidFill>
                <a:srgbClr val="000000"/>
              </a:solidFill>
            </a:endParaRPr>
          </a:p>
        </p:txBody>
      </p:sp>
      <p:sp>
        <p:nvSpPr>
          <p:cNvPr id="123908" name="Rectangle 2"/>
          <p:cNvSpPr>
            <a:spLocks noGrp="1" noRot="1" noChangeAspect="1" noChangeArrowheads="1" noTextEdit="1"/>
          </p:cNvSpPr>
          <p:nvPr>
            <p:ph type="sldImg"/>
          </p:nvPr>
        </p:nvSpPr>
        <p:spPr>
          <a:xfrm>
            <a:off x="1144588" y="685800"/>
            <a:ext cx="4572000" cy="3429000"/>
          </a:xfrm>
          <a:ln/>
        </p:spPr>
      </p:sp>
      <p:sp>
        <p:nvSpPr>
          <p:cNvPr id="12390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lstStyle/>
          <a:p>
            <a:pPr eaLnBrk="1" hangingPunct="1">
              <a:spcBef>
                <a:spcPct val="0"/>
              </a:spcBef>
            </a:pPr>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A3D39904-AC7E-467D-A008-75B4A12A2FD1}" type="slidenum">
              <a:rPr lang="en-US">
                <a:solidFill>
                  <a:prstClr val="black"/>
                </a:solidFill>
              </a:rPr>
              <a:pPr/>
              <a:t>20</a:t>
            </a:fld>
            <a:endParaRPr lang="en-US">
              <a:solidFill>
                <a:prstClr val="black"/>
              </a:solidFill>
            </a:endParaRPr>
          </a:p>
        </p:txBody>
      </p:sp>
      <p:sp>
        <p:nvSpPr>
          <p:cNvPr id="12493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B884EBFC-F3B1-4C90-8FD7-879572DFC121}" type="slidenum">
              <a:rPr lang="en-US" sz="1100" smtClean="0">
                <a:solidFill>
                  <a:srgbClr val="000000"/>
                </a:solidFill>
              </a:rPr>
              <a:pPr algn="r" fontAlgn="base">
                <a:spcBef>
                  <a:spcPct val="0"/>
                </a:spcBef>
                <a:spcAft>
                  <a:spcPct val="0"/>
                </a:spcAft>
              </a:pPr>
              <a:t>20</a:t>
            </a:fld>
            <a:endParaRPr lang="en-US" sz="1100" smtClean="0">
              <a:solidFill>
                <a:srgbClr val="000000"/>
              </a:solidFill>
            </a:endParaRPr>
          </a:p>
        </p:txBody>
      </p:sp>
      <p:sp>
        <p:nvSpPr>
          <p:cNvPr id="124932" name="Rectangle 2"/>
          <p:cNvSpPr>
            <a:spLocks noGrp="1" noRot="1" noChangeAspect="1" noChangeArrowheads="1" noTextEdit="1"/>
          </p:cNvSpPr>
          <p:nvPr>
            <p:ph type="sldImg"/>
          </p:nvPr>
        </p:nvSpPr>
        <p:spPr>
          <a:xfrm>
            <a:off x="1144588" y="685800"/>
            <a:ext cx="4572000" cy="3429000"/>
          </a:xfrm>
          <a:ln/>
        </p:spPr>
      </p:sp>
      <p:sp>
        <p:nvSpPr>
          <p:cNvPr id="12493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lstStyle/>
          <a:p>
            <a:pPr eaLnBrk="1" hangingPunct="1">
              <a:spcBef>
                <a:spcPct val="0"/>
              </a:spcBef>
            </a:pPr>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A3D39904-AC7E-467D-A008-75B4A12A2FD1}" type="slidenum">
              <a:rPr lang="en-US">
                <a:solidFill>
                  <a:prstClr val="black"/>
                </a:solidFill>
              </a:rPr>
              <a:pPr/>
              <a:t>21</a:t>
            </a:fld>
            <a:endParaRPr lang="en-US">
              <a:solidFill>
                <a:prstClr val="black"/>
              </a:solidFill>
            </a:endParaRPr>
          </a:p>
        </p:txBody>
      </p:sp>
      <p:sp>
        <p:nvSpPr>
          <p:cNvPr id="12493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B884EBFC-F3B1-4C90-8FD7-879572DFC121}" type="slidenum">
              <a:rPr lang="en-US" sz="1100" smtClean="0">
                <a:solidFill>
                  <a:srgbClr val="000000"/>
                </a:solidFill>
              </a:rPr>
              <a:pPr algn="r" fontAlgn="base">
                <a:spcBef>
                  <a:spcPct val="0"/>
                </a:spcBef>
                <a:spcAft>
                  <a:spcPct val="0"/>
                </a:spcAft>
              </a:pPr>
              <a:t>21</a:t>
            </a:fld>
            <a:endParaRPr lang="en-US" sz="1100" smtClean="0">
              <a:solidFill>
                <a:srgbClr val="000000"/>
              </a:solidFill>
            </a:endParaRPr>
          </a:p>
        </p:txBody>
      </p:sp>
      <p:sp>
        <p:nvSpPr>
          <p:cNvPr id="124932" name="Rectangle 2"/>
          <p:cNvSpPr>
            <a:spLocks noGrp="1" noRot="1" noChangeAspect="1" noChangeArrowheads="1" noTextEdit="1"/>
          </p:cNvSpPr>
          <p:nvPr>
            <p:ph type="sldImg"/>
          </p:nvPr>
        </p:nvSpPr>
        <p:spPr>
          <a:xfrm>
            <a:off x="1144588" y="685800"/>
            <a:ext cx="4572000" cy="3429000"/>
          </a:xfrm>
          <a:ln/>
        </p:spPr>
      </p:sp>
      <p:sp>
        <p:nvSpPr>
          <p:cNvPr id="12493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lstStyle/>
          <a:p>
            <a:pPr eaLnBrk="1" hangingPunct="1">
              <a:spcBef>
                <a:spcPct val="0"/>
              </a:spcBef>
            </a:pPr>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algn="r" rtl="0" fontAlgn="base">
              <a:spcBef>
                <a:spcPct val="0"/>
              </a:spcBef>
              <a:spcAft>
                <a:spcPct val="0"/>
              </a:spcAft>
            </a:pPr>
            <a:fld id="{E4DD91B9-023D-455C-8CF4-020816D4F60A}" type="slidenum">
              <a:rPr lang="en-US">
                <a:solidFill>
                  <a:prstClr val="black"/>
                </a:solidFill>
                <a:latin typeface="Arial" charset="0"/>
              </a:rPr>
              <a:pPr algn="r" rtl="0" fontAlgn="base">
                <a:spcBef>
                  <a:spcPct val="0"/>
                </a:spcBef>
                <a:spcAft>
                  <a:spcPct val="0"/>
                </a:spcAft>
              </a:pPr>
              <a:t>2</a:t>
            </a:fld>
            <a:endParaRPr lang="en-US">
              <a:solidFill>
                <a:prstClr val="black"/>
              </a:solidFill>
              <a:latin typeface="Arial" charset="0"/>
            </a:endParaRPr>
          </a:p>
        </p:txBody>
      </p:sp>
      <p:sp>
        <p:nvSpPr>
          <p:cNvPr id="9728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rtl="0" fontAlgn="base">
              <a:spcBef>
                <a:spcPct val="0"/>
              </a:spcBef>
              <a:spcAft>
                <a:spcPct val="0"/>
              </a:spcAft>
            </a:pPr>
            <a:fld id="{B1D583BB-24C5-4BBC-B1B6-4EF3E543F8D3}" type="slidenum">
              <a:rPr lang="en-US" sz="1200">
                <a:solidFill>
                  <a:prstClr val="black"/>
                </a:solidFill>
                <a:latin typeface="Arial" charset="0"/>
              </a:rPr>
              <a:pPr algn="r" rtl="0" fontAlgn="base">
                <a:spcBef>
                  <a:spcPct val="0"/>
                </a:spcBef>
                <a:spcAft>
                  <a:spcPct val="0"/>
                </a:spcAft>
              </a:pPr>
              <a:t>2</a:t>
            </a:fld>
            <a:endParaRPr lang="en-US" sz="1200">
              <a:solidFill>
                <a:prstClr val="black"/>
              </a:solidFill>
              <a:latin typeface="Arial" charset="0"/>
            </a:endParaRPr>
          </a:p>
        </p:txBody>
      </p:sp>
      <p:sp>
        <p:nvSpPr>
          <p:cNvPr id="97284" name="Rectangle 2"/>
          <p:cNvSpPr>
            <a:spLocks noGrp="1" noRot="1" noChangeAspect="1" noChangeArrowheads="1" noTextEdit="1"/>
          </p:cNvSpPr>
          <p:nvPr>
            <p:ph type="sldImg"/>
          </p:nvPr>
        </p:nvSpPr>
        <p:spPr>
          <a:ln/>
        </p:spPr>
      </p:sp>
      <p:sp>
        <p:nvSpPr>
          <p:cNvPr id="97285" name="Rectangle 3"/>
          <p:cNvSpPr>
            <a:spLocks noGrp="1" noChangeArrowheads="1"/>
          </p:cNvSpPr>
          <p:nvPr>
            <p:ph type="body" idx="1"/>
          </p:nvPr>
        </p:nvSpPr>
        <p:spPr>
          <a:noFill/>
          <a:ln/>
        </p:spPr>
        <p:txBody>
          <a:bodyPr/>
          <a:lstStyle/>
          <a:p>
            <a:pPr eaLnBrk="1" hangingPunct="1"/>
            <a:endParaRPr lang="en-US" dirty="0" smtClean="0"/>
          </a:p>
        </p:txBody>
      </p:sp>
      <p:sp>
        <p:nvSpPr>
          <p:cNvPr id="2" name="Footer Placeholder 1"/>
          <p:cNvSpPr>
            <a:spLocks noGrp="1"/>
          </p:cNvSpPr>
          <p:nvPr>
            <p:ph type="ftr" sz="quarter" idx="10"/>
          </p:nvPr>
        </p:nvSpPr>
        <p:spPr/>
        <p:txBody>
          <a:bodyPr/>
          <a:lstStyle/>
          <a:p>
            <a:r>
              <a:rPr lang="fr-FR" smtClean="0"/>
              <a:t>CS 376 Lecture 7 Segmentation</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A3D39904-AC7E-467D-A008-75B4A12A2FD1}" type="slidenum">
              <a:rPr lang="en-US">
                <a:solidFill>
                  <a:prstClr val="black"/>
                </a:solidFill>
              </a:rPr>
              <a:pPr/>
              <a:t>22</a:t>
            </a:fld>
            <a:endParaRPr lang="en-US">
              <a:solidFill>
                <a:prstClr val="black"/>
              </a:solidFill>
            </a:endParaRPr>
          </a:p>
        </p:txBody>
      </p:sp>
      <p:sp>
        <p:nvSpPr>
          <p:cNvPr id="12493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B884EBFC-F3B1-4C90-8FD7-879572DFC121}" type="slidenum">
              <a:rPr lang="en-US" sz="1100" smtClean="0">
                <a:solidFill>
                  <a:srgbClr val="000000"/>
                </a:solidFill>
              </a:rPr>
              <a:pPr algn="r" fontAlgn="base">
                <a:spcBef>
                  <a:spcPct val="0"/>
                </a:spcBef>
                <a:spcAft>
                  <a:spcPct val="0"/>
                </a:spcAft>
              </a:pPr>
              <a:t>22</a:t>
            </a:fld>
            <a:endParaRPr lang="en-US" sz="1100" smtClean="0">
              <a:solidFill>
                <a:srgbClr val="000000"/>
              </a:solidFill>
            </a:endParaRPr>
          </a:p>
        </p:txBody>
      </p:sp>
      <p:sp>
        <p:nvSpPr>
          <p:cNvPr id="124932" name="Rectangle 2"/>
          <p:cNvSpPr>
            <a:spLocks noGrp="1" noRot="1" noChangeAspect="1" noChangeArrowheads="1" noTextEdit="1"/>
          </p:cNvSpPr>
          <p:nvPr>
            <p:ph type="sldImg"/>
          </p:nvPr>
        </p:nvSpPr>
        <p:spPr>
          <a:xfrm>
            <a:off x="1144588" y="685800"/>
            <a:ext cx="4572000" cy="3429000"/>
          </a:xfrm>
          <a:ln/>
        </p:spPr>
      </p:sp>
      <p:sp>
        <p:nvSpPr>
          <p:cNvPr id="12493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lstStyle/>
          <a:p>
            <a:pPr eaLnBrk="1" hangingPunct="1">
              <a:spcBef>
                <a:spcPct val="0"/>
              </a:spcBef>
            </a:pPr>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10E54C7C-A67E-45BB-ADC2-D2C6B71A41FE}" type="slidenum">
              <a:rPr lang="en-US">
                <a:solidFill>
                  <a:prstClr val="black"/>
                </a:solidFill>
              </a:rPr>
              <a:pPr/>
              <a:t>23</a:t>
            </a:fld>
            <a:endParaRPr lang="en-US">
              <a:solidFill>
                <a:prstClr val="black"/>
              </a:solidFill>
            </a:endParaRPr>
          </a:p>
        </p:txBody>
      </p:sp>
      <p:sp>
        <p:nvSpPr>
          <p:cNvPr id="11878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A2891FD1-CFBA-410D-A34E-1053F2807021}" type="slidenum">
              <a:rPr lang="en-US" sz="1200" smtClean="0">
                <a:solidFill>
                  <a:prstClr val="black"/>
                </a:solidFill>
              </a:rPr>
              <a:pPr algn="r" fontAlgn="base">
                <a:spcBef>
                  <a:spcPct val="0"/>
                </a:spcBef>
                <a:spcAft>
                  <a:spcPct val="0"/>
                </a:spcAft>
              </a:pPr>
              <a:t>23</a:t>
            </a:fld>
            <a:endParaRPr lang="en-US" sz="1200" smtClean="0">
              <a:solidFill>
                <a:prstClr val="black"/>
              </a:solidFill>
            </a:endParaRPr>
          </a:p>
        </p:txBody>
      </p:sp>
      <p:sp>
        <p:nvSpPr>
          <p:cNvPr id="118788" name="Rectangle 2"/>
          <p:cNvSpPr>
            <a:spLocks noGrp="1" noRot="1" noChangeAspect="1" noChangeArrowheads="1" noTextEdit="1"/>
          </p:cNvSpPr>
          <p:nvPr>
            <p:ph type="sldImg"/>
          </p:nvPr>
        </p:nvSpPr>
        <p:spPr>
          <a:ln/>
        </p:spPr>
      </p:sp>
      <p:sp>
        <p:nvSpPr>
          <p:cNvPr id="11878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12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512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CC1028D-CB48-CE40-845F-21BED150DDB7}" type="slidenum">
              <a:rPr lang="en-US" sz="1200">
                <a:latin typeface="Calibri" charset="0"/>
              </a:rPr>
              <a:pPr eaLnBrk="1" hangingPunct="1"/>
              <a:t>24</a:t>
            </a:fld>
            <a:endParaRPr lang="en-US" sz="12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32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532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9158740-A72D-064F-A19B-43E4A83A341D}" type="slidenum">
              <a:rPr lang="en-US" sz="1200">
                <a:latin typeface="Calibri" charset="0"/>
              </a:rPr>
              <a:pPr eaLnBrk="1" hangingPunct="1"/>
              <a:t>27</a:t>
            </a:fld>
            <a:endParaRPr lang="en-US" sz="12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52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552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CEA75A-6479-CF42-BF61-8F164C2953EC}" type="slidenum">
              <a:rPr lang="en-US" sz="1200">
                <a:latin typeface="Calibri" charset="0"/>
              </a:rPr>
              <a:pPr eaLnBrk="1" hangingPunct="1"/>
              <a:t>28</a:t>
            </a:fld>
            <a:endParaRPr lang="en-US" sz="12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52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552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CEA75A-6479-CF42-BF61-8F164C2953EC}" type="slidenum">
              <a:rPr lang="en-US" sz="1200">
                <a:latin typeface="Calibri" charset="0"/>
              </a:rPr>
              <a:pPr eaLnBrk="1" hangingPunct="1"/>
              <a:t>29</a:t>
            </a:fld>
            <a:endParaRPr lang="en-US" sz="12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52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552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CEA75A-6479-CF42-BF61-8F164C2953EC}" type="slidenum">
              <a:rPr lang="en-US" sz="1200">
                <a:latin typeface="Calibri" charset="0"/>
              </a:rPr>
              <a:pPr eaLnBrk="1" hangingPunct="1"/>
              <a:t>30</a:t>
            </a:fld>
            <a:endParaRPr lang="en-US" sz="120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65C30D4-DACD-3241-912E-92D7B0875E72}" type="slidenum">
              <a:rPr lang="en-US" sz="1200">
                <a:latin typeface="Calibri" charset="0"/>
              </a:rPr>
              <a:pPr eaLnBrk="1" hangingPunct="1"/>
              <a:t>31</a:t>
            </a:fld>
            <a:endParaRPr lang="en-US" sz="1200">
              <a:latin typeface="Calibri" charset="0"/>
            </a:endParaRPr>
          </a:p>
        </p:txBody>
      </p:sp>
      <p:sp>
        <p:nvSpPr>
          <p:cNvPr id="66562" name="Rectangle 2"/>
          <p:cNvSpPr>
            <a:spLocks noGrp="1" noRot="1" noChangeAspect="1" noChangeArrowheads="1" noTextEdit="1"/>
          </p:cNvSpPr>
          <p:nvPr>
            <p:ph type="sldImg"/>
          </p:nvPr>
        </p:nvSpPr>
        <p:spPr bwMode="auto">
          <a:xfrm>
            <a:off x="1147763" y="585788"/>
            <a:ext cx="3995737" cy="29972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6563" name="Rectangle 3"/>
          <p:cNvSpPr>
            <a:spLocks noGrp="1" noChangeArrowheads="1"/>
          </p:cNvSpPr>
          <p:nvPr>
            <p:ph type="body" idx="1"/>
          </p:nvPr>
        </p:nvSpPr>
        <p:spPr bwMode="auto">
          <a:xfrm>
            <a:off x="830263" y="3779838"/>
            <a:ext cx="4632325" cy="35829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ru-RU" dirty="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792042C-0FC8-614A-8F82-B967E48F0212}" type="slidenum">
              <a:rPr lang="en-US" sz="1200">
                <a:latin typeface="Calibri" charset="0"/>
              </a:rPr>
              <a:pPr eaLnBrk="1" hangingPunct="1"/>
              <a:t>32</a:t>
            </a:fld>
            <a:endParaRPr lang="en-US" sz="1200">
              <a:latin typeface="Calibri" charset="0"/>
            </a:endParaRPr>
          </a:p>
        </p:txBody>
      </p:sp>
      <p:sp>
        <p:nvSpPr>
          <p:cNvPr id="68610" name="Rectangle 2"/>
          <p:cNvSpPr>
            <a:spLocks noGrp="1" noRot="1" noChangeAspect="1" noChangeArrowheads="1" noTextEdit="1"/>
          </p:cNvSpPr>
          <p:nvPr>
            <p:ph type="sldImg"/>
          </p:nvPr>
        </p:nvSpPr>
        <p:spPr bwMode="auto">
          <a:xfrm>
            <a:off x="1147763" y="585788"/>
            <a:ext cx="3995737" cy="29972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8611" name="Rectangle 3"/>
          <p:cNvSpPr>
            <a:spLocks noGrp="1" noChangeArrowheads="1"/>
          </p:cNvSpPr>
          <p:nvPr>
            <p:ph type="body" idx="1"/>
          </p:nvPr>
        </p:nvSpPr>
        <p:spPr bwMode="auto">
          <a:xfrm>
            <a:off x="830263" y="3779838"/>
            <a:ext cx="4632325" cy="35829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54D88D-E04E-004A-83CB-C8EEE81E1B1F}" type="slidenum">
              <a:rPr lang="en-US" sz="1200">
                <a:latin typeface="Calibri" charset="0"/>
              </a:rPr>
              <a:pPr eaLnBrk="1" hangingPunct="1"/>
              <a:t>33</a:t>
            </a:fld>
            <a:endParaRPr lang="en-US" sz="1200">
              <a:latin typeface="Calibri" charset="0"/>
            </a:endParaRPr>
          </a:p>
        </p:txBody>
      </p:sp>
      <p:sp>
        <p:nvSpPr>
          <p:cNvPr id="70658" name="Rectangle 2"/>
          <p:cNvSpPr>
            <a:spLocks noGrp="1" noRot="1" noChangeAspect="1" noChangeArrowheads="1" noTextEdit="1"/>
          </p:cNvSpPr>
          <p:nvPr>
            <p:ph type="sldImg"/>
          </p:nvPr>
        </p:nvSpPr>
        <p:spPr bwMode="auto">
          <a:xfrm>
            <a:off x="1147763" y="585788"/>
            <a:ext cx="3995737" cy="29972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0659" name="Rectangle 3"/>
          <p:cNvSpPr>
            <a:spLocks noGrp="1" noChangeArrowheads="1"/>
          </p:cNvSpPr>
          <p:nvPr>
            <p:ph type="body" idx="1"/>
          </p:nvPr>
        </p:nvSpPr>
        <p:spPr bwMode="auto">
          <a:xfrm>
            <a:off x="830263" y="3779838"/>
            <a:ext cx="4632325" cy="35829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ru-RU" dirty="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E781445-D9E9-3C47-A49E-D75BB288317A}" type="slidenum">
              <a:rPr lang="en-US" sz="1200">
                <a:latin typeface="Calibri" charset="0"/>
              </a:rPr>
              <a:pPr eaLnBrk="1" hangingPunct="1"/>
              <a:t>3</a:t>
            </a:fld>
            <a:endParaRPr lang="en-US" sz="12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78931CB-7565-7347-A669-D40BB84CEE7F}" type="slidenum">
              <a:rPr lang="en-US" sz="1200">
                <a:latin typeface="Calibri" charset="0"/>
              </a:rPr>
              <a:pPr eaLnBrk="1" hangingPunct="1"/>
              <a:t>34</a:t>
            </a:fld>
            <a:endParaRPr lang="en-US" sz="1200">
              <a:latin typeface="Calibri" charset="0"/>
            </a:endParaRPr>
          </a:p>
        </p:txBody>
      </p:sp>
      <p:sp>
        <p:nvSpPr>
          <p:cNvPr id="72706" name="Rectangle 2"/>
          <p:cNvSpPr>
            <a:spLocks noGrp="1" noRot="1" noChangeAspect="1" noChangeArrowheads="1" noTextEdit="1"/>
          </p:cNvSpPr>
          <p:nvPr>
            <p:ph type="sldImg"/>
          </p:nvPr>
        </p:nvSpPr>
        <p:spPr bwMode="auto">
          <a:xfrm>
            <a:off x="1147763" y="585788"/>
            <a:ext cx="3995737" cy="29972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2707" name="Rectangle 3"/>
          <p:cNvSpPr>
            <a:spLocks noGrp="1" noChangeArrowheads="1"/>
          </p:cNvSpPr>
          <p:nvPr>
            <p:ph type="body" idx="1"/>
          </p:nvPr>
        </p:nvSpPr>
        <p:spPr bwMode="auto">
          <a:xfrm>
            <a:off x="830263" y="3779838"/>
            <a:ext cx="4632325" cy="35829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ru-RU" dirty="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4AE6AE1-12D4-C543-8523-DC65ED6C421C}" type="slidenum">
              <a:rPr lang="en-US" sz="1200">
                <a:latin typeface="Calibri" charset="0"/>
              </a:rPr>
              <a:pPr eaLnBrk="1" hangingPunct="1"/>
              <a:t>35</a:t>
            </a:fld>
            <a:endParaRPr lang="en-US" sz="12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36</a:t>
            </a:fld>
            <a:endParaRPr lang="en-US" smtClean="0">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37</a:t>
            </a:fld>
            <a:endParaRPr lang="en-US" smtClean="0">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38</a:t>
            </a:fld>
            <a:endParaRPr lang="en-US" smtClean="0">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39</a:t>
            </a:fld>
            <a:endParaRPr lang="en-US" smtClean="0">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40</a:t>
            </a:fld>
            <a:endParaRPr lang="en-US" smtClean="0">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41</a:t>
            </a:fld>
            <a:endParaRPr lang="en-US" smtClean="0">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42</a:t>
            </a:fld>
            <a:endParaRPr lang="en-US" smtClean="0">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Slide Image Placeholder 1"/>
          <p:cNvSpPr>
            <a:spLocks noGrp="1" noRot="1" noChangeAspect="1" noTextEdit="1"/>
          </p:cNvSpPr>
          <p:nvPr>
            <p:ph type="sldImg"/>
          </p:nvPr>
        </p:nvSpPr>
        <p:spPr bwMode="auto">
          <a:noFill/>
          <a:ln>
            <a:solidFill>
              <a:srgbClr val="000000"/>
            </a:solidFill>
            <a:miter lim="800000"/>
            <a:headEnd/>
            <a:tailEnd/>
          </a:ln>
        </p:spPr>
      </p:sp>
      <p:sp>
        <p:nvSpPr>
          <p:cNvPr id="5765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err="1" smtClean="0"/>
              <a:t>Bovw</a:t>
            </a:r>
            <a:r>
              <a:rPr lang="en-US" baseline="0" dirty="0" smtClean="0"/>
              <a:t> – </a:t>
            </a:r>
            <a:r>
              <a:rPr lang="en-US" baseline="0" dirty="0" err="1" smtClean="0"/>
              <a:t>construitea</a:t>
            </a:r>
            <a:r>
              <a:rPr lang="en-US" baseline="0" dirty="0" smtClean="0"/>
              <a:t> </a:t>
            </a:r>
            <a:r>
              <a:rPr lang="en-US" baseline="0" dirty="0" err="1" smtClean="0"/>
              <a:t>unui</a:t>
            </a:r>
            <a:r>
              <a:rPr lang="en-US" baseline="0" dirty="0" smtClean="0"/>
              <a:t> </a:t>
            </a:r>
            <a:r>
              <a:rPr lang="en-US" baseline="0" dirty="0" err="1" smtClean="0"/>
              <a:t>vocabular</a:t>
            </a:r>
            <a:r>
              <a:rPr lang="en-US" baseline="0" dirty="0" smtClean="0"/>
              <a:t> de </a:t>
            </a:r>
            <a:r>
              <a:rPr lang="en-US" baseline="0" dirty="0" err="1" smtClean="0"/>
              <a:t>cuvinte</a:t>
            </a:r>
            <a:r>
              <a:rPr lang="en-US" baseline="0" dirty="0" smtClean="0"/>
              <a:t> </a:t>
            </a:r>
            <a:r>
              <a:rPr lang="en-US" baseline="0" dirty="0" err="1" smtClean="0"/>
              <a:t>vizuale</a:t>
            </a:r>
            <a:r>
              <a:rPr lang="en-US" baseline="0" dirty="0" smtClean="0"/>
              <a:t> </a:t>
            </a:r>
            <a:r>
              <a:rPr lang="en-US" baseline="0" dirty="0" err="1" smtClean="0"/>
              <a:t>prin</a:t>
            </a:r>
            <a:r>
              <a:rPr lang="en-US" baseline="0" dirty="0" smtClean="0"/>
              <a:t> </a:t>
            </a:r>
            <a:r>
              <a:rPr lang="en-US" baseline="0" dirty="0" err="1" smtClean="0"/>
              <a:t>folosirea</a:t>
            </a:r>
            <a:r>
              <a:rPr lang="en-US" baseline="0" dirty="0" smtClean="0"/>
              <a:t> </a:t>
            </a:r>
            <a:r>
              <a:rPr lang="en-US" baseline="0" dirty="0" err="1" smtClean="0"/>
              <a:t>unei</a:t>
            </a:r>
            <a:r>
              <a:rPr lang="en-US" baseline="0" dirty="0" smtClean="0"/>
              <a:t> </a:t>
            </a:r>
            <a:r>
              <a:rPr lang="en-US" baseline="0" dirty="0" err="1" smtClean="0"/>
              <a:t>metode</a:t>
            </a:r>
            <a:r>
              <a:rPr lang="en-US" baseline="0" dirty="0" smtClean="0"/>
              <a:t> de clustering </a:t>
            </a:r>
            <a:r>
              <a:rPr lang="en-US" baseline="0" dirty="0" err="1" smtClean="0"/>
              <a:t>pentru</a:t>
            </a:r>
            <a:r>
              <a:rPr lang="en-US" baseline="0" dirty="0" smtClean="0"/>
              <a:t> a </a:t>
            </a:r>
            <a:r>
              <a:rPr lang="en-US" baseline="0" dirty="0" err="1" smtClean="0"/>
              <a:t>grupa</a:t>
            </a:r>
            <a:r>
              <a:rPr lang="en-US" baseline="0" dirty="0" smtClean="0"/>
              <a:t> </a:t>
            </a:r>
            <a:r>
              <a:rPr lang="en-US" baseline="0" dirty="0" err="1" smtClean="0"/>
              <a:t>descriptori</a:t>
            </a:r>
            <a:r>
              <a:rPr lang="en-US" baseline="0" dirty="0" smtClean="0"/>
              <a:t> </a:t>
            </a:r>
            <a:r>
              <a:rPr lang="en-US" baseline="0" dirty="0" err="1" smtClean="0"/>
              <a:t>locali</a:t>
            </a:r>
            <a:r>
              <a:rPr lang="en-US" baseline="0" dirty="0" smtClean="0"/>
              <a:t> din imagine</a:t>
            </a:r>
          </a:p>
          <a:p>
            <a:pPr eaLnBrk="1" hangingPunct="1">
              <a:spcBef>
                <a:spcPct val="0"/>
              </a:spcBef>
            </a:pPr>
            <a:r>
              <a:rPr lang="en-US" baseline="0" dirty="0" err="1" smtClean="0"/>
              <a:t>Inspirat</a:t>
            </a:r>
            <a:r>
              <a:rPr lang="en-US" baseline="0" dirty="0" smtClean="0"/>
              <a:t> din </a:t>
            </a:r>
            <a:r>
              <a:rPr lang="en-US" baseline="0" dirty="0" err="1" smtClean="0"/>
              <a:t>procesarea</a:t>
            </a:r>
            <a:r>
              <a:rPr lang="en-US" baseline="0" dirty="0" smtClean="0"/>
              <a:t> </a:t>
            </a:r>
            <a:r>
              <a:rPr lang="en-US" baseline="0" dirty="0" err="1" smtClean="0"/>
              <a:t>limbajului</a:t>
            </a:r>
            <a:r>
              <a:rPr lang="en-US" baseline="0" dirty="0" smtClean="0"/>
              <a:t> natural , </a:t>
            </a:r>
            <a:r>
              <a:rPr lang="en-US" baseline="0" dirty="0" err="1" smtClean="0"/>
              <a:t>regasirea</a:t>
            </a:r>
            <a:r>
              <a:rPr lang="en-US" baseline="0" dirty="0" smtClean="0"/>
              <a:t> </a:t>
            </a:r>
            <a:r>
              <a:rPr lang="en-US" baseline="0" dirty="0" err="1" smtClean="0"/>
              <a:t>informatiei</a:t>
            </a:r>
            <a:endParaRPr lang="en-US" dirty="0" smtClean="0"/>
          </a:p>
        </p:txBody>
      </p:sp>
      <p:sp>
        <p:nvSpPr>
          <p:cNvPr id="2785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DF1313D-0111-4E78-8082-C2D9E9ECC936}" type="slidenum">
              <a:rPr lang="en-US" smtClean="0"/>
              <a:pPr fontAlgn="base">
                <a:spcBef>
                  <a:spcPct val="0"/>
                </a:spcBef>
                <a:spcAft>
                  <a:spcPct val="0"/>
                </a:spcAft>
                <a:defRPr/>
              </a:pPr>
              <a:t>43</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F4AFEDE-8CA6-094E-89CE-1BA5077426F9}" type="slidenum">
              <a:rPr lang="en-US" sz="1200">
                <a:latin typeface="Calibri" charset="0"/>
              </a:rPr>
              <a:pPr eaLnBrk="1" hangingPunct="1"/>
              <a:t>4</a:t>
            </a:fld>
            <a:endParaRPr lang="en-US" sz="12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44</a:t>
            </a:fld>
            <a:endParaRPr lang="en-US" smtClean="0">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69B0FC6A-94EE-4BCA-9ADB-809AED2EA99B}" type="slidenum">
              <a:rPr lang="en-US" smtClean="0"/>
              <a:pPr/>
              <a:t>46</a:t>
            </a:fld>
            <a:endParaRPr lang="en-US"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8219007-84FB-4B26-A6D9-D986B992FFB3}" type="slidenum">
              <a:rPr lang="en-US" smtClean="0"/>
              <a:pPr/>
              <a:t>47</a:t>
            </a:fld>
            <a:endParaRPr lang="en-US" smtClean="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EEC52D8D-6BC3-7947-AC27-3DE665413383}" type="slidenum">
              <a:rPr lang="en-US">
                <a:solidFill>
                  <a:srgbClr val="000000"/>
                </a:solidFill>
              </a:rPr>
              <a:pPr/>
              <a:t>48</a:t>
            </a:fld>
            <a:endParaRPr lang="en-US">
              <a:solidFill>
                <a:srgbClr val="000000"/>
              </a:solidFill>
            </a:endParaRPr>
          </a:p>
        </p:txBody>
      </p:sp>
      <p:sp>
        <p:nvSpPr>
          <p:cNvPr id="110595"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10596"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EEC52D8D-6BC3-7947-AC27-3DE665413383}" type="slidenum">
              <a:rPr lang="en-US">
                <a:solidFill>
                  <a:srgbClr val="000000"/>
                </a:solidFill>
              </a:rPr>
              <a:pPr/>
              <a:t>49</a:t>
            </a:fld>
            <a:endParaRPr lang="en-US">
              <a:solidFill>
                <a:srgbClr val="000000"/>
              </a:solidFill>
            </a:endParaRPr>
          </a:p>
        </p:txBody>
      </p:sp>
      <p:sp>
        <p:nvSpPr>
          <p:cNvPr id="110595"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10596"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C91BA7D6-BE37-D74B-AD7C-EE21C85EE358}" type="slidenum">
              <a:rPr lang="en-US">
                <a:solidFill>
                  <a:srgbClr val="000000"/>
                </a:solidFill>
              </a:rPr>
              <a:pPr/>
              <a:t>50</a:t>
            </a:fld>
            <a:endParaRPr lang="en-US">
              <a:solidFill>
                <a:srgbClr val="000000"/>
              </a:solidFill>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7284"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C91BA7D6-BE37-D74B-AD7C-EE21C85EE358}" type="slidenum">
              <a:rPr lang="en-US">
                <a:solidFill>
                  <a:srgbClr val="000000"/>
                </a:solidFill>
              </a:rPr>
              <a:pPr/>
              <a:t>51</a:t>
            </a:fld>
            <a:endParaRPr lang="en-US">
              <a:solidFill>
                <a:srgbClr val="000000"/>
              </a:solidFill>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7284"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C91BA7D6-BE37-D74B-AD7C-EE21C85EE358}" type="slidenum">
              <a:rPr lang="en-US">
                <a:solidFill>
                  <a:srgbClr val="000000"/>
                </a:solidFill>
              </a:rPr>
              <a:pPr/>
              <a:t>52</a:t>
            </a:fld>
            <a:endParaRPr lang="en-US">
              <a:solidFill>
                <a:srgbClr val="000000"/>
              </a:solidFill>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7284"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C91BA7D6-BE37-D74B-AD7C-EE21C85EE358}" type="slidenum">
              <a:rPr lang="en-US">
                <a:solidFill>
                  <a:srgbClr val="000000"/>
                </a:solidFill>
              </a:rPr>
              <a:pPr/>
              <a:t>53</a:t>
            </a:fld>
            <a:endParaRPr lang="en-US">
              <a:solidFill>
                <a:srgbClr val="000000"/>
              </a:solidFill>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7284"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C91BA7D6-BE37-D74B-AD7C-EE21C85EE358}" type="slidenum">
              <a:rPr lang="en-US">
                <a:solidFill>
                  <a:srgbClr val="000000"/>
                </a:solidFill>
              </a:rPr>
              <a:pPr/>
              <a:t>54</a:t>
            </a:fld>
            <a:endParaRPr lang="en-US">
              <a:solidFill>
                <a:srgbClr val="000000"/>
              </a:solidFill>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7284"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963DB073-C432-46BF-BB1E-D9F2022FC15E}" type="slidenum">
              <a:rPr lang="en-US">
                <a:solidFill>
                  <a:srgbClr val="000000"/>
                </a:solidFill>
              </a:rPr>
              <a:pPr/>
              <a:t>5</a:t>
            </a:fld>
            <a:endParaRPr lang="en-US">
              <a:solidFill>
                <a:srgbClr val="000000"/>
              </a:solidFill>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55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88090316-3F0C-714F-9FBA-80D7230DF7F0}" type="slidenum">
              <a:rPr lang="en-US">
                <a:solidFill>
                  <a:srgbClr val="000000"/>
                </a:solidFill>
              </a:rPr>
              <a:pPr/>
              <a:t>56</a:t>
            </a:fld>
            <a:endParaRPr lang="en-US">
              <a:solidFill>
                <a:srgbClr val="000000"/>
              </a:solidFill>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1380"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88090316-3F0C-714F-9FBA-80D7230DF7F0}" type="slidenum">
              <a:rPr lang="en-US">
                <a:solidFill>
                  <a:srgbClr val="000000"/>
                </a:solidFill>
              </a:rPr>
              <a:pPr/>
              <a:t>57</a:t>
            </a:fld>
            <a:endParaRPr lang="en-US">
              <a:solidFill>
                <a:srgbClr val="000000"/>
              </a:solidFill>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1380"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88090316-3F0C-714F-9FBA-80D7230DF7F0}" type="slidenum">
              <a:rPr lang="en-US">
                <a:solidFill>
                  <a:srgbClr val="000000"/>
                </a:solidFill>
              </a:rPr>
              <a:pPr/>
              <a:t>58</a:t>
            </a:fld>
            <a:endParaRPr lang="en-US">
              <a:solidFill>
                <a:srgbClr val="000000"/>
              </a:solidFill>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1380"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FEDB6B19-4D4F-4E17-93AB-B29761E57953}" type="slidenum">
              <a:rPr lang="en-US" smtClean="0"/>
              <a:pPr/>
              <a:t>59</a:t>
            </a:fld>
            <a:endParaRPr lang="en-US" smtClean="0"/>
          </a:p>
        </p:txBody>
      </p:sp>
      <p:sp>
        <p:nvSpPr>
          <p:cNvPr id="36867" name="Rectangle 2"/>
          <p:cNvSpPr>
            <a:spLocks noGrp="1" noRot="1" noChangeAspect="1" noChangeArrowheads="1" noTextEdit="1"/>
          </p:cNvSpPr>
          <p:nvPr>
            <p:ph type="sldImg"/>
          </p:nvPr>
        </p:nvSpPr>
        <p:spPr>
          <a:xfrm>
            <a:off x="1139825" y="682625"/>
            <a:ext cx="4552950" cy="3414713"/>
          </a:xfrm>
          <a:ln/>
        </p:spPr>
      </p:sp>
      <p:sp>
        <p:nvSpPr>
          <p:cNvPr id="36868" name="Rectangle 3"/>
          <p:cNvSpPr>
            <a:spLocks noGrp="1" noChangeArrowheads="1"/>
          </p:cNvSpPr>
          <p:nvPr>
            <p:ph type="body" idx="1"/>
          </p:nvPr>
        </p:nvSpPr>
        <p:spPr>
          <a:xfrm>
            <a:off x="889992" y="4324048"/>
            <a:ext cx="5048250" cy="4171346"/>
          </a:xfrm>
          <a:noFill/>
          <a:ln/>
        </p:spPr>
        <p:txBody>
          <a:bodyPr/>
          <a:lstStyle/>
          <a:p>
            <a:pPr eaLnBrk="1" hangingPunct="1"/>
            <a:endParaRPr lang="en-US"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p:spPr>
        <p:txBody>
          <a:bodyPr/>
          <a:lstStyle/>
          <a:p>
            <a:pPr eaLnBrk="1" hangingPunct="1"/>
            <a:endParaRPr lang="en-US" dirty="0" smtClean="0">
              <a:latin typeface="Arial" pitchFamily="34" charset="0"/>
            </a:endParaRPr>
          </a:p>
        </p:txBody>
      </p:sp>
      <p:sp>
        <p:nvSpPr>
          <p:cNvPr id="251908" name="Slide Number Placeholder 3"/>
          <p:cNvSpPr>
            <a:spLocks noGrp="1"/>
          </p:cNvSpPr>
          <p:nvPr>
            <p:ph type="sldNum" sz="quarter" idx="5"/>
          </p:nvPr>
        </p:nvSpPr>
        <p:spPr>
          <a:noFill/>
        </p:spPr>
        <p:txBody>
          <a:bodyPr/>
          <a:lstStyle/>
          <a:p>
            <a:pPr algn="r" rtl="0" eaLnBrk="0" fontAlgn="base" hangingPunct="0">
              <a:spcBef>
                <a:spcPct val="0"/>
              </a:spcBef>
              <a:spcAft>
                <a:spcPct val="0"/>
              </a:spcAft>
            </a:pPr>
            <a:fld id="{2902D948-6617-4183-A553-B871B9C49FBD}" type="slidenum">
              <a:rPr lang="en-US" sz="1100" b="1" kern="1200">
                <a:solidFill>
                  <a:srgbClr val="000000"/>
                </a:solidFill>
                <a:latin typeface="Arial" pitchFamily="34" charset="0"/>
                <a:ea typeface="+mn-ea"/>
                <a:cs typeface="+mn-cs"/>
              </a:rPr>
              <a:pPr algn="r" rtl="0" eaLnBrk="0" fontAlgn="base" hangingPunct="0">
                <a:spcBef>
                  <a:spcPct val="0"/>
                </a:spcBef>
                <a:spcAft>
                  <a:spcPct val="0"/>
                </a:spcAft>
              </a:pPr>
              <a:t>60</a:t>
            </a:fld>
            <a:endParaRPr lang="en-US" sz="1100" b="1" kern="1200">
              <a:solidFill>
                <a:srgbClr val="000000"/>
              </a:solidFill>
              <a:latin typeface="Arial" pitchFamily="34" charset="0"/>
              <a:ea typeface="+mn-ea"/>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Rot="1" noChangeAspect="1" noChangeArrowheads="1" noTextEdit="1"/>
          </p:cNvSpPr>
          <p:nvPr>
            <p:ph type="sldImg"/>
          </p:nvPr>
        </p:nvSpPr>
        <p:spPr>
          <a:xfrm>
            <a:off x="1139825" y="682625"/>
            <a:ext cx="4552950" cy="3414713"/>
          </a:xfrm>
          <a:ln/>
        </p:spPr>
      </p:sp>
      <p:sp>
        <p:nvSpPr>
          <p:cNvPr id="268291" name="Rectangle 3"/>
          <p:cNvSpPr>
            <a:spLocks noGrp="1" noChangeArrowheads="1"/>
          </p:cNvSpPr>
          <p:nvPr>
            <p:ph type="body" idx="1"/>
          </p:nvPr>
        </p:nvSpPr>
        <p:spPr>
          <a:xfrm>
            <a:off x="890588" y="4324350"/>
            <a:ext cx="5048250" cy="4170363"/>
          </a:xfrm>
          <a:noFill/>
          <a:ln/>
        </p:spPr>
        <p:txBody>
          <a:bodyPr/>
          <a:lstStyle/>
          <a:p>
            <a:endParaRPr lang="en-US" smtClean="0">
              <a:latin typeface="Arial"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79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Slide Image Placeholder 1"/>
          <p:cNvSpPr>
            <a:spLocks noGrp="1" noRot="1" noChangeAspect="1" noTextEdit="1"/>
          </p:cNvSpPr>
          <p:nvPr>
            <p:ph type="sldImg"/>
          </p:nvPr>
        </p:nvSpPr>
        <p:spPr bwMode="auto">
          <a:noFill/>
          <a:ln>
            <a:solidFill>
              <a:srgbClr val="000000"/>
            </a:solidFill>
            <a:miter lim="800000"/>
            <a:headEnd/>
            <a:tailEnd/>
          </a:ln>
        </p:spPr>
      </p:sp>
      <p:sp>
        <p:nvSpPr>
          <p:cNvPr id="4689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245764" name="Slide Number Placeholder 3"/>
          <p:cNvSpPr>
            <a:spLocks noGrp="1"/>
          </p:cNvSpPr>
          <p:nvPr>
            <p:ph type="sldNum" sz="quarter" idx="5"/>
          </p:nvPr>
        </p:nvSpPr>
        <p:spPr/>
        <p:txBody>
          <a:bodyPr/>
          <a:lstStyle/>
          <a:p>
            <a:pPr>
              <a:defRPr/>
            </a:pPr>
            <a:fld id="{380B1708-BD89-4590-A5DF-8DE5B8245F6F}" type="slidenum">
              <a:rPr lang="en-US">
                <a:solidFill>
                  <a:srgbClr val="000000"/>
                </a:solidFill>
              </a:rPr>
              <a:pPr>
                <a:defRPr/>
              </a:pPr>
              <a:t>67</a:t>
            </a:fld>
            <a:endParaRPr lang="en-US">
              <a:solidFill>
                <a:srgbClr val="000000"/>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79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2A28DA55-8EDB-4B00-9446-F2EB47894878}" type="slidenum">
              <a:rPr lang="en-US">
                <a:solidFill>
                  <a:srgbClr val="000000"/>
                </a:solidFill>
              </a:rPr>
              <a:pPr/>
              <a:t>6</a:t>
            </a:fld>
            <a:endParaRPr lang="en-US">
              <a:solidFill>
                <a:srgbClr val="000000"/>
              </a:solidFill>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Slide Image Placeholder 1"/>
          <p:cNvSpPr>
            <a:spLocks noGrp="1" noRot="1" noChangeAspect="1" noTextEdit="1"/>
          </p:cNvSpPr>
          <p:nvPr>
            <p:ph type="sldImg"/>
          </p:nvPr>
        </p:nvSpPr>
        <p:spPr bwMode="auto">
          <a:noFill/>
          <a:ln>
            <a:solidFill>
              <a:srgbClr val="000000"/>
            </a:solidFill>
            <a:miter lim="800000"/>
            <a:headEnd/>
            <a:tailEnd/>
          </a:ln>
        </p:spPr>
      </p:sp>
      <p:sp>
        <p:nvSpPr>
          <p:cNvPr id="4700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246788" name="Slide Number Placeholder 3"/>
          <p:cNvSpPr>
            <a:spLocks noGrp="1"/>
          </p:cNvSpPr>
          <p:nvPr>
            <p:ph type="sldNum" sz="quarter" idx="5"/>
          </p:nvPr>
        </p:nvSpPr>
        <p:spPr/>
        <p:txBody>
          <a:bodyPr/>
          <a:lstStyle/>
          <a:p>
            <a:pPr>
              <a:defRPr/>
            </a:pPr>
            <a:fld id="{469A267B-BD32-43C4-B33B-19472DA75AFE}" type="slidenum">
              <a:rPr lang="en-US">
                <a:solidFill>
                  <a:srgbClr val="000000"/>
                </a:solidFill>
              </a:rPr>
              <a:pPr>
                <a:defRPr/>
              </a:pPr>
              <a:t>69</a:t>
            </a:fld>
            <a:endParaRPr lang="en-US">
              <a:solidFill>
                <a:srgbClr val="000000"/>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Slide Image Placeholder 1"/>
          <p:cNvSpPr>
            <a:spLocks noGrp="1" noRot="1" noChangeAspect="1" noTextEdit="1"/>
          </p:cNvSpPr>
          <p:nvPr>
            <p:ph type="sldImg"/>
          </p:nvPr>
        </p:nvSpPr>
        <p:spPr bwMode="auto">
          <a:noFill/>
          <a:ln>
            <a:solidFill>
              <a:srgbClr val="000000"/>
            </a:solidFill>
            <a:miter lim="800000"/>
            <a:headEnd/>
            <a:tailEnd/>
          </a:ln>
        </p:spPr>
      </p:sp>
      <p:sp>
        <p:nvSpPr>
          <p:cNvPr id="4710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247812" name="Slide Number Placeholder 3"/>
          <p:cNvSpPr>
            <a:spLocks noGrp="1"/>
          </p:cNvSpPr>
          <p:nvPr>
            <p:ph type="sldNum" sz="quarter" idx="5"/>
          </p:nvPr>
        </p:nvSpPr>
        <p:spPr/>
        <p:txBody>
          <a:bodyPr/>
          <a:lstStyle/>
          <a:p>
            <a:pPr>
              <a:defRPr/>
            </a:pPr>
            <a:fld id="{E732C73D-37D4-491C-815A-F8FFCD131813}" type="slidenum">
              <a:rPr lang="en-US">
                <a:solidFill>
                  <a:srgbClr val="000000"/>
                </a:solidFill>
              </a:rPr>
              <a:pPr>
                <a:defRPr/>
              </a:pPr>
              <a:t>70</a:t>
            </a:fld>
            <a:endParaRPr lang="en-US">
              <a:solidFill>
                <a:srgbClr val="000000"/>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Slide Image Placeholder 1"/>
          <p:cNvSpPr>
            <a:spLocks noGrp="1" noRot="1" noChangeAspect="1" noTextEdit="1"/>
          </p:cNvSpPr>
          <p:nvPr>
            <p:ph type="sldImg"/>
          </p:nvPr>
        </p:nvSpPr>
        <p:spPr bwMode="auto">
          <a:noFill/>
          <a:ln>
            <a:solidFill>
              <a:srgbClr val="000000"/>
            </a:solidFill>
            <a:miter lim="800000"/>
            <a:headEnd/>
            <a:tailEnd/>
          </a:ln>
        </p:spPr>
      </p:sp>
      <p:sp>
        <p:nvSpPr>
          <p:cNvPr id="4720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248836" name="Slide Number Placeholder 3"/>
          <p:cNvSpPr>
            <a:spLocks noGrp="1"/>
          </p:cNvSpPr>
          <p:nvPr>
            <p:ph type="sldNum" sz="quarter" idx="5"/>
          </p:nvPr>
        </p:nvSpPr>
        <p:spPr/>
        <p:txBody>
          <a:bodyPr/>
          <a:lstStyle/>
          <a:p>
            <a:pPr>
              <a:defRPr/>
            </a:pPr>
            <a:fld id="{51EB44DF-10AC-4389-A095-16EA64788C48}" type="slidenum">
              <a:rPr lang="en-US">
                <a:solidFill>
                  <a:srgbClr val="000000"/>
                </a:solidFill>
              </a:rPr>
              <a:pPr>
                <a:defRPr/>
              </a:pPr>
              <a:t>71</a:t>
            </a:fld>
            <a:endParaRPr lang="en-US">
              <a:solidFill>
                <a:srgbClr val="000000"/>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Slide Image Placeholder 1"/>
          <p:cNvSpPr>
            <a:spLocks noGrp="1" noRot="1" noChangeAspect="1" noTextEdit="1"/>
          </p:cNvSpPr>
          <p:nvPr>
            <p:ph type="sldImg"/>
          </p:nvPr>
        </p:nvSpPr>
        <p:spPr bwMode="auto">
          <a:noFill/>
          <a:ln>
            <a:solidFill>
              <a:srgbClr val="000000"/>
            </a:solidFill>
            <a:miter lim="800000"/>
            <a:headEnd/>
            <a:tailEnd/>
          </a:ln>
        </p:spPr>
      </p:sp>
      <p:sp>
        <p:nvSpPr>
          <p:cNvPr id="4730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249860" name="Slide Number Placeholder 3"/>
          <p:cNvSpPr>
            <a:spLocks noGrp="1"/>
          </p:cNvSpPr>
          <p:nvPr>
            <p:ph type="sldNum" sz="quarter" idx="5"/>
          </p:nvPr>
        </p:nvSpPr>
        <p:spPr/>
        <p:txBody>
          <a:bodyPr/>
          <a:lstStyle/>
          <a:p>
            <a:pPr>
              <a:defRPr/>
            </a:pPr>
            <a:fld id="{1A5937A3-EA6A-4BFC-839B-BF29873B67DF}" type="slidenum">
              <a:rPr lang="en-US">
                <a:solidFill>
                  <a:srgbClr val="000000"/>
                </a:solidFill>
              </a:rPr>
              <a:pPr>
                <a:defRPr/>
              </a:pPr>
              <a:t>72</a:t>
            </a:fld>
            <a:endParaRPr lang="en-US">
              <a:solidFill>
                <a:srgbClr val="000000"/>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Slide Image Placeholder 1"/>
          <p:cNvSpPr>
            <a:spLocks noGrp="1" noRot="1" noChangeAspect="1" noTextEdit="1"/>
          </p:cNvSpPr>
          <p:nvPr>
            <p:ph type="sldImg"/>
          </p:nvPr>
        </p:nvSpPr>
        <p:spPr bwMode="auto">
          <a:noFill/>
          <a:ln>
            <a:solidFill>
              <a:srgbClr val="000000"/>
            </a:solidFill>
            <a:miter lim="800000"/>
            <a:headEnd/>
            <a:tailEnd/>
          </a:ln>
        </p:spPr>
      </p:sp>
      <p:sp>
        <p:nvSpPr>
          <p:cNvPr id="4730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249860" name="Slide Number Placeholder 3"/>
          <p:cNvSpPr>
            <a:spLocks noGrp="1"/>
          </p:cNvSpPr>
          <p:nvPr>
            <p:ph type="sldNum" sz="quarter" idx="5"/>
          </p:nvPr>
        </p:nvSpPr>
        <p:spPr/>
        <p:txBody>
          <a:bodyPr/>
          <a:lstStyle/>
          <a:p>
            <a:pPr>
              <a:defRPr/>
            </a:pPr>
            <a:fld id="{1A5937A3-EA6A-4BFC-839B-BF29873B67DF}" type="slidenum">
              <a:rPr lang="en-US">
                <a:solidFill>
                  <a:srgbClr val="000000"/>
                </a:solidFill>
              </a:rPr>
              <a:pPr>
                <a:defRPr/>
              </a:pPr>
              <a:t>73</a:t>
            </a:fld>
            <a:endParaRPr lang="en-US">
              <a:solidFill>
                <a:srgbClr val="000000"/>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Slide Image Placeholder 1"/>
          <p:cNvSpPr>
            <a:spLocks noGrp="1" noRot="1" noChangeAspect="1" noTextEdit="1"/>
          </p:cNvSpPr>
          <p:nvPr>
            <p:ph type="sldImg"/>
          </p:nvPr>
        </p:nvSpPr>
        <p:spPr bwMode="auto">
          <a:noFill/>
          <a:ln>
            <a:solidFill>
              <a:srgbClr val="000000"/>
            </a:solidFill>
            <a:miter lim="800000"/>
            <a:headEnd/>
            <a:tailEnd/>
          </a:ln>
        </p:spPr>
      </p:sp>
      <p:sp>
        <p:nvSpPr>
          <p:cNvPr id="4730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249860" name="Slide Number Placeholder 3"/>
          <p:cNvSpPr>
            <a:spLocks noGrp="1"/>
          </p:cNvSpPr>
          <p:nvPr>
            <p:ph type="sldNum" sz="quarter" idx="5"/>
          </p:nvPr>
        </p:nvSpPr>
        <p:spPr/>
        <p:txBody>
          <a:bodyPr/>
          <a:lstStyle/>
          <a:p>
            <a:pPr>
              <a:defRPr/>
            </a:pPr>
            <a:fld id="{1A5937A3-EA6A-4BFC-839B-BF29873B67DF}" type="slidenum">
              <a:rPr lang="en-US">
                <a:solidFill>
                  <a:srgbClr val="000000"/>
                </a:solidFill>
              </a:rPr>
              <a:pPr>
                <a:defRPr/>
              </a:pPr>
              <a:t>74</a:t>
            </a:fld>
            <a:endParaRPr lang="en-US">
              <a:solidFill>
                <a:srgbClr val="000000"/>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Slide Image Placeholder 1"/>
          <p:cNvSpPr>
            <a:spLocks noGrp="1" noRot="1" noChangeAspect="1" noTextEdit="1"/>
          </p:cNvSpPr>
          <p:nvPr>
            <p:ph type="sldImg"/>
          </p:nvPr>
        </p:nvSpPr>
        <p:spPr bwMode="auto">
          <a:noFill/>
          <a:ln>
            <a:solidFill>
              <a:srgbClr val="000000"/>
            </a:solidFill>
            <a:miter lim="800000"/>
            <a:headEnd/>
            <a:tailEnd/>
          </a:ln>
        </p:spPr>
      </p:sp>
      <p:sp>
        <p:nvSpPr>
          <p:cNvPr id="4730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249860" name="Slide Number Placeholder 3"/>
          <p:cNvSpPr>
            <a:spLocks noGrp="1"/>
          </p:cNvSpPr>
          <p:nvPr>
            <p:ph type="sldNum" sz="quarter" idx="5"/>
          </p:nvPr>
        </p:nvSpPr>
        <p:spPr/>
        <p:txBody>
          <a:bodyPr/>
          <a:lstStyle/>
          <a:p>
            <a:pPr>
              <a:defRPr/>
            </a:pPr>
            <a:fld id="{1A5937A3-EA6A-4BFC-839B-BF29873B67DF}" type="slidenum">
              <a:rPr lang="en-US">
                <a:solidFill>
                  <a:srgbClr val="000000"/>
                </a:solidFill>
              </a:rPr>
              <a:pPr>
                <a:defRPr/>
              </a:pPr>
              <a:t>75</a:t>
            </a:fld>
            <a:endParaRPr lang="en-US">
              <a:solidFill>
                <a:srgbClr val="000000"/>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Slide Image Placeholder 1"/>
          <p:cNvSpPr>
            <a:spLocks noGrp="1" noRot="1" noChangeAspect="1" noTextEdit="1"/>
          </p:cNvSpPr>
          <p:nvPr>
            <p:ph type="sldImg"/>
          </p:nvPr>
        </p:nvSpPr>
        <p:spPr bwMode="auto">
          <a:noFill/>
          <a:ln>
            <a:solidFill>
              <a:srgbClr val="000000"/>
            </a:solidFill>
            <a:miter lim="800000"/>
            <a:headEnd/>
            <a:tailEnd/>
          </a:ln>
        </p:spPr>
      </p:sp>
      <p:sp>
        <p:nvSpPr>
          <p:cNvPr id="4751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251908" name="Slide Number Placeholder 3"/>
          <p:cNvSpPr>
            <a:spLocks noGrp="1"/>
          </p:cNvSpPr>
          <p:nvPr>
            <p:ph type="sldNum" sz="quarter" idx="5"/>
          </p:nvPr>
        </p:nvSpPr>
        <p:spPr/>
        <p:txBody>
          <a:bodyPr/>
          <a:lstStyle/>
          <a:p>
            <a:pPr>
              <a:defRPr/>
            </a:pPr>
            <a:fld id="{361B535E-4898-4AE8-AE94-2203D48CB07D}" type="slidenum">
              <a:rPr lang="en-US">
                <a:solidFill>
                  <a:srgbClr val="000000"/>
                </a:solidFill>
              </a:rPr>
              <a:pPr>
                <a:defRPr/>
              </a:pPr>
              <a:t>76</a:t>
            </a:fld>
            <a:endParaRPr lang="en-US">
              <a:solidFill>
                <a:srgbClr val="000000"/>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Slide Image Placeholder 1"/>
          <p:cNvSpPr>
            <a:spLocks noGrp="1" noRot="1" noChangeAspect="1" noTextEdit="1"/>
          </p:cNvSpPr>
          <p:nvPr>
            <p:ph type="sldImg"/>
          </p:nvPr>
        </p:nvSpPr>
        <p:spPr bwMode="auto">
          <a:noFill/>
          <a:ln>
            <a:solidFill>
              <a:srgbClr val="000000"/>
            </a:solidFill>
            <a:miter lim="800000"/>
            <a:headEnd/>
            <a:tailEnd/>
          </a:ln>
        </p:spPr>
      </p:sp>
      <p:sp>
        <p:nvSpPr>
          <p:cNvPr id="4761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252932" name="Slide Number Placeholder 3"/>
          <p:cNvSpPr>
            <a:spLocks noGrp="1"/>
          </p:cNvSpPr>
          <p:nvPr>
            <p:ph type="sldNum" sz="quarter" idx="5"/>
          </p:nvPr>
        </p:nvSpPr>
        <p:spPr/>
        <p:txBody>
          <a:bodyPr/>
          <a:lstStyle/>
          <a:p>
            <a:pPr>
              <a:defRPr/>
            </a:pPr>
            <a:fld id="{A11C4C0D-6702-46D1-B2B9-C56B5EB1680A}" type="slidenum">
              <a:rPr lang="en-US">
                <a:solidFill>
                  <a:srgbClr val="000000"/>
                </a:solidFill>
              </a:rPr>
              <a:pPr>
                <a:defRPr/>
              </a:pPr>
              <a:t>77</a:t>
            </a:fld>
            <a:endParaRPr lang="en-US">
              <a:solidFill>
                <a:srgbClr val="000000"/>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Slide Image Placeholder 1"/>
          <p:cNvSpPr>
            <a:spLocks noGrp="1" noRot="1" noChangeAspect="1" noTextEdit="1"/>
          </p:cNvSpPr>
          <p:nvPr>
            <p:ph type="sldImg"/>
          </p:nvPr>
        </p:nvSpPr>
        <p:spPr bwMode="auto">
          <a:noFill/>
          <a:ln>
            <a:solidFill>
              <a:srgbClr val="000000"/>
            </a:solidFill>
            <a:miter lim="800000"/>
            <a:headEnd/>
            <a:tailEnd/>
          </a:ln>
        </p:spPr>
      </p:sp>
      <p:sp>
        <p:nvSpPr>
          <p:cNvPr id="4761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252932" name="Slide Number Placeholder 3"/>
          <p:cNvSpPr>
            <a:spLocks noGrp="1"/>
          </p:cNvSpPr>
          <p:nvPr>
            <p:ph type="sldNum" sz="quarter" idx="5"/>
          </p:nvPr>
        </p:nvSpPr>
        <p:spPr/>
        <p:txBody>
          <a:bodyPr/>
          <a:lstStyle/>
          <a:p>
            <a:pPr>
              <a:defRPr/>
            </a:pPr>
            <a:fld id="{A11C4C0D-6702-46D1-B2B9-C56B5EB1680A}" type="slidenum">
              <a:rPr lang="en-US">
                <a:solidFill>
                  <a:srgbClr val="000000"/>
                </a:solidFill>
              </a:rPr>
              <a:pPr>
                <a:defRPr/>
              </a:pPr>
              <a:t>78</a:t>
            </a:fld>
            <a:endParaRPr lang="en-US">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2A28DA55-8EDB-4B00-9446-F2EB47894878}" type="slidenum">
              <a:rPr lang="en-US">
                <a:solidFill>
                  <a:srgbClr val="000000"/>
                </a:solidFill>
              </a:rPr>
              <a:pPr/>
              <a:t>7</a:t>
            </a:fld>
            <a:endParaRPr lang="en-US">
              <a:solidFill>
                <a:srgbClr val="000000"/>
              </a:solidFill>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1519" indent="-285080">
              <a:defRPr>
                <a:solidFill>
                  <a:schemeClr val="tx1"/>
                </a:solidFill>
                <a:latin typeface="Calibri" charset="0"/>
                <a:ea typeface="ＭＳ Ｐゴシック" charset="0"/>
              </a:defRPr>
            </a:lvl2pPr>
            <a:lvl3pPr marL="1141878" indent="-227441">
              <a:defRPr>
                <a:solidFill>
                  <a:schemeClr val="tx1"/>
                </a:solidFill>
                <a:latin typeface="Calibri" charset="0"/>
                <a:ea typeface="ＭＳ Ｐゴシック" charset="0"/>
              </a:defRPr>
            </a:lvl3pPr>
            <a:lvl4pPr marL="1599875" indent="-227441">
              <a:defRPr>
                <a:solidFill>
                  <a:schemeClr val="tx1"/>
                </a:solidFill>
                <a:latin typeface="Calibri" charset="0"/>
                <a:ea typeface="ＭＳ Ｐゴシック" charset="0"/>
              </a:defRPr>
            </a:lvl4pPr>
            <a:lvl5pPr marL="2056314" indent="-227441">
              <a:defRPr>
                <a:solidFill>
                  <a:schemeClr val="tx1"/>
                </a:solidFill>
                <a:latin typeface="Calibri" charset="0"/>
                <a:ea typeface="ＭＳ Ｐゴシック" charset="0"/>
              </a:defRPr>
            </a:lvl5pPr>
            <a:lvl6pPr marL="2504965" indent="-227441" fontAlgn="base">
              <a:spcBef>
                <a:spcPct val="0"/>
              </a:spcBef>
              <a:spcAft>
                <a:spcPct val="0"/>
              </a:spcAft>
              <a:defRPr>
                <a:solidFill>
                  <a:schemeClr val="tx1"/>
                </a:solidFill>
                <a:latin typeface="Calibri" charset="0"/>
                <a:ea typeface="ＭＳ Ｐゴシック" charset="0"/>
              </a:defRPr>
            </a:lvl6pPr>
            <a:lvl7pPr marL="2953615" indent="-227441" fontAlgn="base">
              <a:spcBef>
                <a:spcPct val="0"/>
              </a:spcBef>
              <a:spcAft>
                <a:spcPct val="0"/>
              </a:spcAft>
              <a:defRPr>
                <a:solidFill>
                  <a:schemeClr val="tx1"/>
                </a:solidFill>
                <a:latin typeface="Calibri" charset="0"/>
                <a:ea typeface="ＭＳ Ｐゴシック" charset="0"/>
              </a:defRPr>
            </a:lvl7pPr>
            <a:lvl8pPr marL="3402265" indent="-227441" fontAlgn="base">
              <a:spcBef>
                <a:spcPct val="0"/>
              </a:spcBef>
              <a:spcAft>
                <a:spcPct val="0"/>
              </a:spcAft>
              <a:defRPr>
                <a:solidFill>
                  <a:schemeClr val="tx1"/>
                </a:solidFill>
                <a:latin typeface="Calibri" charset="0"/>
                <a:ea typeface="ＭＳ Ｐゴシック" charset="0"/>
              </a:defRPr>
            </a:lvl8pPr>
            <a:lvl9pPr marL="3850916" indent="-227441" fontAlgn="base">
              <a:spcBef>
                <a:spcPct val="0"/>
              </a:spcBef>
              <a:spcAft>
                <a:spcPct val="0"/>
              </a:spcAft>
              <a:defRPr>
                <a:solidFill>
                  <a:schemeClr val="tx1"/>
                </a:solidFill>
                <a:latin typeface="Calibri" charset="0"/>
                <a:ea typeface="ＭＳ Ｐゴシック" charset="0"/>
              </a:defRPr>
            </a:lvl9pPr>
          </a:lstStyle>
          <a:p>
            <a:pPr eaLnBrk="0" hangingPunct="0"/>
            <a:fld id="{179924FC-ECD7-514E-A595-A6ABC4165F29}" type="slidenum">
              <a:rPr lang="en-US">
                <a:solidFill>
                  <a:srgbClr val="000000"/>
                </a:solidFill>
                <a:latin typeface="Arial" charset="0"/>
              </a:rPr>
              <a:pPr eaLnBrk="0" hangingPunct="0"/>
              <a:t>79</a:t>
            </a:fld>
            <a:endParaRPr lang="en-US">
              <a:solidFill>
                <a:srgbClr val="000000"/>
              </a:solidFill>
              <a:latin typeface="Arial" charset="0"/>
            </a:endParaRPr>
          </a:p>
        </p:txBody>
      </p:sp>
      <p:sp>
        <p:nvSpPr>
          <p:cNvPr id="4096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0964"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40965" name="Footer Placeholder 1"/>
          <p:cNvSpPr>
            <a:spLocks noGrp="1"/>
          </p:cNvSpPr>
          <p:nvPr>
            <p:ph type="ftr" sz="quarter" idx="4"/>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defRPr>
            </a:lvl1pPr>
            <a:lvl2pPr marL="741519" indent="-285080">
              <a:defRPr>
                <a:solidFill>
                  <a:schemeClr val="tx1"/>
                </a:solidFill>
                <a:latin typeface="Calibri" charset="0"/>
                <a:ea typeface="ＭＳ Ｐゴシック" charset="0"/>
              </a:defRPr>
            </a:lvl2pPr>
            <a:lvl3pPr marL="1141878" indent="-227441">
              <a:defRPr>
                <a:solidFill>
                  <a:schemeClr val="tx1"/>
                </a:solidFill>
                <a:latin typeface="Calibri" charset="0"/>
                <a:ea typeface="ＭＳ Ｐゴシック" charset="0"/>
              </a:defRPr>
            </a:lvl3pPr>
            <a:lvl4pPr marL="1599875" indent="-227441">
              <a:defRPr>
                <a:solidFill>
                  <a:schemeClr val="tx1"/>
                </a:solidFill>
                <a:latin typeface="Calibri" charset="0"/>
                <a:ea typeface="ＭＳ Ｐゴシック" charset="0"/>
              </a:defRPr>
            </a:lvl4pPr>
            <a:lvl5pPr marL="2056314" indent="-227441">
              <a:defRPr>
                <a:solidFill>
                  <a:schemeClr val="tx1"/>
                </a:solidFill>
                <a:latin typeface="Calibri" charset="0"/>
                <a:ea typeface="ＭＳ Ｐゴシック" charset="0"/>
              </a:defRPr>
            </a:lvl5pPr>
            <a:lvl6pPr marL="2504965" indent="-227441" fontAlgn="base">
              <a:spcBef>
                <a:spcPct val="0"/>
              </a:spcBef>
              <a:spcAft>
                <a:spcPct val="0"/>
              </a:spcAft>
              <a:defRPr>
                <a:solidFill>
                  <a:schemeClr val="tx1"/>
                </a:solidFill>
                <a:latin typeface="Calibri" charset="0"/>
                <a:ea typeface="ＭＳ Ｐゴシック" charset="0"/>
              </a:defRPr>
            </a:lvl6pPr>
            <a:lvl7pPr marL="2953615" indent="-227441" fontAlgn="base">
              <a:spcBef>
                <a:spcPct val="0"/>
              </a:spcBef>
              <a:spcAft>
                <a:spcPct val="0"/>
              </a:spcAft>
              <a:defRPr>
                <a:solidFill>
                  <a:schemeClr val="tx1"/>
                </a:solidFill>
                <a:latin typeface="Calibri" charset="0"/>
                <a:ea typeface="ＭＳ Ｐゴシック" charset="0"/>
              </a:defRPr>
            </a:lvl7pPr>
            <a:lvl8pPr marL="3402265" indent="-227441" fontAlgn="base">
              <a:spcBef>
                <a:spcPct val="0"/>
              </a:spcBef>
              <a:spcAft>
                <a:spcPct val="0"/>
              </a:spcAft>
              <a:defRPr>
                <a:solidFill>
                  <a:schemeClr val="tx1"/>
                </a:solidFill>
                <a:latin typeface="Calibri" charset="0"/>
                <a:ea typeface="ＭＳ Ｐゴシック" charset="0"/>
              </a:defRPr>
            </a:lvl8pPr>
            <a:lvl9pPr marL="3850916" indent="-227441"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r>
              <a:rPr lang="en-US">
                <a:solidFill>
                  <a:srgbClr val="000000"/>
                </a:solidFill>
              </a:rPr>
              <a:t>CS 376 Lecture 22</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1519" indent="-285080">
              <a:defRPr>
                <a:solidFill>
                  <a:schemeClr val="tx1"/>
                </a:solidFill>
                <a:latin typeface="Calibri" charset="0"/>
                <a:ea typeface="ＭＳ Ｐゴシック" charset="0"/>
              </a:defRPr>
            </a:lvl2pPr>
            <a:lvl3pPr marL="1141878" indent="-227441">
              <a:defRPr>
                <a:solidFill>
                  <a:schemeClr val="tx1"/>
                </a:solidFill>
                <a:latin typeface="Calibri" charset="0"/>
                <a:ea typeface="ＭＳ Ｐゴシック" charset="0"/>
              </a:defRPr>
            </a:lvl3pPr>
            <a:lvl4pPr marL="1599875" indent="-227441">
              <a:defRPr>
                <a:solidFill>
                  <a:schemeClr val="tx1"/>
                </a:solidFill>
                <a:latin typeface="Calibri" charset="0"/>
                <a:ea typeface="ＭＳ Ｐゴシック" charset="0"/>
              </a:defRPr>
            </a:lvl4pPr>
            <a:lvl5pPr marL="2056314" indent="-227441">
              <a:defRPr>
                <a:solidFill>
                  <a:schemeClr val="tx1"/>
                </a:solidFill>
                <a:latin typeface="Calibri" charset="0"/>
                <a:ea typeface="ＭＳ Ｐゴシック" charset="0"/>
              </a:defRPr>
            </a:lvl5pPr>
            <a:lvl6pPr marL="2504965" indent="-227441" fontAlgn="base">
              <a:spcBef>
                <a:spcPct val="0"/>
              </a:spcBef>
              <a:spcAft>
                <a:spcPct val="0"/>
              </a:spcAft>
              <a:defRPr>
                <a:solidFill>
                  <a:schemeClr val="tx1"/>
                </a:solidFill>
                <a:latin typeface="Calibri" charset="0"/>
                <a:ea typeface="ＭＳ Ｐゴシック" charset="0"/>
              </a:defRPr>
            </a:lvl6pPr>
            <a:lvl7pPr marL="2953615" indent="-227441" fontAlgn="base">
              <a:spcBef>
                <a:spcPct val="0"/>
              </a:spcBef>
              <a:spcAft>
                <a:spcPct val="0"/>
              </a:spcAft>
              <a:defRPr>
                <a:solidFill>
                  <a:schemeClr val="tx1"/>
                </a:solidFill>
                <a:latin typeface="Calibri" charset="0"/>
                <a:ea typeface="ＭＳ Ｐゴシック" charset="0"/>
              </a:defRPr>
            </a:lvl7pPr>
            <a:lvl8pPr marL="3402265" indent="-227441" fontAlgn="base">
              <a:spcBef>
                <a:spcPct val="0"/>
              </a:spcBef>
              <a:spcAft>
                <a:spcPct val="0"/>
              </a:spcAft>
              <a:defRPr>
                <a:solidFill>
                  <a:schemeClr val="tx1"/>
                </a:solidFill>
                <a:latin typeface="Calibri" charset="0"/>
                <a:ea typeface="ＭＳ Ｐゴシック" charset="0"/>
              </a:defRPr>
            </a:lvl8pPr>
            <a:lvl9pPr marL="3850916" indent="-227441" fontAlgn="base">
              <a:spcBef>
                <a:spcPct val="0"/>
              </a:spcBef>
              <a:spcAft>
                <a:spcPct val="0"/>
              </a:spcAft>
              <a:defRPr>
                <a:solidFill>
                  <a:schemeClr val="tx1"/>
                </a:solidFill>
                <a:latin typeface="Calibri" charset="0"/>
                <a:ea typeface="ＭＳ Ｐゴシック" charset="0"/>
              </a:defRPr>
            </a:lvl9pPr>
          </a:lstStyle>
          <a:p>
            <a:pPr eaLnBrk="0" hangingPunct="0"/>
            <a:fld id="{179924FC-ECD7-514E-A595-A6ABC4165F29}" type="slidenum">
              <a:rPr lang="en-US">
                <a:solidFill>
                  <a:srgbClr val="000000"/>
                </a:solidFill>
                <a:latin typeface="Arial" charset="0"/>
              </a:rPr>
              <a:pPr eaLnBrk="0" hangingPunct="0"/>
              <a:t>80</a:t>
            </a:fld>
            <a:endParaRPr lang="en-US">
              <a:solidFill>
                <a:srgbClr val="000000"/>
              </a:solidFill>
              <a:latin typeface="Arial" charset="0"/>
            </a:endParaRPr>
          </a:p>
        </p:txBody>
      </p:sp>
      <p:sp>
        <p:nvSpPr>
          <p:cNvPr id="4096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0964"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40965" name="Footer Placeholder 1"/>
          <p:cNvSpPr>
            <a:spLocks noGrp="1"/>
          </p:cNvSpPr>
          <p:nvPr>
            <p:ph type="ftr" sz="quarter" idx="4"/>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defRPr>
            </a:lvl1pPr>
            <a:lvl2pPr marL="741519" indent="-285080">
              <a:defRPr>
                <a:solidFill>
                  <a:schemeClr val="tx1"/>
                </a:solidFill>
                <a:latin typeface="Calibri" charset="0"/>
                <a:ea typeface="ＭＳ Ｐゴシック" charset="0"/>
              </a:defRPr>
            </a:lvl2pPr>
            <a:lvl3pPr marL="1141878" indent="-227441">
              <a:defRPr>
                <a:solidFill>
                  <a:schemeClr val="tx1"/>
                </a:solidFill>
                <a:latin typeface="Calibri" charset="0"/>
                <a:ea typeface="ＭＳ Ｐゴシック" charset="0"/>
              </a:defRPr>
            </a:lvl3pPr>
            <a:lvl4pPr marL="1599875" indent="-227441">
              <a:defRPr>
                <a:solidFill>
                  <a:schemeClr val="tx1"/>
                </a:solidFill>
                <a:latin typeface="Calibri" charset="0"/>
                <a:ea typeface="ＭＳ Ｐゴシック" charset="0"/>
              </a:defRPr>
            </a:lvl4pPr>
            <a:lvl5pPr marL="2056314" indent="-227441">
              <a:defRPr>
                <a:solidFill>
                  <a:schemeClr val="tx1"/>
                </a:solidFill>
                <a:latin typeface="Calibri" charset="0"/>
                <a:ea typeface="ＭＳ Ｐゴシック" charset="0"/>
              </a:defRPr>
            </a:lvl5pPr>
            <a:lvl6pPr marL="2504965" indent="-227441" fontAlgn="base">
              <a:spcBef>
                <a:spcPct val="0"/>
              </a:spcBef>
              <a:spcAft>
                <a:spcPct val="0"/>
              </a:spcAft>
              <a:defRPr>
                <a:solidFill>
                  <a:schemeClr val="tx1"/>
                </a:solidFill>
                <a:latin typeface="Calibri" charset="0"/>
                <a:ea typeface="ＭＳ Ｐゴシック" charset="0"/>
              </a:defRPr>
            </a:lvl6pPr>
            <a:lvl7pPr marL="2953615" indent="-227441" fontAlgn="base">
              <a:spcBef>
                <a:spcPct val="0"/>
              </a:spcBef>
              <a:spcAft>
                <a:spcPct val="0"/>
              </a:spcAft>
              <a:defRPr>
                <a:solidFill>
                  <a:schemeClr val="tx1"/>
                </a:solidFill>
                <a:latin typeface="Calibri" charset="0"/>
                <a:ea typeface="ＭＳ Ｐゴシック" charset="0"/>
              </a:defRPr>
            </a:lvl7pPr>
            <a:lvl8pPr marL="3402265" indent="-227441" fontAlgn="base">
              <a:spcBef>
                <a:spcPct val="0"/>
              </a:spcBef>
              <a:spcAft>
                <a:spcPct val="0"/>
              </a:spcAft>
              <a:defRPr>
                <a:solidFill>
                  <a:schemeClr val="tx1"/>
                </a:solidFill>
                <a:latin typeface="Calibri" charset="0"/>
                <a:ea typeface="ＭＳ Ｐゴシック" charset="0"/>
              </a:defRPr>
            </a:lvl8pPr>
            <a:lvl9pPr marL="3850916" indent="-227441"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r>
              <a:rPr lang="en-US">
                <a:solidFill>
                  <a:srgbClr val="000000"/>
                </a:solidFill>
              </a:rPr>
              <a:t>CS 376 Lecture 22</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27D0F2B-DD80-4325-8E2C-A6A9F2BBF26B}" type="slidenum">
              <a:rPr lang="en-US" smtClean="0"/>
              <a:pPr/>
              <a:t>82</a:t>
            </a:fld>
            <a:endParaRPr lang="en-US"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52D66C4A-DA1F-4C39-8F9B-A1E0793E1E6C}" type="slidenum">
              <a:rPr lang="en-US" smtClean="0"/>
              <a:pPr/>
              <a:t>83</a:t>
            </a:fld>
            <a:endParaRPr lang="en-US" smtClean="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54F9F03-7F69-4911-BAEA-F6D8F67035CB}" type="slidenum">
              <a:rPr lang="en-US" smtClean="0"/>
              <a:pPr/>
              <a:t>84</a:t>
            </a:fld>
            <a:endParaRPr lang="en-US"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85</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86</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87</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88</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89</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86B06191-252E-4AE1-A701-92A91CAEE698}" type="slidenum">
              <a:rPr lang="en-US">
                <a:solidFill>
                  <a:srgbClr val="000000"/>
                </a:solidFill>
              </a:rPr>
              <a:pPr/>
              <a:t>8</a:t>
            </a:fld>
            <a:endParaRPr lang="en-US">
              <a:solidFill>
                <a:srgbClr val="000000"/>
              </a:solidFill>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90</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91</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92</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93</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94</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95</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96</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97</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98</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99</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4983E2DB-91A8-4FE8-9233-7086FED19D47}" type="slidenum">
              <a:rPr lang="en-US">
                <a:solidFill>
                  <a:srgbClr val="000000"/>
                </a:solidFill>
              </a:rPr>
              <a:pPr/>
              <a:t>9</a:t>
            </a:fld>
            <a:endParaRPr lang="en-US">
              <a:solidFill>
                <a:srgbClr val="000000"/>
              </a:solidFill>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100</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101</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102</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103</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DE19CA7-630A-C440-9CB9-AC0E4694E5B8}" type="slidenum">
              <a:rPr lang="en-US" sz="1200">
                <a:latin typeface="Calibri" charset="0"/>
              </a:rPr>
              <a:pPr eaLnBrk="1" hangingPunct="1"/>
              <a:t>105</a:t>
            </a:fld>
            <a:endParaRPr lang="en-US" sz="1200">
              <a:latin typeface="Calibri"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A856EF4-9D8C-D044-841F-C4AC648C1EBB}" type="slidenum">
              <a:rPr lang="en-US" sz="1200">
                <a:latin typeface="Calibri" charset="0"/>
              </a:rPr>
              <a:pPr eaLnBrk="1" hangingPunct="1"/>
              <a:t>106</a:t>
            </a:fld>
            <a:endParaRPr lang="en-US" sz="1200">
              <a:latin typeface="Calibri"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AF90CB-F2F3-3042-8FF1-B48241D52241}" type="slidenum">
              <a:rPr lang="en-US" sz="1200">
                <a:latin typeface="Calibri" charset="0"/>
              </a:rPr>
              <a:pPr eaLnBrk="1" hangingPunct="1"/>
              <a:t>107</a:t>
            </a:fld>
            <a:endParaRPr lang="en-US" sz="1200">
              <a:latin typeface="Calibri"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B8A97373-23BB-4591-AD03-3CAB0F9E5873}" type="slidenum">
              <a:rPr lang="en-US" smtClean="0">
                <a:solidFill>
                  <a:srgbClr val="000000"/>
                </a:solidFill>
              </a:rPr>
              <a:pPr/>
              <a:t>108</a:t>
            </a:fld>
            <a:endParaRPr lang="en-US" smtClean="0">
              <a:solidFill>
                <a:srgbClr val="000000"/>
              </a:solidFill>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5E86032-689E-4614-9BFC-AC39C3130AA0}" type="slidenum">
              <a:rPr lang="en-US" smtClean="0">
                <a:solidFill>
                  <a:srgbClr val="000000"/>
                </a:solidFill>
              </a:rPr>
              <a:pPr/>
              <a:t>109</a:t>
            </a:fld>
            <a:endParaRPr lang="en-US" smtClean="0">
              <a:solidFill>
                <a:srgbClr val="000000"/>
              </a:solidFill>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C2206379-FE5E-4643-9814-4A859E308A11}" type="slidenum">
              <a:rPr lang="en-US" smtClean="0">
                <a:solidFill>
                  <a:srgbClr val="000000"/>
                </a:solidFill>
              </a:rPr>
              <a:pPr/>
              <a:t>110</a:t>
            </a:fld>
            <a:endParaRPr lang="en-US" smtClean="0">
              <a:solidFill>
                <a:srgbClr val="000000"/>
              </a:solidFill>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ro-RO"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o-RO" smtClean="0"/>
              <a:t>Click to edit Master subtitle style</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474737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ro-RO" smtClean="0"/>
              <a:t>Click to edit Master text styles</a:t>
            </a:r>
          </a:p>
          <a:p>
            <a:pPr lvl="1"/>
            <a:r>
              <a:rPr lang="ro-RO" smtClean="0"/>
              <a:t>Second level</a:t>
            </a:r>
          </a:p>
          <a:p>
            <a:pPr lvl="2"/>
            <a:r>
              <a:rPr lang="ro-RO" smtClean="0"/>
              <a:t>Third level</a:t>
            </a:r>
          </a:p>
          <a:p>
            <a:pPr lvl="3"/>
            <a:r>
              <a:rPr lang="ro-RO" smtClean="0"/>
              <a:t>Fourth level</a:t>
            </a:r>
          </a:p>
          <a:p>
            <a:pPr lvl="4"/>
            <a:r>
              <a:rPr lang="ro-RO" smtClean="0"/>
              <a:t>Fifth level</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968382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ro-RO"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ro-RO" smtClean="0"/>
              <a:t>Click to edit Master text styles</a:t>
            </a:r>
          </a:p>
          <a:p>
            <a:pPr lvl="1"/>
            <a:r>
              <a:rPr lang="ro-RO" smtClean="0"/>
              <a:t>Second level</a:t>
            </a:r>
          </a:p>
          <a:p>
            <a:pPr lvl="2"/>
            <a:r>
              <a:rPr lang="ro-RO" smtClean="0"/>
              <a:t>Third level</a:t>
            </a:r>
          </a:p>
          <a:p>
            <a:pPr lvl="3"/>
            <a:r>
              <a:rPr lang="ro-RO" smtClean="0"/>
              <a:t>Fourth level</a:t>
            </a:r>
          </a:p>
          <a:p>
            <a:pPr lvl="4"/>
            <a:r>
              <a:rPr lang="ro-RO" smtClean="0"/>
              <a:t>Fifth level</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870003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smtClean="0"/>
              <a:t>Click to edit Master title style</a:t>
            </a:r>
            <a:endParaRPr lang="en-US"/>
          </a:p>
        </p:txBody>
      </p:sp>
      <p:sp>
        <p:nvSpPr>
          <p:cNvPr id="3" name="Content Placeholder 2"/>
          <p:cNvSpPr>
            <a:spLocks noGrp="1"/>
          </p:cNvSpPr>
          <p:nvPr>
            <p:ph idx="1"/>
          </p:nvPr>
        </p:nvSpPr>
        <p:spPr/>
        <p:txBody>
          <a:bodyPr/>
          <a:lstStyle/>
          <a:p>
            <a:pPr lvl="0"/>
            <a:r>
              <a:rPr lang="ro-RO" smtClean="0"/>
              <a:t>Click to edit Master text styles</a:t>
            </a:r>
          </a:p>
          <a:p>
            <a:pPr lvl="1"/>
            <a:r>
              <a:rPr lang="ro-RO" smtClean="0"/>
              <a:t>Second level</a:t>
            </a:r>
          </a:p>
          <a:p>
            <a:pPr lvl="2"/>
            <a:r>
              <a:rPr lang="ro-RO" smtClean="0"/>
              <a:t>Third level</a:t>
            </a:r>
          </a:p>
          <a:p>
            <a:pPr lvl="3"/>
            <a:r>
              <a:rPr lang="ro-RO" smtClean="0"/>
              <a:t>Fourth level</a:t>
            </a:r>
          </a:p>
          <a:p>
            <a:pPr lvl="4"/>
            <a:r>
              <a:rPr lang="ro-RO" smtClean="0"/>
              <a:t>Fifth level</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131849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ro-RO"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smtClean="0"/>
              <a:t>Click to edit Master text styles</a:t>
            </a:r>
          </a:p>
        </p:txBody>
      </p:sp>
      <p:sp>
        <p:nvSpPr>
          <p:cNvPr id="4" name="Date Placeholder 3"/>
          <p:cNvSpPr>
            <a:spLocks noGrp="1"/>
          </p:cNvSpPr>
          <p:nvPr>
            <p:ph type="dt" sz="half" idx="10"/>
          </p:nvPr>
        </p:nvSpPr>
        <p:spPr/>
        <p:txBody>
          <a:bodyPr/>
          <a:lstStyle/>
          <a:p>
            <a:fld id="{0C109FD8-763D-5E41-AB70-F5AE36C0A564}" type="datetimeFigureOut">
              <a:rPr lang="en-US" smtClean="0"/>
              <a:t>11/29/17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45171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o-RO" smtClean="0"/>
              <a:t>Click to edit Master text styles</a:t>
            </a:r>
          </a:p>
          <a:p>
            <a:pPr lvl="1"/>
            <a:r>
              <a:rPr lang="ro-RO" smtClean="0"/>
              <a:t>Second level</a:t>
            </a:r>
          </a:p>
          <a:p>
            <a:pPr lvl="2"/>
            <a:r>
              <a:rPr lang="ro-RO" smtClean="0"/>
              <a:t>Third level</a:t>
            </a:r>
          </a:p>
          <a:p>
            <a:pPr lvl="3"/>
            <a:r>
              <a:rPr lang="ro-RO" smtClean="0"/>
              <a:t>Fourth level</a:t>
            </a:r>
          </a:p>
          <a:p>
            <a:pPr lvl="4"/>
            <a:r>
              <a:rPr lang="ro-RO"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o-RO" smtClean="0"/>
              <a:t>Click to edit Master text styles</a:t>
            </a:r>
          </a:p>
          <a:p>
            <a:pPr lvl="1"/>
            <a:r>
              <a:rPr lang="ro-RO" smtClean="0"/>
              <a:t>Second level</a:t>
            </a:r>
          </a:p>
          <a:p>
            <a:pPr lvl="2"/>
            <a:r>
              <a:rPr lang="ro-RO" smtClean="0"/>
              <a:t>Third level</a:t>
            </a:r>
          </a:p>
          <a:p>
            <a:pPr lvl="3"/>
            <a:r>
              <a:rPr lang="ro-RO" smtClean="0"/>
              <a:t>Fourth level</a:t>
            </a:r>
          </a:p>
          <a:p>
            <a:pPr lvl="4"/>
            <a:r>
              <a:rPr lang="ro-RO" smtClean="0"/>
              <a:t>Fifth level</a:t>
            </a:r>
            <a:endParaRPr lang="en-US"/>
          </a:p>
        </p:txBody>
      </p:sp>
      <p:sp>
        <p:nvSpPr>
          <p:cNvPr id="5" name="Date Placeholder 4"/>
          <p:cNvSpPr>
            <a:spLocks noGrp="1"/>
          </p:cNvSpPr>
          <p:nvPr>
            <p:ph type="dt" sz="half" idx="10"/>
          </p:nvPr>
        </p:nvSpPr>
        <p:spPr/>
        <p:txBody>
          <a:bodyPr/>
          <a:lstStyle/>
          <a:p>
            <a:fld id="{0C109FD8-763D-5E41-AB70-F5AE36C0A564}" type="datetimeFigureOut">
              <a:rPr lang="en-US" smtClean="0"/>
              <a:t>11/29/17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568778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o-RO"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o-RO" smtClean="0"/>
              <a:t>Click to edit Master text styles</a:t>
            </a:r>
          </a:p>
          <a:p>
            <a:pPr lvl="1"/>
            <a:r>
              <a:rPr lang="ro-RO" smtClean="0"/>
              <a:t>Second level</a:t>
            </a:r>
          </a:p>
          <a:p>
            <a:pPr lvl="2"/>
            <a:r>
              <a:rPr lang="ro-RO" smtClean="0"/>
              <a:t>Third level</a:t>
            </a:r>
          </a:p>
          <a:p>
            <a:pPr lvl="3"/>
            <a:r>
              <a:rPr lang="ro-RO" smtClean="0"/>
              <a:t>Fourth level</a:t>
            </a:r>
          </a:p>
          <a:p>
            <a:pPr lvl="4"/>
            <a:r>
              <a:rPr lang="ro-RO"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o-RO" smtClean="0"/>
              <a:t>Click to edit Master text styles</a:t>
            </a:r>
          </a:p>
          <a:p>
            <a:pPr lvl="1"/>
            <a:r>
              <a:rPr lang="ro-RO" smtClean="0"/>
              <a:t>Second level</a:t>
            </a:r>
          </a:p>
          <a:p>
            <a:pPr lvl="2"/>
            <a:r>
              <a:rPr lang="ro-RO" smtClean="0"/>
              <a:t>Third level</a:t>
            </a:r>
          </a:p>
          <a:p>
            <a:pPr lvl="3"/>
            <a:r>
              <a:rPr lang="ro-RO" smtClean="0"/>
              <a:t>Fourth level</a:t>
            </a:r>
          </a:p>
          <a:p>
            <a:pPr lvl="4"/>
            <a:r>
              <a:rPr lang="ro-RO" smtClean="0"/>
              <a:t>Fifth level</a:t>
            </a:r>
            <a:endParaRPr lang="en-US"/>
          </a:p>
        </p:txBody>
      </p:sp>
      <p:sp>
        <p:nvSpPr>
          <p:cNvPr id="7" name="Date Placeholder 6"/>
          <p:cNvSpPr>
            <a:spLocks noGrp="1"/>
          </p:cNvSpPr>
          <p:nvPr>
            <p:ph type="dt" sz="half" idx="10"/>
          </p:nvPr>
        </p:nvSpPr>
        <p:spPr/>
        <p:txBody>
          <a:bodyPr/>
          <a:lstStyle/>
          <a:p>
            <a:fld id="{0C109FD8-763D-5E41-AB70-F5AE36C0A564}" type="datetimeFigureOut">
              <a:rPr lang="en-US" smtClean="0"/>
              <a:t>11/29/17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196380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smtClean="0"/>
              <a:t>Click to edit Master title style</a:t>
            </a:r>
            <a:endParaRPr lang="en-US"/>
          </a:p>
        </p:txBody>
      </p:sp>
      <p:sp>
        <p:nvSpPr>
          <p:cNvPr id="3" name="Date Placeholder 2"/>
          <p:cNvSpPr>
            <a:spLocks noGrp="1"/>
          </p:cNvSpPr>
          <p:nvPr>
            <p:ph type="dt" sz="half" idx="10"/>
          </p:nvPr>
        </p:nvSpPr>
        <p:spPr/>
        <p:txBody>
          <a:bodyPr/>
          <a:lstStyle/>
          <a:p>
            <a:fld id="{0C109FD8-763D-5E41-AB70-F5AE36C0A564}" type="datetimeFigureOut">
              <a:rPr lang="en-US" smtClean="0"/>
              <a:t>11/29/17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3257356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09FD8-763D-5E41-AB70-F5AE36C0A564}" type="datetimeFigureOut">
              <a:rPr lang="en-US" smtClean="0"/>
              <a:t>11/29/17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236572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ro-RO"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o-RO" smtClean="0"/>
              <a:t>Click to edit Master text styles</a:t>
            </a:r>
          </a:p>
          <a:p>
            <a:pPr lvl="1"/>
            <a:r>
              <a:rPr lang="ro-RO" smtClean="0"/>
              <a:t>Second level</a:t>
            </a:r>
          </a:p>
          <a:p>
            <a:pPr lvl="2"/>
            <a:r>
              <a:rPr lang="ro-RO" smtClean="0"/>
              <a:t>Third level</a:t>
            </a:r>
          </a:p>
          <a:p>
            <a:pPr lvl="3"/>
            <a:r>
              <a:rPr lang="ro-RO" smtClean="0"/>
              <a:t>Fourth level</a:t>
            </a:r>
          </a:p>
          <a:p>
            <a:pPr lvl="4"/>
            <a:r>
              <a:rPr lang="ro-RO"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smtClean="0"/>
              <a:t>Click to edit Master text styles</a:t>
            </a:r>
          </a:p>
        </p:txBody>
      </p:sp>
      <p:sp>
        <p:nvSpPr>
          <p:cNvPr id="5" name="Date Placeholder 4"/>
          <p:cNvSpPr>
            <a:spLocks noGrp="1"/>
          </p:cNvSpPr>
          <p:nvPr>
            <p:ph type="dt" sz="half" idx="10"/>
          </p:nvPr>
        </p:nvSpPr>
        <p:spPr/>
        <p:txBody>
          <a:bodyPr/>
          <a:lstStyle/>
          <a:p>
            <a:fld id="{0C109FD8-763D-5E41-AB70-F5AE36C0A564}" type="datetimeFigureOut">
              <a:rPr lang="en-US" smtClean="0"/>
              <a:t>11/29/17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185788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ro-RO"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smtClean="0"/>
              <a:t>Click to edit Master text styles</a:t>
            </a:r>
          </a:p>
        </p:txBody>
      </p:sp>
      <p:sp>
        <p:nvSpPr>
          <p:cNvPr id="5" name="Date Placeholder 4"/>
          <p:cNvSpPr>
            <a:spLocks noGrp="1"/>
          </p:cNvSpPr>
          <p:nvPr>
            <p:ph type="dt" sz="half" idx="10"/>
          </p:nvPr>
        </p:nvSpPr>
        <p:spPr/>
        <p:txBody>
          <a:bodyPr/>
          <a:lstStyle/>
          <a:p>
            <a:fld id="{0C109FD8-763D-5E41-AB70-F5AE36C0A564}" type="datetimeFigureOut">
              <a:rPr lang="en-US" smtClean="0"/>
              <a:t>11/29/17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15601207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o-RO"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o-RO" smtClean="0"/>
              <a:t>Click to edit Master text styles</a:t>
            </a:r>
          </a:p>
          <a:p>
            <a:pPr lvl="1"/>
            <a:r>
              <a:rPr lang="ro-RO" smtClean="0"/>
              <a:t>Second level</a:t>
            </a:r>
          </a:p>
          <a:p>
            <a:pPr lvl="2"/>
            <a:r>
              <a:rPr lang="ro-RO" smtClean="0"/>
              <a:t>Third level</a:t>
            </a:r>
          </a:p>
          <a:p>
            <a:pPr lvl="3"/>
            <a:r>
              <a:rPr lang="ro-RO" smtClean="0"/>
              <a:t>Fourth level</a:t>
            </a:r>
          </a:p>
          <a:p>
            <a:pPr lvl="4"/>
            <a:r>
              <a:rPr lang="ro-RO"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09FD8-763D-5E41-AB70-F5AE36C0A564}" type="datetimeFigureOut">
              <a:rPr lang="en-US" smtClean="0"/>
              <a:t>11/29/17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09EAA-ED76-2342-A122-CDD159A4F429}" type="slidenum">
              <a:rPr lang="en-US" smtClean="0"/>
              <a:t>‹#›</a:t>
            </a:fld>
            <a:endParaRPr lang="en-US"/>
          </a:p>
        </p:txBody>
      </p:sp>
    </p:spTree>
    <p:extLst>
      <p:ext uri="{BB962C8B-B14F-4D97-AF65-F5344CB8AC3E}">
        <p14:creationId xmlns:p14="http://schemas.microsoft.com/office/powerpoint/2010/main" val="1838874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02.xml.rels><?xml version="1.0" encoding="UTF-8" standalone="yes"?>
<Relationships xmlns="http://schemas.openxmlformats.org/package/2006/relationships"><Relationship Id="rId9" Type="http://schemas.openxmlformats.org/officeDocument/2006/relationships/image" Target="../media/image153.png"/><Relationship Id="rId20" Type="http://schemas.openxmlformats.org/officeDocument/2006/relationships/image" Target="../media/image164.png"/><Relationship Id="rId21" Type="http://schemas.openxmlformats.org/officeDocument/2006/relationships/image" Target="../media/image165.png"/><Relationship Id="rId22" Type="http://schemas.openxmlformats.org/officeDocument/2006/relationships/image" Target="../media/image166.png"/><Relationship Id="rId23" Type="http://schemas.openxmlformats.org/officeDocument/2006/relationships/image" Target="../media/image167.png"/><Relationship Id="rId10" Type="http://schemas.openxmlformats.org/officeDocument/2006/relationships/image" Target="../media/image154.png"/><Relationship Id="rId11" Type="http://schemas.openxmlformats.org/officeDocument/2006/relationships/image" Target="../media/image155.png"/><Relationship Id="rId12" Type="http://schemas.openxmlformats.org/officeDocument/2006/relationships/image" Target="../media/image156.png"/><Relationship Id="rId13" Type="http://schemas.openxmlformats.org/officeDocument/2006/relationships/image" Target="../media/image157.png"/><Relationship Id="rId14" Type="http://schemas.openxmlformats.org/officeDocument/2006/relationships/image" Target="../media/image158.png"/><Relationship Id="rId15" Type="http://schemas.openxmlformats.org/officeDocument/2006/relationships/image" Target="../media/image159.png"/><Relationship Id="rId16" Type="http://schemas.openxmlformats.org/officeDocument/2006/relationships/image" Target="../media/image160.png"/><Relationship Id="rId17" Type="http://schemas.openxmlformats.org/officeDocument/2006/relationships/image" Target="../media/image161.png"/><Relationship Id="rId18" Type="http://schemas.openxmlformats.org/officeDocument/2006/relationships/image" Target="../media/image162.png"/><Relationship Id="rId19" Type="http://schemas.openxmlformats.org/officeDocument/2006/relationships/image" Target="../media/image163.png"/><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image" Target="../media/image150.png"/><Relationship Id="rId7" Type="http://schemas.openxmlformats.org/officeDocument/2006/relationships/image" Target="../media/image151.png"/><Relationship Id="rId8" Type="http://schemas.openxmlformats.org/officeDocument/2006/relationships/image" Target="../media/image152.png"/></Relationships>
</file>

<file path=ppt/slides/_rels/slide103.xml.rels><?xml version="1.0" encoding="UTF-8" standalone="yes"?>
<Relationships xmlns="http://schemas.openxmlformats.org/package/2006/relationships"><Relationship Id="rId101" Type="http://schemas.openxmlformats.org/officeDocument/2006/relationships/image" Target="../media/image266.png"/><Relationship Id="rId102" Type="http://schemas.openxmlformats.org/officeDocument/2006/relationships/image" Target="../media/image267.png"/><Relationship Id="rId103" Type="http://schemas.openxmlformats.org/officeDocument/2006/relationships/image" Target="../media/image268.png"/><Relationship Id="rId104" Type="http://schemas.openxmlformats.org/officeDocument/2006/relationships/image" Target="../media/image269.png"/><Relationship Id="rId105" Type="http://schemas.openxmlformats.org/officeDocument/2006/relationships/image" Target="../media/image270.png"/><Relationship Id="rId106" Type="http://schemas.openxmlformats.org/officeDocument/2006/relationships/image" Target="../media/image271.png"/><Relationship Id="rId107" Type="http://schemas.openxmlformats.org/officeDocument/2006/relationships/image" Target="../media/image272.png"/><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image" Target="../media/image170.png"/><Relationship Id="rId6" Type="http://schemas.openxmlformats.org/officeDocument/2006/relationships/image" Target="../media/image171.png"/><Relationship Id="rId7" Type="http://schemas.openxmlformats.org/officeDocument/2006/relationships/image" Target="../media/image172.png"/><Relationship Id="rId8" Type="http://schemas.openxmlformats.org/officeDocument/2006/relationships/image" Target="../media/image173.png"/><Relationship Id="rId9" Type="http://schemas.openxmlformats.org/officeDocument/2006/relationships/image" Target="../media/image174.png"/><Relationship Id="rId10" Type="http://schemas.openxmlformats.org/officeDocument/2006/relationships/image" Target="../media/image175.png"/><Relationship Id="rId11" Type="http://schemas.openxmlformats.org/officeDocument/2006/relationships/image" Target="../media/image176.png"/><Relationship Id="rId12" Type="http://schemas.openxmlformats.org/officeDocument/2006/relationships/image" Target="../media/image177.png"/><Relationship Id="rId13" Type="http://schemas.openxmlformats.org/officeDocument/2006/relationships/image" Target="../media/image178.png"/><Relationship Id="rId14" Type="http://schemas.openxmlformats.org/officeDocument/2006/relationships/image" Target="../media/image179.png"/><Relationship Id="rId15" Type="http://schemas.openxmlformats.org/officeDocument/2006/relationships/image" Target="../media/image180.png"/><Relationship Id="rId16" Type="http://schemas.openxmlformats.org/officeDocument/2006/relationships/image" Target="../media/image181.png"/><Relationship Id="rId17" Type="http://schemas.openxmlformats.org/officeDocument/2006/relationships/image" Target="../media/image182.png"/><Relationship Id="rId18" Type="http://schemas.openxmlformats.org/officeDocument/2006/relationships/image" Target="../media/image183.png"/><Relationship Id="rId19" Type="http://schemas.openxmlformats.org/officeDocument/2006/relationships/image" Target="../media/image184.png"/><Relationship Id="rId30" Type="http://schemas.openxmlformats.org/officeDocument/2006/relationships/image" Target="../media/image195.png"/><Relationship Id="rId31" Type="http://schemas.openxmlformats.org/officeDocument/2006/relationships/image" Target="../media/image196.png"/><Relationship Id="rId32" Type="http://schemas.openxmlformats.org/officeDocument/2006/relationships/image" Target="../media/image197.png"/><Relationship Id="rId33" Type="http://schemas.openxmlformats.org/officeDocument/2006/relationships/image" Target="../media/image198.png"/><Relationship Id="rId34" Type="http://schemas.openxmlformats.org/officeDocument/2006/relationships/image" Target="../media/image199.png"/><Relationship Id="rId35" Type="http://schemas.openxmlformats.org/officeDocument/2006/relationships/image" Target="../media/image200.png"/><Relationship Id="rId36" Type="http://schemas.openxmlformats.org/officeDocument/2006/relationships/image" Target="../media/image201.png"/><Relationship Id="rId37" Type="http://schemas.openxmlformats.org/officeDocument/2006/relationships/image" Target="../media/image202.png"/><Relationship Id="rId38" Type="http://schemas.openxmlformats.org/officeDocument/2006/relationships/image" Target="../media/image203.png"/><Relationship Id="rId39" Type="http://schemas.openxmlformats.org/officeDocument/2006/relationships/image" Target="../media/image204.png"/><Relationship Id="rId50" Type="http://schemas.openxmlformats.org/officeDocument/2006/relationships/image" Target="../media/image215.png"/><Relationship Id="rId51" Type="http://schemas.openxmlformats.org/officeDocument/2006/relationships/image" Target="../media/image216.png"/><Relationship Id="rId52" Type="http://schemas.openxmlformats.org/officeDocument/2006/relationships/image" Target="../media/image217.png"/><Relationship Id="rId53" Type="http://schemas.openxmlformats.org/officeDocument/2006/relationships/image" Target="../media/image218.png"/><Relationship Id="rId54" Type="http://schemas.openxmlformats.org/officeDocument/2006/relationships/image" Target="../media/image219.png"/><Relationship Id="rId55" Type="http://schemas.openxmlformats.org/officeDocument/2006/relationships/image" Target="../media/image220.png"/><Relationship Id="rId56" Type="http://schemas.openxmlformats.org/officeDocument/2006/relationships/image" Target="../media/image221.png"/><Relationship Id="rId57" Type="http://schemas.openxmlformats.org/officeDocument/2006/relationships/image" Target="../media/image222.png"/><Relationship Id="rId58" Type="http://schemas.openxmlformats.org/officeDocument/2006/relationships/image" Target="../media/image223.png"/><Relationship Id="rId59" Type="http://schemas.openxmlformats.org/officeDocument/2006/relationships/image" Target="../media/image224.png"/><Relationship Id="rId70" Type="http://schemas.openxmlformats.org/officeDocument/2006/relationships/image" Target="../media/image235.png"/><Relationship Id="rId71" Type="http://schemas.openxmlformats.org/officeDocument/2006/relationships/image" Target="../media/image236.png"/><Relationship Id="rId72" Type="http://schemas.openxmlformats.org/officeDocument/2006/relationships/image" Target="../media/image237.png"/><Relationship Id="rId73" Type="http://schemas.openxmlformats.org/officeDocument/2006/relationships/image" Target="../media/image238.png"/><Relationship Id="rId74" Type="http://schemas.openxmlformats.org/officeDocument/2006/relationships/image" Target="../media/image239.png"/><Relationship Id="rId75" Type="http://schemas.openxmlformats.org/officeDocument/2006/relationships/image" Target="../media/image240.png"/><Relationship Id="rId76" Type="http://schemas.openxmlformats.org/officeDocument/2006/relationships/image" Target="../media/image241.png"/><Relationship Id="rId77" Type="http://schemas.openxmlformats.org/officeDocument/2006/relationships/image" Target="../media/image242.png"/><Relationship Id="rId78" Type="http://schemas.openxmlformats.org/officeDocument/2006/relationships/image" Target="../media/image243.png"/><Relationship Id="rId79" Type="http://schemas.openxmlformats.org/officeDocument/2006/relationships/image" Target="../media/image244.png"/><Relationship Id="rId90" Type="http://schemas.openxmlformats.org/officeDocument/2006/relationships/image" Target="../media/image255.png"/><Relationship Id="rId91" Type="http://schemas.openxmlformats.org/officeDocument/2006/relationships/image" Target="../media/image256.png"/><Relationship Id="rId92" Type="http://schemas.openxmlformats.org/officeDocument/2006/relationships/image" Target="../media/image257.png"/><Relationship Id="rId93" Type="http://schemas.openxmlformats.org/officeDocument/2006/relationships/image" Target="../media/image258.png"/><Relationship Id="rId94" Type="http://schemas.openxmlformats.org/officeDocument/2006/relationships/image" Target="../media/image259.png"/><Relationship Id="rId95" Type="http://schemas.openxmlformats.org/officeDocument/2006/relationships/image" Target="../media/image260.png"/><Relationship Id="rId96" Type="http://schemas.openxmlformats.org/officeDocument/2006/relationships/image" Target="../media/image261.png"/><Relationship Id="rId97" Type="http://schemas.openxmlformats.org/officeDocument/2006/relationships/image" Target="../media/image262.png"/><Relationship Id="rId98" Type="http://schemas.openxmlformats.org/officeDocument/2006/relationships/image" Target="../media/image263.png"/><Relationship Id="rId99" Type="http://schemas.openxmlformats.org/officeDocument/2006/relationships/image" Target="../media/image264.png"/><Relationship Id="rId20" Type="http://schemas.openxmlformats.org/officeDocument/2006/relationships/image" Target="../media/image185.png"/><Relationship Id="rId21" Type="http://schemas.openxmlformats.org/officeDocument/2006/relationships/image" Target="../media/image186.png"/><Relationship Id="rId22" Type="http://schemas.openxmlformats.org/officeDocument/2006/relationships/image" Target="../media/image187.png"/><Relationship Id="rId23" Type="http://schemas.openxmlformats.org/officeDocument/2006/relationships/image" Target="../media/image188.png"/><Relationship Id="rId24" Type="http://schemas.openxmlformats.org/officeDocument/2006/relationships/image" Target="../media/image189.png"/><Relationship Id="rId25" Type="http://schemas.openxmlformats.org/officeDocument/2006/relationships/image" Target="../media/image190.png"/><Relationship Id="rId26" Type="http://schemas.openxmlformats.org/officeDocument/2006/relationships/image" Target="../media/image191.png"/><Relationship Id="rId27" Type="http://schemas.openxmlformats.org/officeDocument/2006/relationships/image" Target="../media/image192.png"/><Relationship Id="rId28" Type="http://schemas.openxmlformats.org/officeDocument/2006/relationships/image" Target="../media/image193.png"/><Relationship Id="rId29" Type="http://schemas.openxmlformats.org/officeDocument/2006/relationships/image" Target="../media/image194.png"/><Relationship Id="rId40" Type="http://schemas.openxmlformats.org/officeDocument/2006/relationships/image" Target="../media/image205.png"/><Relationship Id="rId41" Type="http://schemas.openxmlformats.org/officeDocument/2006/relationships/image" Target="../media/image206.png"/><Relationship Id="rId42" Type="http://schemas.openxmlformats.org/officeDocument/2006/relationships/image" Target="../media/image207.png"/><Relationship Id="rId43" Type="http://schemas.openxmlformats.org/officeDocument/2006/relationships/image" Target="../media/image208.png"/><Relationship Id="rId44" Type="http://schemas.openxmlformats.org/officeDocument/2006/relationships/image" Target="../media/image209.png"/><Relationship Id="rId45" Type="http://schemas.openxmlformats.org/officeDocument/2006/relationships/image" Target="../media/image210.png"/><Relationship Id="rId46" Type="http://schemas.openxmlformats.org/officeDocument/2006/relationships/image" Target="../media/image211.png"/><Relationship Id="rId47" Type="http://schemas.openxmlformats.org/officeDocument/2006/relationships/image" Target="../media/image212.png"/><Relationship Id="rId48" Type="http://schemas.openxmlformats.org/officeDocument/2006/relationships/image" Target="../media/image213.png"/><Relationship Id="rId49" Type="http://schemas.openxmlformats.org/officeDocument/2006/relationships/image" Target="../media/image214.png"/><Relationship Id="rId60" Type="http://schemas.openxmlformats.org/officeDocument/2006/relationships/image" Target="../media/image225.png"/><Relationship Id="rId61" Type="http://schemas.openxmlformats.org/officeDocument/2006/relationships/image" Target="../media/image226.png"/><Relationship Id="rId62" Type="http://schemas.openxmlformats.org/officeDocument/2006/relationships/image" Target="../media/image227.png"/><Relationship Id="rId63" Type="http://schemas.openxmlformats.org/officeDocument/2006/relationships/image" Target="../media/image228.png"/><Relationship Id="rId64" Type="http://schemas.openxmlformats.org/officeDocument/2006/relationships/image" Target="../media/image229.png"/><Relationship Id="rId65" Type="http://schemas.openxmlformats.org/officeDocument/2006/relationships/image" Target="../media/image230.png"/><Relationship Id="rId66" Type="http://schemas.openxmlformats.org/officeDocument/2006/relationships/image" Target="../media/image231.png"/><Relationship Id="rId67" Type="http://schemas.openxmlformats.org/officeDocument/2006/relationships/image" Target="../media/image232.png"/><Relationship Id="rId68" Type="http://schemas.openxmlformats.org/officeDocument/2006/relationships/image" Target="../media/image233.png"/><Relationship Id="rId69" Type="http://schemas.openxmlformats.org/officeDocument/2006/relationships/image" Target="../media/image234.png"/><Relationship Id="rId100" Type="http://schemas.openxmlformats.org/officeDocument/2006/relationships/image" Target="../media/image265.png"/><Relationship Id="rId80" Type="http://schemas.openxmlformats.org/officeDocument/2006/relationships/image" Target="../media/image245.png"/><Relationship Id="rId81" Type="http://schemas.openxmlformats.org/officeDocument/2006/relationships/image" Target="../media/image246.png"/><Relationship Id="rId82" Type="http://schemas.openxmlformats.org/officeDocument/2006/relationships/image" Target="../media/image247.png"/><Relationship Id="rId83" Type="http://schemas.openxmlformats.org/officeDocument/2006/relationships/image" Target="../media/image248.png"/><Relationship Id="rId84" Type="http://schemas.openxmlformats.org/officeDocument/2006/relationships/image" Target="../media/image249.png"/><Relationship Id="rId85" Type="http://schemas.openxmlformats.org/officeDocument/2006/relationships/image" Target="../media/image250.png"/><Relationship Id="rId86" Type="http://schemas.openxmlformats.org/officeDocument/2006/relationships/image" Target="../media/image251.png"/><Relationship Id="rId87" Type="http://schemas.openxmlformats.org/officeDocument/2006/relationships/image" Target="../media/image252.png"/><Relationship Id="rId88" Type="http://schemas.openxmlformats.org/officeDocument/2006/relationships/image" Target="../media/image253.png"/><Relationship Id="rId89" Type="http://schemas.openxmlformats.org/officeDocument/2006/relationships/image" Target="../media/image254.png"/></Relationships>
</file>

<file path=ppt/slides/_rels/slide104.xml.rels><?xml version="1.0" encoding="UTF-8" standalone="yes"?>
<Relationships xmlns="http://schemas.openxmlformats.org/package/2006/relationships"><Relationship Id="rId3" Type="http://schemas.openxmlformats.org/officeDocument/2006/relationships/image" Target="../media/image274.png"/><Relationship Id="rId4" Type="http://schemas.openxmlformats.org/officeDocument/2006/relationships/image" Target="../media/image275.png"/><Relationship Id="rId5" Type="http://schemas.openxmlformats.org/officeDocument/2006/relationships/image" Target="../media/image276.png"/><Relationship Id="rId1" Type="http://schemas.openxmlformats.org/officeDocument/2006/relationships/slideLayout" Target="../slideLayouts/slideLayout2.xml"/><Relationship Id="rId2" Type="http://schemas.openxmlformats.org/officeDocument/2006/relationships/image" Target="../media/image273.png"/></Relationships>
</file>

<file path=ppt/slides/_rels/slide105.xml.rels><?xml version="1.0" encoding="UTF-8" standalone="yes"?>
<Relationships xmlns="http://schemas.openxmlformats.org/package/2006/relationships"><Relationship Id="rId3" Type="http://schemas.openxmlformats.org/officeDocument/2006/relationships/image" Target="../media/image277.png"/><Relationship Id="rId4" Type="http://schemas.openxmlformats.org/officeDocument/2006/relationships/image" Target="../media/image278.png"/><Relationship Id="rId5" Type="http://schemas.openxmlformats.org/officeDocument/2006/relationships/image" Target="../media/image279.png"/><Relationship Id="rId6" Type="http://schemas.openxmlformats.org/officeDocument/2006/relationships/image" Target="../media/image280.png"/><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28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282.emf"/></Relationships>
</file>

<file path=ppt/slides/_rels/slide108.xml.rels><?xml version="1.0" encoding="UTF-8" standalone="yes"?>
<Relationships xmlns="http://schemas.openxmlformats.org/package/2006/relationships"><Relationship Id="rId3" Type="http://schemas.openxmlformats.org/officeDocument/2006/relationships/image" Target="../media/image283.jpeg"/><Relationship Id="rId4" Type="http://schemas.openxmlformats.org/officeDocument/2006/relationships/image" Target="../media/image284.png"/><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9.xml.rels><?xml version="1.0" encoding="UTF-8" standalone="yes"?>
<Relationships xmlns="http://schemas.openxmlformats.org/package/2006/relationships"><Relationship Id="rId3" Type="http://schemas.openxmlformats.org/officeDocument/2006/relationships/image" Target="../media/image284.png"/><Relationship Id="rId4" Type="http://schemas.openxmlformats.org/officeDocument/2006/relationships/image" Target="../media/image283.jpeg"/><Relationship Id="rId5" Type="http://schemas.openxmlformats.org/officeDocument/2006/relationships/image" Target="../media/image285.png"/><Relationship Id="rId6" Type="http://schemas.openxmlformats.org/officeDocument/2006/relationships/image" Target="../media/image286.png"/><Relationship Id="rId7" Type="http://schemas.openxmlformats.org/officeDocument/2006/relationships/image" Target="../media/image287.png"/><Relationship Id="rId8" Type="http://schemas.openxmlformats.org/officeDocument/2006/relationships/image" Target="../media/image288.png"/><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s>
</file>

<file path=ppt/slides/_rels/slide110.xml.rels><?xml version="1.0" encoding="UTF-8" standalone="yes"?>
<Relationships xmlns="http://schemas.openxmlformats.org/package/2006/relationships"><Relationship Id="rId9" Type="http://schemas.openxmlformats.org/officeDocument/2006/relationships/image" Target="../media/image289.png"/><Relationship Id="rId20" Type="http://schemas.openxmlformats.org/officeDocument/2006/relationships/image" Target="../media/image300.png"/><Relationship Id="rId21" Type="http://schemas.openxmlformats.org/officeDocument/2006/relationships/image" Target="../media/image301.png"/><Relationship Id="rId22" Type="http://schemas.openxmlformats.org/officeDocument/2006/relationships/image" Target="../media/image302.png"/><Relationship Id="rId23" Type="http://schemas.openxmlformats.org/officeDocument/2006/relationships/image" Target="../media/image303.png"/><Relationship Id="rId24" Type="http://schemas.openxmlformats.org/officeDocument/2006/relationships/image" Target="../media/image304.png"/><Relationship Id="rId10" Type="http://schemas.openxmlformats.org/officeDocument/2006/relationships/image" Target="../media/image290.png"/><Relationship Id="rId11" Type="http://schemas.openxmlformats.org/officeDocument/2006/relationships/image" Target="../media/image291.png"/><Relationship Id="rId12" Type="http://schemas.openxmlformats.org/officeDocument/2006/relationships/image" Target="../media/image292.png"/><Relationship Id="rId13" Type="http://schemas.openxmlformats.org/officeDocument/2006/relationships/image" Target="../media/image293.png"/><Relationship Id="rId14" Type="http://schemas.openxmlformats.org/officeDocument/2006/relationships/image" Target="../media/image294.png"/><Relationship Id="rId15" Type="http://schemas.openxmlformats.org/officeDocument/2006/relationships/image" Target="../media/image295.png"/><Relationship Id="rId16" Type="http://schemas.openxmlformats.org/officeDocument/2006/relationships/image" Target="../media/image296.png"/><Relationship Id="rId17" Type="http://schemas.openxmlformats.org/officeDocument/2006/relationships/image" Target="../media/image297.png"/><Relationship Id="rId18" Type="http://schemas.openxmlformats.org/officeDocument/2006/relationships/image" Target="../media/image298.png"/><Relationship Id="rId19" Type="http://schemas.openxmlformats.org/officeDocument/2006/relationships/image" Target="../media/image299.png"/><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284.png"/><Relationship Id="rId4" Type="http://schemas.openxmlformats.org/officeDocument/2006/relationships/image" Target="../media/image285.png"/><Relationship Id="rId5" Type="http://schemas.openxmlformats.org/officeDocument/2006/relationships/image" Target="../media/image286.png"/><Relationship Id="rId6" Type="http://schemas.openxmlformats.org/officeDocument/2006/relationships/image" Target="../media/image287.png"/><Relationship Id="rId7" Type="http://schemas.openxmlformats.org/officeDocument/2006/relationships/image" Target="../media/image288.png"/><Relationship Id="rId8" Type="http://schemas.openxmlformats.org/officeDocument/2006/relationships/image" Target="../media/image283.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82.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image" Target="../media/image12.jpeg"/><Relationship Id="rId1" Type="http://schemas.openxmlformats.org/officeDocument/2006/relationships/slideLayout" Target="../slideLayouts/slideLayout6.xml"/><Relationship Id="rId2" Type="http://schemas.openxmlformats.org/officeDocument/2006/relationships/image" Target="../media/image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1.bin"/><Relationship Id="rId5" Type="http://schemas.openxmlformats.org/officeDocument/2006/relationships/image" Target="../media/image14.png"/><Relationship Id="rId6" Type="http://schemas.openxmlformats.org/officeDocument/2006/relationships/oleObject" Target="../embeddings/oleObject2.bin"/><Relationship Id="rId7" Type="http://schemas.openxmlformats.org/officeDocument/2006/relationships/image" Target="../media/image15.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jpeg"/><Relationship Id="rId7"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2.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jpeg"/><Relationship Id="rId7" Type="http://schemas.openxmlformats.org/officeDocument/2006/relationships/image" Target="../media/image30.jpeg"/><Relationship Id="rId8"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6" Type="http://schemas.openxmlformats.org/officeDocument/2006/relationships/image" Target="../media/image35.jpeg"/><Relationship Id="rId7" Type="http://schemas.openxmlformats.org/officeDocument/2006/relationships/hyperlink" Target="http://images.google.com/imgres?imgurl=http://scienceblogs.com/bushwells/upload/2006/07/IcePlantOrgy.JPG&amp;imgrefurl=http://scienceblogs.com/bushwells/2006/07/friday_flower_porn.php&amp;h=1704&amp;w=2272&amp;sz=838&amp;hl=en&amp;start=17&amp;tbnid=RBGFTXqFUNjqAM:&amp;tbnh=113&amp;tbnw=150&amp;prev=/images?q=plant&amp;gbv=2&amp;hl=en&amp;safe=off" TargetMode="External"/><Relationship Id="rId8" Type="http://schemas.openxmlformats.org/officeDocument/2006/relationships/image" Target="../media/image36.jpeg"/><Relationship Id="rId9" Type="http://schemas.openxmlformats.org/officeDocument/2006/relationships/image" Target="../media/image37.jpe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6.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jpe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5.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46.wmf"/><Relationship Id="rId4" Type="http://schemas.openxmlformats.org/officeDocument/2006/relationships/image" Target="../media/image47.emf"/><Relationship Id="rId5" Type="http://schemas.openxmlformats.org/officeDocument/2006/relationships/image" Target="../media/image48.emf"/><Relationship Id="rId6"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6.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en.wikipedia.org/wiki/File:Texture_spectrum.jpg" TargetMode="External"/><Relationship Id="rId3" Type="http://schemas.openxmlformats.org/officeDocument/2006/relationships/image" Target="../media/image56.jpeg"/></Relationships>
</file>

<file path=ppt/slides/_rels/slide46.xml.rels><?xml version="1.0" encoding="UTF-8" standalone="yes"?>
<Relationships xmlns="http://schemas.openxmlformats.org/package/2006/relationships"><Relationship Id="rId11" Type="http://schemas.openxmlformats.org/officeDocument/2006/relationships/image" Target="../media/image65.jpeg"/><Relationship Id="rId12" Type="http://schemas.openxmlformats.org/officeDocument/2006/relationships/image" Target="../media/image66.jpeg"/><Relationship Id="rId13" Type="http://schemas.openxmlformats.org/officeDocument/2006/relationships/image" Target="../media/image67.jpeg"/><Relationship Id="rId14" Type="http://schemas.openxmlformats.org/officeDocument/2006/relationships/image" Target="../media/image68.jpeg"/><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7.jpe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jpeg"/><Relationship Id="rId7" Type="http://schemas.openxmlformats.org/officeDocument/2006/relationships/image" Target="../media/image61.jpeg"/><Relationship Id="rId8" Type="http://schemas.openxmlformats.org/officeDocument/2006/relationships/image" Target="../media/image62.jpeg"/><Relationship Id="rId9" Type="http://schemas.openxmlformats.org/officeDocument/2006/relationships/image" Target="../media/image63.jpeg"/><Relationship Id="rId10" Type="http://schemas.openxmlformats.org/officeDocument/2006/relationships/image" Target="../media/image64.jpeg"/></Relationships>
</file>

<file path=ppt/slides/_rels/slide47.xml.rels><?xml version="1.0" encoding="UTF-8" standalone="yes"?>
<Relationships xmlns="http://schemas.openxmlformats.org/package/2006/relationships"><Relationship Id="rId11" Type="http://schemas.openxmlformats.org/officeDocument/2006/relationships/image" Target="../media/image66.jpeg"/><Relationship Id="rId12" Type="http://schemas.openxmlformats.org/officeDocument/2006/relationships/image" Target="../media/image67.jpeg"/><Relationship Id="rId13" Type="http://schemas.openxmlformats.org/officeDocument/2006/relationships/image" Target="../media/image68.jpeg"/><Relationship Id="rId14" Type="http://schemas.openxmlformats.org/officeDocument/2006/relationships/image" Target="../media/image60.jpeg"/><Relationship Id="rId15" Type="http://schemas.openxmlformats.org/officeDocument/2006/relationships/image" Target="../media/image61.jpeg"/><Relationship Id="rId16" Type="http://schemas.openxmlformats.org/officeDocument/2006/relationships/image" Target="../media/image75.jpeg"/><Relationship Id="rId17" Type="http://schemas.openxmlformats.org/officeDocument/2006/relationships/image" Target="../media/image62.jpeg"/><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69.jpe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70.jpeg"/><Relationship Id="rId7" Type="http://schemas.openxmlformats.org/officeDocument/2006/relationships/image" Target="../media/image71.jpeg"/><Relationship Id="rId8" Type="http://schemas.openxmlformats.org/officeDocument/2006/relationships/image" Target="../media/image72.jpeg"/><Relationship Id="rId9" Type="http://schemas.openxmlformats.org/officeDocument/2006/relationships/image" Target="../media/image73.jpeg"/><Relationship Id="rId10" Type="http://schemas.openxmlformats.org/officeDocument/2006/relationships/image" Target="../media/image74.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4" Type="http://schemas.openxmlformats.org/officeDocument/2006/relationships/oleObject" Target="../embeddings/oleObject3.bin"/><Relationship Id="rId5" Type="http://schemas.openxmlformats.org/officeDocument/2006/relationships/image" Target="../media/image76.png"/><Relationship Id="rId6" Type="http://schemas.openxmlformats.org/officeDocument/2006/relationships/oleObject" Target="../embeddings/oleObject4.bin"/><Relationship Id="rId7" Type="http://schemas.openxmlformats.org/officeDocument/2006/relationships/image" Target="../media/image77.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oleObject" Target="../embeddings/oleObject5.bin"/><Relationship Id="rId5" Type="http://schemas.openxmlformats.org/officeDocument/2006/relationships/image" Target="../media/image76.png"/><Relationship Id="rId6" Type="http://schemas.openxmlformats.org/officeDocument/2006/relationships/oleObject" Target="../embeddings/oleObject6.bin"/><Relationship Id="rId7" Type="http://schemas.openxmlformats.org/officeDocument/2006/relationships/image" Target="../media/image77.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4.jpeg"/><Relationship Id="rId7"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4.jpeg"/><Relationship Id="rId7"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4.jpeg"/><Relationship Id="rId7"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3.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3.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11" Type="http://schemas.openxmlformats.org/officeDocument/2006/relationships/image" Target="../media/image86.png"/><Relationship Id="rId12" Type="http://schemas.openxmlformats.org/officeDocument/2006/relationships/image" Target="../media/image87.png"/><Relationship Id="rId13" Type="http://schemas.openxmlformats.org/officeDocument/2006/relationships/image" Target="../media/image88.png"/><Relationship Id="rId14" Type="http://schemas.openxmlformats.org/officeDocument/2006/relationships/image" Target="../media/image89.emf"/><Relationship Id="rId1" Type="http://schemas.openxmlformats.org/officeDocument/2006/relationships/tags" Target="../tags/tag3.xml"/><Relationship Id="rId2" Type="http://schemas.openxmlformats.org/officeDocument/2006/relationships/tags" Target="../tags/tag4.xml"/><Relationship Id="rId3" Type="http://schemas.openxmlformats.org/officeDocument/2006/relationships/tags" Target="../tags/tag5.xml"/><Relationship Id="rId4" Type="http://schemas.openxmlformats.org/officeDocument/2006/relationships/tags" Target="../tags/tag6.xml"/><Relationship Id="rId5" Type="http://schemas.openxmlformats.org/officeDocument/2006/relationships/tags" Target="../tags/tag7.xml"/><Relationship Id="rId6" Type="http://schemas.openxmlformats.org/officeDocument/2006/relationships/tags" Target="../tags/tag8.xml"/><Relationship Id="rId7" Type="http://schemas.openxmlformats.org/officeDocument/2006/relationships/slideLayout" Target="../slideLayouts/slideLayout2.xml"/><Relationship Id="rId8" Type="http://schemas.openxmlformats.org/officeDocument/2006/relationships/notesSlide" Target="../notesSlides/notesSlide54.xml"/><Relationship Id="rId9" Type="http://schemas.openxmlformats.org/officeDocument/2006/relationships/image" Target="../media/image84.png"/><Relationship Id="rId10" Type="http://schemas.openxmlformats.org/officeDocument/2006/relationships/image" Target="../media/image8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emf"/><Relationship Id="rId6" Type="http://schemas.openxmlformats.org/officeDocument/2006/relationships/image" Target="../media/image96.emf"/><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88.png"/><Relationship Id="rId7" Type="http://schemas.openxmlformats.org/officeDocument/2006/relationships/image" Target="../media/image95.emf"/><Relationship Id="rId8" Type="http://schemas.openxmlformats.org/officeDocument/2006/relationships/image" Target="../media/image96.emf"/><Relationship Id="rId9" Type="http://schemas.openxmlformats.org/officeDocument/2006/relationships/image" Target="../media/image97.png"/><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emf"/><Relationship Id="rId7" Type="http://schemas.openxmlformats.org/officeDocument/2006/relationships/image" Target="../media/image96.emf"/><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87.png"/><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emf"/><Relationship Id="rId7" Type="http://schemas.openxmlformats.org/officeDocument/2006/relationships/image" Target="../media/image96.emf"/><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87.png"/><Relationship Id="rId11" Type="http://schemas.openxmlformats.org/officeDocument/2006/relationships/image" Target="../media/image100.png"/><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6.xml"/><Relationship Id="rId4" Type="http://schemas.openxmlformats.org/officeDocument/2006/relationships/image" Target="../media/image101.png"/><Relationship Id="rId5" Type="http://schemas.openxmlformats.org/officeDocument/2006/relationships/image" Target="../media/image90.emf"/><Relationship Id="rId6" Type="http://schemas.openxmlformats.org/officeDocument/2006/relationships/image" Target="../media/image91.emf"/><Relationship Id="rId7" Type="http://schemas.openxmlformats.org/officeDocument/2006/relationships/image" Target="../media/image88.png"/><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7.xml.rels><?xml version="1.0" encoding="UTF-8" standalone="yes"?>
<Relationships xmlns="http://schemas.openxmlformats.org/package/2006/relationships"><Relationship Id="rId3" Type="http://schemas.openxmlformats.org/officeDocument/2006/relationships/image" Target="../media/image105.jpeg"/><Relationship Id="rId4" Type="http://schemas.openxmlformats.org/officeDocument/2006/relationships/image" Target="../media/image106.jpeg"/><Relationship Id="rId5" Type="http://schemas.openxmlformats.org/officeDocument/2006/relationships/image" Target="../media/image107.jpeg"/><Relationship Id="rId6"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1.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19.png"/><Relationship Id="rId8"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2.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hyperlink" Target="http://en.wikipedia.org/wiki/Image:LinearInterpolation.svg" TargetMode="External"/><Relationship Id="rId5" Type="http://schemas.openxmlformats.org/officeDocument/2006/relationships/image" Target="../media/image124.png"/><Relationship Id="rId6" Type="http://schemas.openxmlformats.org/officeDocument/2006/relationships/hyperlink" Target="http://upload.wikimedia.org/wikipedia/commons/e/e7/Bilinear_interpolation.png" TargetMode="External"/><Relationship Id="rId7"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5.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6.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emf"/><Relationship Id="rId5" Type="http://schemas.openxmlformats.org/officeDocument/2006/relationships/image" Target="../media/image130.emf"/><Relationship Id="rId6" Type="http://schemas.openxmlformats.org/officeDocument/2006/relationships/image" Target="../media/image131.emf"/><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7.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8.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09.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38.png"/><Relationship Id="rId6" Type="http://schemas.openxmlformats.org/officeDocument/2006/relationships/image" Target="../media/image139.png"/><Relationship Id="rId7" Type="http://schemas.openxmlformats.org/officeDocument/2006/relationships/image" Target="../media/image140.png"/><Relationship Id="rId8" Type="http://schemas.openxmlformats.org/officeDocument/2006/relationships/image" Target="../media/image141.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1" Type="http://schemas.openxmlformats.org/officeDocument/2006/relationships/slideLayout" Target="../slideLayouts/slideLayout2.xml"/><Relationship Id="rId2" Type="http://schemas.openxmlformats.org/officeDocument/2006/relationships/image" Target="../media/image14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5.xml"/><Relationship Id="rId4" Type="http://schemas.openxmlformats.org/officeDocument/2006/relationships/oleObject" Target="../embeddings/oleObject7.bin"/><Relationship Id="rId5" Type="http://schemas.openxmlformats.org/officeDocument/2006/relationships/image" Target="../media/image146.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7.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0"/>
          <p:cNvSpPr txBox="1"/>
          <p:nvPr/>
        </p:nvSpPr>
        <p:spPr>
          <a:xfrm>
            <a:off x="162005" y="3255864"/>
            <a:ext cx="8872800" cy="2232168"/>
          </a:xfrm>
          <a:prstGeom prst="rect">
            <a:avLst/>
          </a:prstGeom>
          <a:noFill/>
          <a:ln>
            <a:noFill/>
          </a:ln>
        </p:spPr>
        <p:txBody>
          <a:bodyPr lIns="91425" tIns="91425" rIns="91425" bIns="91425" anchor="t" anchorCtr="0">
            <a:noAutofit/>
          </a:bodyPr>
          <a:lstStyle/>
          <a:p>
            <a:pPr algn="ctr"/>
            <a:r>
              <a:rPr lang="ro-RO" sz="2800" dirty="0" smtClean="0"/>
              <a:t>Radu </a:t>
            </a:r>
            <a:r>
              <a:rPr lang="ro-RO" sz="2800" dirty="0"/>
              <a:t>Ionescu, Bogdan Alexe</a:t>
            </a:r>
          </a:p>
          <a:p>
            <a:pPr algn="ctr"/>
            <a:r>
              <a:rPr lang="ro-RO" sz="2800" dirty="0"/>
              <a:t>raducu.ionescu@gmail.com</a:t>
            </a:r>
          </a:p>
          <a:p>
            <a:pPr algn="ctr"/>
            <a:r>
              <a:rPr lang="ro-RO" sz="2800" dirty="0"/>
              <a:t>Facultatea de Matematică și Informatică</a:t>
            </a:r>
          </a:p>
          <a:p>
            <a:pPr algn="ctr"/>
            <a:r>
              <a:rPr lang="ro-RO" sz="2800" dirty="0"/>
              <a:t>Universitatea din București</a:t>
            </a:r>
          </a:p>
          <a:p>
            <a:pPr lvl="0" algn="ctr">
              <a:spcBef>
                <a:spcPts val="0"/>
              </a:spcBef>
              <a:buNone/>
            </a:pPr>
            <a:endParaRPr sz="2800" dirty="0">
              <a:latin typeface="Helvetica Neue"/>
              <a:ea typeface="Helvetica Neue"/>
              <a:cs typeface="Helvetica Neue"/>
              <a:sym typeface="Helvetica Neue"/>
            </a:endParaRPr>
          </a:p>
        </p:txBody>
      </p:sp>
      <p:sp>
        <p:nvSpPr>
          <p:cNvPr id="7" name="Shape 40"/>
          <p:cNvSpPr txBox="1"/>
          <p:nvPr/>
        </p:nvSpPr>
        <p:spPr>
          <a:xfrm>
            <a:off x="162005" y="1477028"/>
            <a:ext cx="8872800" cy="1734000"/>
          </a:xfrm>
          <a:prstGeom prst="rect">
            <a:avLst/>
          </a:prstGeom>
          <a:noFill/>
          <a:ln>
            <a:noFill/>
          </a:ln>
        </p:spPr>
        <p:txBody>
          <a:bodyPr lIns="91425" tIns="91425" rIns="91425" bIns="91425" anchor="t" anchorCtr="0">
            <a:noAutofit/>
          </a:bodyPr>
          <a:lstStyle/>
          <a:p>
            <a:pPr algn="ctr"/>
            <a:r>
              <a:rPr lang="ro-RO" sz="4000" dirty="0" smtClean="0"/>
              <a:t>Modelul bag of visual words</a:t>
            </a:r>
            <a:endParaRPr sz="4000" dirty="0">
              <a:latin typeface="Helvetica Neue"/>
              <a:ea typeface="Helvetica Neue"/>
              <a:cs typeface="Helvetica Neue"/>
              <a:sym typeface="Helvetica Neue"/>
            </a:endParaRPr>
          </a:p>
        </p:txBody>
      </p:sp>
    </p:spTree>
    <p:extLst>
      <p:ext uri="{BB962C8B-B14F-4D97-AF65-F5344CB8AC3E}">
        <p14:creationId xmlns:p14="http://schemas.microsoft.com/office/powerpoint/2010/main" val="7887797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6"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1" name="Text Box 3"/>
          <p:cNvSpPr txBox="1">
            <a:spLocks noChangeArrowheads="1"/>
          </p:cNvSpPr>
          <p:nvPr/>
        </p:nvSpPr>
        <p:spPr bwMode="auto">
          <a:xfrm>
            <a:off x="152399" y="0"/>
            <a:ext cx="877428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3600" dirty="0" err="1" smtClean="0">
                <a:solidFill>
                  <a:srgbClr val="000000"/>
                </a:solidFill>
              </a:rPr>
              <a:t>Clasificarea</a:t>
            </a:r>
            <a:r>
              <a:rPr lang="en-US" sz="3600" dirty="0" smtClean="0">
                <a:solidFill>
                  <a:srgbClr val="000000"/>
                </a:solidFill>
              </a:rPr>
              <a:t> </a:t>
            </a:r>
            <a:r>
              <a:rPr lang="en-US" sz="3600" dirty="0" err="1" smtClean="0">
                <a:solidFill>
                  <a:srgbClr val="000000"/>
                </a:solidFill>
              </a:rPr>
              <a:t>întregii</a:t>
            </a:r>
            <a:r>
              <a:rPr lang="en-US" sz="3600" dirty="0" smtClean="0">
                <a:solidFill>
                  <a:srgbClr val="000000"/>
                </a:solidFill>
              </a:rPr>
              <a:t> scene</a:t>
            </a:r>
          </a:p>
        </p:txBody>
      </p:sp>
      <p:sp>
        <p:nvSpPr>
          <p:cNvPr id="32772" name="Text Box 4"/>
          <p:cNvSpPr txBox="1">
            <a:spLocks noChangeArrowheads="1"/>
          </p:cNvSpPr>
          <p:nvPr/>
        </p:nvSpPr>
        <p:spPr bwMode="auto">
          <a:xfrm>
            <a:off x="5334000" y="990600"/>
            <a:ext cx="2057400" cy="832023"/>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lnSpc>
                <a:spcPct val="80000"/>
              </a:lnSpc>
              <a:spcBef>
                <a:spcPct val="50000"/>
              </a:spcBef>
              <a:spcAft>
                <a:spcPct val="0"/>
              </a:spcAft>
              <a:buFontTx/>
              <a:buChar char="•"/>
            </a:pPr>
            <a:r>
              <a:rPr lang="en-US" sz="1400" b="1" dirty="0" smtClean="0">
                <a:solidFill>
                  <a:srgbClr val="FFFF00"/>
                </a:solidFill>
              </a:rPr>
              <a:t> outdoor</a:t>
            </a:r>
          </a:p>
          <a:p>
            <a:pPr fontAlgn="base">
              <a:lnSpc>
                <a:spcPct val="80000"/>
              </a:lnSpc>
              <a:spcBef>
                <a:spcPct val="50000"/>
              </a:spcBef>
              <a:spcAft>
                <a:spcPct val="0"/>
              </a:spcAft>
              <a:buFontTx/>
              <a:buChar char="•"/>
            </a:pPr>
            <a:r>
              <a:rPr lang="en-US" sz="1400" b="1" dirty="0" smtClean="0">
                <a:solidFill>
                  <a:srgbClr val="FFFF00"/>
                </a:solidFill>
              </a:rPr>
              <a:t> </a:t>
            </a:r>
            <a:r>
              <a:rPr lang="en-US" sz="1400" b="1" dirty="0" err="1" smtClean="0">
                <a:solidFill>
                  <a:srgbClr val="FFFF00"/>
                </a:solidFill>
              </a:rPr>
              <a:t>oraş</a:t>
            </a:r>
            <a:endParaRPr lang="en-US" sz="1400" b="1" dirty="0" smtClean="0">
              <a:solidFill>
                <a:srgbClr val="FFFF00"/>
              </a:solidFill>
            </a:endParaRPr>
          </a:p>
          <a:p>
            <a:pPr fontAlgn="base">
              <a:lnSpc>
                <a:spcPct val="80000"/>
              </a:lnSpc>
              <a:spcBef>
                <a:spcPct val="50000"/>
              </a:spcBef>
              <a:spcAft>
                <a:spcPct val="0"/>
              </a:spcAft>
              <a:buFontTx/>
              <a:buChar char="•"/>
            </a:pPr>
            <a:r>
              <a:rPr lang="en-US" sz="1400" b="1" dirty="0" smtClean="0">
                <a:solidFill>
                  <a:srgbClr val="FFFF00"/>
                </a:solidFill>
              </a:rPr>
              <a:t> …</a:t>
            </a:r>
          </a:p>
        </p:txBody>
      </p:sp>
      <p:sp>
        <p:nvSpPr>
          <p:cNvPr id="5" name="Text Box 6"/>
          <p:cNvSpPr txBox="1">
            <a:spLocks noChangeArrowheads="1"/>
          </p:cNvSpPr>
          <p:nvPr/>
        </p:nvSpPr>
        <p:spPr bwMode="auto">
          <a:xfrm>
            <a:off x="5075237" y="6893954"/>
            <a:ext cx="40687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400" dirty="0" smtClean="0">
                <a:solidFill>
                  <a:srgbClr val="000000"/>
                </a:solidFill>
              </a:rPr>
              <a:t>Source: </a:t>
            </a:r>
            <a:r>
              <a:rPr lang="en-US" sz="1400" dirty="0" err="1" smtClean="0">
                <a:solidFill>
                  <a:srgbClr val="000000"/>
                </a:solidFill>
              </a:rPr>
              <a:t>Fei-Fei</a:t>
            </a:r>
            <a:r>
              <a:rPr lang="en-US" sz="1400" dirty="0" smtClean="0">
                <a:solidFill>
                  <a:srgbClr val="000000"/>
                </a:solidFill>
              </a:rPr>
              <a:t> Li, Rob Fergus, Antonio </a:t>
            </a:r>
            <a:r>
              <a:rPr lang="en-US" sz="1400" dirty="0" err="1" smtClean="0">
                <a:solidFill>
                  <a:srgbClr val="000000"/>
                </a:solidFill>
              </a:rPr>
              <a:t>Torralba</a:t>
            </a:r>
            <a:r>
              <a:rPr lang="en-US" sz="1400" dirty="0" smtClean="0">
                <a:solidFill>
                  <a:srgbClr val="000000"/>
                </a:solidFill>
              </a:rPr>
              <a:t>.</a:t>
            </a:r>
          </a:p>
        </p:txBody>
      </p:sp>
    </p:spTree>
    <p:extLst>
      <p:ext uri="{BB962C8B-B14F-4D97-AF65-F5344CB8AC3E}">
        <p14:creationId xmlns:p14="http://schemas.microsoft.com/office/powerpoint/2010/main" val="377982179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a:t>
            </a:r>
            <a:r>
              <a:rPr lang="en-US" dirty="0" err="1" smtClean="0"/>
              <a:t>lusterizarea</a:t>
            </a:r>
            <a:r>
              <a:rPr lang="en-US" dirty="0" smtClean="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7010004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a:t>
            </a:r>
            <a:r>
              <a:rPr lang="en-US" dirty="0" err="1" smtClean="0"/>
              <a:t>lusterizarea</a:t>
            </a:r>
            <a:r>
              <a:rPr lang="en-US" dirty="0" smtClean="0"/>
              <a:t> K-means</a:t>
            </a:r>
          </a:p>
        </p:txBody>
      </p:sp>
      <p:sp>
        <p:nvSpPr>
          <p:cNvPr id="3" name="Oval 2"/>
          <p:cNvSpPr/>
          <p:nvPr/>
        </p:nvSpPr>
        <p:spPr>
          <a:xfrm>
            <a:off x="1683007" y="3020944"/>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5422566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664"/>
            <a:ext cx="8229600" cy="1143000"/>
          </a:xfrm>
        </p:spPr>
        <p:txBody>
          <a:bodyPr/>
          <a:lstStyle/>
          <a:p>
            <a:r>
              <a:rPr lang="en-US" dirty="0" err="1" smtClean="0"/>
              <a:t>Vocabular</a:t>
            </a:r>
            <a:r>
              <a:rPr lang="en-US" dirty="0" smtClean="0"/>
              <a:t> </a:t>
            </a:r>
            <a:r>
              <a:rPr lang="en-US" dirty="0" err="1" smtClean="0"/>
              <a:t>vizual</a:t>
            </a:r>
            <a:r>
              <a:rPr lang="en-US" dirty="0" smtClean="0"/>
              <a:t> - </a:t>
            </a:r>
            <a:r>
              <a:rPr lang="en-US" dirty="0" err="1" smtClean="0"/>
              <a:t>exemplu</a:t>
            </a:r>
            <a:endParaRPr lang="en-US" dirty="0"/>
          </a:p>
        </p:txBody>
      </p:sp>
      <p:pic>
        <p:nvPicPr>
          <p:cNvPr id="11" name="Picture 10" descr="AgarwalRoth_CBsmall"/>
          <p:cNvPicPr>
            <a:picLocks noChangeAspect="1" noChangeArrowheads="1"/>
          </p:cNvPicPr>
          <p:nvPr/>
        </p:nvPicPr>
        <p:blipFill>
          <a:blip r:embed="rId3" cstate="print"/>
          <a:srcRect/>
          <a:stretch>
            <a:fillRect/>
          </a:stretch>
        </p:blipFill>
        <p:spPr bwMode="auto">
          <a:xfrm>
            <a:off x="4495800" y="1232925"/>
            <a:ext cx="3379788" cy="1809750"/>
          </a:xfrm>
          <a:prstGeom prst="rect">
            <a:avLst/>
          </a:prstGeom>
          <a:noFill/>
          <a:ln w="9525">
            <a:noFill/>
            <a:miter lim="800000"/>
            <a:headEnd/>
            <a:tailEnd/>
          </a:ln>
        </p:spPr>
      </p:pic>
      <p:sp>
        <p:nvSpPr>
          <p:cNvPr id="12" name="Line 11"/>
          <p:cNvSpPr>
            <a:spLocks noChangeShapeType="1"/>
          </p:cNvSpPr>
          <p:nvPr/>
        </p:nvSpPr>
        <p:spPr bwMode="auto">
          <a:xfrm>
            <a:off x="4495800" y="1893888"/>
            <a:ext cx="533400" cy="0"/>
          </a:xfrm>
          <a:prstGeom prst="line">
            <a:avLst/>
          </a:prstGeom>
          <a:noFill/>
          <a:ln w="9525">
            <a:solidFill>
              <a:schemeClr val="bg2"/>
            </a:solidFill>
            <a:miter lim="800000"/>
            <a:headEnd/>
            <a:tailEnd type="triangle" w="med" len="med"/>
          </a:ln>
        </p:spPr>
        <p:txBody>
          <a:bodyPr wrap="none"/>
          <a:lstStyle/>
          <a:p>
            <a:endParaRPr lang="en-US"/>
          </a:p>
        </p:txBody>
      </p:sp>
      <p:grpSp>
        <p:nvGrpSpPr>
          <p:cNvPr id="13" name="Group 12"/>
          <p:cNvGrpSpPr>
            <a:grpSpLocks/>
          </p:cNvGrpSpPr>
          <p:nvPr/>
        </p:nvGrpSpPr>
        <p:grpSpPr bwMode="auto">
          <a:xfrm>
            <a:off x="457200" y="1462087"/>
            <a:ext cx="3379788" cy="1338263"/>
            <a:chOff x="431" y="2886"/>
            <a:chExt cx="2310" cy="915"/>
          </a:xfrm>
        </p:grpSpPr>
        <p:pic>
          <p:nvPicPr>
            <p:cNvPr id="14" name="Picture 13" descr="car5-090-000"/>
            <p:cNvPicPr>
              <a:picLocks noChangeAspect="1" noChangeArrowheads="1"/>
            </p:cNvPicPr>
            <p:nvPr/>
          </p:nvPicPr>
          <p:blipFill>
            <a:blip r:embed="rId4" cstate="print">
              <a:grayscl/>
            </a:blip>
            <a:srcRect/>
            <a:stretch>
              <a:fillRect/>
            </a:stretch>
          </p:blipFill>
          <p:spPr bwMode="auto">
            <a:xfrm>
              <a:off x="1359" y="2886"/>
              <a:ext cx="453" cy="453"/>
            </a:xfrm>
            <a:prstGeom prst="rect">
              <a:avLst/>
            </a:prstGeom>
            <a:noFill/>
            <a:ln w="9525">
              <a:noFill/>
              <a:miter lim="800000"/>
              <a:headEnd/>
              <a:tailEnd/>
            </a:ln>
          </p:spPr>
        </p:pic>
        <p:pic>
          <p:nvPicPr>
            <p:cNvPr id="15" name="Picture 14" descr="car6-090-000"/>
            <p:cNvPicPr>
              <a:picLocks noChangeAspect="1" noChangeArrowheads="1"/>
            </p:cNvPicPr>
            <p:nvPr/>
          </p:nvPicPr>
          <p:blipFill>
            <a:blip r:embed="rId5" cstate="print">
              <a:grayscl/>
            </a:blip>
            <a:srcRect/>
            <a:stretch>
              <a:fillRect/>
            </a:stretch>
          </p:blipFill>
          <p:spPr bwMode="auto">
            <a:xfrm>
              <a:off x="1361" y="3348"/>
              <a:ext cx="453" cy="453"/>
            </a:xfrm>
            <a:prstGeom prst="rect">
              <a:avLst/>
            </a:prstGeom>
            <a:noFill/>
            <a:ln w="9525">
              <a:noFill/>
              <a:miter lim="800000"/>
              <a:headEnd/>
              <a:tailEnd/>
            </a:ln>
          </p:spPr>
        </p:pic>
        <p:pic>
          <p:nvPicPr>
            <p:cNvPr id="16" name="Picture 15" descr="car7-090-000"/>
            <p:cNvPicPr>
              <a:picLocks noChangeAspect="1" noChangeArrowheads="1"/>
            </p:cNvPicPr>
            <p:nvPr/>
          </p:nvPicPr>
          <p:blipFill>
            <a:blip r:embed="rId6" cstate="print">
              <a:grayscl/>
            </a:blip>
            <a:srcRect/>
            <a:stretch>
              <a:fillRect/>
            </a:stretch>
          </p:blipFill>
          <p:spPr bwMode="auto">
            <a:xfrm>
              <a:off x="894" y="3348"/>
              <a:ext cx="453" cy="453"/>
            </a:xfrm>
            <a:prstGeom prst="rect">
              <a:avLst/>
            </a:prstGeom>
            <a:noFill/>
            <a:ln w="9525">
              <a:noFill/>
              <a:miter lim="800000"/>
              <a:headEnd/>
              <a:tailEnd/>
            </a:ln>
          </p:spPr>
        </p:pic>
        <p:pic>
          <p:nvPicPr>
            <p:cNvPr id="17" name="Picture 16" descr="car9-090-000"/>
            <p:cNvPicPr>
              <a:picLocks noChangeAspect="1" noChangeArrowheads="1"/>
            </p:cNvPicPr>
            <p:nvPr/>
          </p:nvPicPr>
          <p:blipFill>
            <a:blip r:embed="rId7" cstate="print">
              <a:grayscl/>
            </a:blip>
            <a:srcRect/>
            <a:stretch>
              <a:fillRect/>
            </a:stretch>
          </p:blipFill>
          <p:spPr bwMode="auto">
            <a:xfrm>
              <a:off x="2288" y="2886"/>
              <a:ext cx="453" cy="453"/>
            </a:xfrm>
            <a:prstGeom prst="rect">
              <a:avLst/>
            </a:prstGeom>
            <a:noFill/>
            <a:ln w="9525">
              <a:noFill/>
              <a:miter lim="800000"/>
              <a:headEnd/>
              <a:tailEnd/>
            </a:ln>
          </p:spPr>
        </p:pic>
        <p:pic>
          <p:nvPicPr>
            <p:cNvPr id="18" name="Picture 17" descr="car11-090-000"/>
            <p:cNvPicPr>
              <a:picLocks noChangeAspect="1" noChangeArrowheads="1"/>
            </p:cNvPicPr>
            <p:nvPr/>
          </p:nvPicPr>
          <p:blipFill>
            <a:blip r:embed="rId8" cstate="print">
              <a:grayscl/>
            </a:blip>
            <a:srcRect/>
            <a:stretch>
              <a:fillRect/>
            </a:stretch>
          </p:blipFill>
          <p:spPr bwMode="auto">
            <a:xfrm>
              <a:off x="1824" y="2886"/>
              <a:ext cx="453" cy="453"/>
            </a:xfrm>
            <a:prstGeom prst="rect">
              <a:avLst/>
            </a:prstGeom>
            <a:noFill/>
            <a:ln w="9525">
              <a:noFill/>
              <a:miter lim="800000"/>
              <a:headEnd/>
              <a:tailEnd/>
            </a:ln>
          </p:spPr>
        </p:pic>
        <p:pic>
          <p:nvPicPr>
            <p:cNvPr id="19" name="Picture 18" descr="car12-090-000"/>
            <p:cNvPicPr>
              <a:picLocks noChangeAspect="1" noChangeArrowheads="1"/>
            </p:cNvPicPr>
            <p:nvPr/>
          </p:nvPicPr>
          <p:blipFill>
            <a:blip r:embed="rId9" cstate="print">
              <a:grayscl/>
            </a:blip>
            <a:srcRect/>
            <a:stretch>
              <a:fillRect/>
            </a:stretch>
          </p:blipFill>
          <p:spPr bwMode="auto">
            <a:xfrm>
              <a:off x="431" y="3348"/>
              <a:ext cx="453" cy="453"/>
            </a:xfrm>
            <a:prstGeom prst="rect">
              <a:avLst/>
            </a:prstGeom>
            <a:noFill/>
            <a:ln w="9525">
              <a:noFill/>
              <a:miter lim="800000"/>
              <a:headEnd/>
              <a:tailEnd/>
            </a:ln>
          </p:spPr>
        </p:pic>
        <p:pic>
          <p:nvPicPr>
            <p:cNvPr id="20" name="Picture 19" descr="car14-090-000"/>
            <p:cNvPicPr>
              <a:picLocks noChangeAspect="1" noChangeArrowheads="1"/>
            </p:cNvPicPr>
            <p:nvPr/>
          </p:nvPicPr>
          <p:blipFill>
            <a:blip r:embed="rId10" cstate="print">
              <a:grayscl/>
            </a:blip>
            <a:srcRect/>
            <a:stretch>
              <a:fillRect/>
            </a:stretch>
          </p:blipFill>
          <p:spPr bwMode="auto">
            <a:xfrm>
              <a:off x="2288" y="3348"/>
              <a:ext cx="453" cy="453"/>
            </a:xfrm>
            <a:prstGeom prst="rect">
              <a:avLst/>
            </a:prstGeom>
            <a:noFill/>
            <a:ln w="9525">
              <a:noFill/>
              <a:miter lim="800000"/>
              <a:headEnd/>
              <a:tailEnd/>
            </a:ln>
          </p:spPr>
        </p:pic>
        <p:pic>
          <p:nvPicPr>
            <p:cNvPr id="21" name="Picture 20" descr="car1-090-000"/>
            <p:cNvPicPr>
              <a:picLocks noChangeAspect="1" noChangeArrowheads="1"/>
            </p:cNvPicPr>
            <p:nvPr/>
          </p:nvPicPr>
          <p:blipFill>
            <a:blip r:embed="rId11" cstate="print">
              <a:grayscl/>
            </a:blip>
            <a:srcRect/>
            <a:stretch>
              <a:fillRect/>
            </a:stretch>
          </p:blipFill>
          <p:spPr bwMode="auto">
            <a:xfrm>
              <a:off x="431" y="2886"/>
              <a:ext cx="453" cy="453"/>
            </a:xfrm>
            <a:prstGeom prst="rect">
              <a:avLst/>
            </a:prstGeom>
            <a:noFill/>
            <a:ln w="9525">
              <a:noFill/>
              <a:miter lim="800000"/>
              <a:headEnd/>
              <a:tailEnd/>
            </a:ln>
          </p:spPr>
        </p:pic>
        <p:pic>
          <p:nvPicPr>
            <p:cNvPr id="22" name="Picture 21" descr="car2-090-000"/>
            <p:cNvPicPr>
              <a:picLocks noChangeAspect="1" noChangeArrowheads="1"/>
            </p:cNvPicPr>
            <p:nvPr/>
          </p:nvPicPr>
          <p:blipFill>
            <a:blip r:embed="rId12" cstate="print">
              <a:grayscl/>
            </a:blip>
            <a:srcRect/>
            <a:stretch>
              <a:fillRect/>
            </a:stretch>
          </p:blipFill>
          <p:spPr bwMode="auto">
            <a:xfrm>
              <a:off x="894" y="2886"/>
              <a:ext cx="453" cy="453"/>
            </a:xfrm>
            <a:prstGeom prst="rect">
              <a:avLst/>
            </a:prstGeom>
            <a:noFill/>
            <a:ln w="9525">
              <a:noFill/>
              <a:miter lim="800000"/>
              <a:headEnd/>
              <a:tailEnd/>
            </a:ln>
          </p:spPr>
        </p:pic>
        <p:pic>
          <p:nvPicPr>
            <p:cNvPr id="23" name="Picture 22" descr="car3-090-000"/>
            <p:cNvPicPr>
              <a:picLocks noChangeAspect="1" noChangeArrowheads="1"/>
            </p:cNvPicPr>
            <p:nvPr/>
          </p:nvPicPr>
          <p:blipFill>
            <a:blip r:embed="rId13" cstate="print">
              <a:grayscl/>
            </a:blip>
            <a:srcRect/>
            <a:stretch>
              <a:fillRect/>
            </a:stretch>
          </p:blipFill>
          <p:spPr bwMode="auto">
            <a:xfrm>
              <a:off x="1824" y="3348"/>
              <a:ext cx="453" cy="453"/>
            </a:xfrm>
            <a:prstGeom prst="rect">
              <a:avLst/>
            </a:prstGeom>
            <a:noFill/>
            <a:ln w="9525">
              <a:noFill/>
              <a:miter lim="800000"/>
              <a:headEnd/>
              <a:tailEnd/>
            </a:ln>
          </p:spPr>
        </p:pic>
      </p:grpSp>
      <p:grpSp>
        <p:nvGrpSpPr>
          <p:cNvPr id="24" name="Group 4"/>
          <p:cNvGrpSpPr>
            <a:grpSpLocks/>
          </p:cNvGrpSpPr>
          <p:nvPr/>
        </p:nvGrpSpPr>
        <p:grpSpPr bwMode="auto">
          <a:xfrm>
            <a:off x="1774721" y="3294062"/>
            <a:ext cx="5688012" cy="3240088"/>
            <a:chOff x="1247" y="754"/>
            <a:chExt cx="3583" cy="2041"/>
          </a:xfrm>
        </p:grpSpPr>
        <p:grpSp>
          <p:nvGrpSpPr>
            <p:cNvPr id="25" name="Group 5"/>
            <p:cNvGrpSpPr>
              <a:grpSpLocks/>
            </p:cNvGrpSpPr>
            <p:nvPr/>
          </p:nvGrpSpPr>
          <p:grpSpPr bwMode="auto">
            <a:xfrm>
              <a:off x="1280" y="808"/>
              <a:ext cx="3550" cy="1761"/>
              <a:chOff x="2698" y="817"/>
              <a:chExt cx="2992" cy="1487"/>
            </a:xfrm>
          </p:grpSpPr>
          <p:pic>
            <p:nvPicPr>
              <p:cNvPr id="28" name="Picture 6"/>
              <p:cNvPicPr>
                <a:picLocks noChangeAspect="1" noChangeArrowheads="1"/>
              </p:cNvPicPr>
              <p:nvPr/>
            </p:nvPicPr>
            <p:blipFill>
              <a:blip r:embed="rId14" cstate="print"/>
              <a:srcRect t="8241" b="11539"/>
              <a:stretch>
                <a:fillRect/>
              </a:stretch>
            </p:blipFill>
            <p:spPr bwMode="auto">
              <a:xfrm>
                <a:off x="2698" y="1567"/>
                <a:ext cx="2055" cy="146"/>
              </a:xfrm>
              <a:prstGeom prst="rect">
                <a:avLst/>
              </a:prstGeom>
              <a:noFill/>
              <a:ln w="12700" cap="sq">
                <a:noFill/>
                <a:miter lim="800000"/>
                <a:headEnd type="none" w="sm" len="sm"/>
                <a:tailEnd type="none" w="sm" len="sm"/>
              </a:ln>
            </p:spPr>
          </p:pic>
          <p:pic>
            <p:nvPicPr>
              <p:cNvPr id="29" name="Picture 7"/>
              <p:cNvPicPr>
                <a:picLocks noChangeAspect="1" noChangeArrowheads="1"/>
              </p:cNvPicPr>
              <p:nvPr/>
            </p:nvPicPr>
            <p:blipFill>
              <a:blip r:embed="rId15" cstate="print"/>
              <a:srcRect b="13483"/>
              <a:stretch>
                <a:fillRect/>
              </a:stretch>
            </p:blipFill>
            <p:spPr bwMode="auto">
              <a:xfrm>
                <a:off x="2698" y="1258"/>
                <a:ext cx="1588" cy="154"/>
              </a:xfrm>
              <a:prstGeom prst="rect">
                <a:avLst/>
              </a:prstGeom>
              <a:noFill/>
              <a:ln w="12700" cap="sq">
                <a:noFill/>
                <a:miter lim="800000"/>
                <a:headEnd type="none" w="sm" len="sm"/>
                <a:tailEnd type="none" w="sm" len="sm"/>
              </a:ln>
            </p:spPr>
          </p:pic>
          <p:pic>
            <p:nvPicPr>
              <p:cNvPr id="30" name="Picture 8"/>
              <p:cNvPicPr>
                <a:picLocks noChangeAspect="1" noChangeArrowheads="1"/>
              </p:cNvPicPr>
              <p:nvPr/>
            </p:nvPicPr>
            <p:blipFill>
              <a:blip r:embed="rId16" cstate="print"/>
              <a:srcRect t="3529" b="8824"/>
              <a:stretch>
                <a:fillRect/>
              </a:stretch>
            </p:blipFill>
            <p:spPr bwMode="auto">
              <a:xfrm>
                <a:off x="2706" y="1412"/>
                <a:ext cx="1245" cy="149"/>
              </a:xfrm>
              <a:prstGeom prst="rect">
                <a:avLst/>
              </a:prstGeom>
              <a:noFill/>
              <a:ln w="12700" cap="sq">
                <a:noFill/>
                <a:miter lim="800000"/>
                <a:headEnd type="none" w="sm" len="sm"/>
                <a:tailEnd type="none" w="sm" len="sm"/>
              </a:ln>
            </p:spPr>
          </p:pic>
          <p:pic>
            <p:nvPicPr>
              <p:cNvPr id="31" name="Picture 9"/>
              <p:cNvPicPr>
                <a:picLocks noChangeAspect="1" noChangeArrowheads="1"/>
              </p:cNvPicPr>
              <p:nvPr/>
            </p:nvPicPr>
            <p:blipFill>
              <a:blip r:embed="rId17" cstate="print"/>
              <a:srcRect t="12370" b="12372"/>
              <a:stretch>
                <a:fillRect/>
              </a:stretch>
            </p:blipFill>
            <p:spPr bwMode="auto">
              <a:xfrm>
                <a:off x="2706" y="2012"/>
                <a:ext cx="932" cy="146"/>
              </a:xfrm>
              <a:prstGeom prst="rect">
                <a:avLst/>
              </a:prstGeom>
              <a:noFill/>
              <a:ln w="12700" cap="sq">
                <a:noFill/>
                <a:miter lim="800000"/>
                <a:headEnd type="none" w="sm" len="sm"/>
                <a:tailEnd type="none" w="sm" len="sm"/>
              </a:ln>
            </p:spPr>
          </p:pic>
          <p:pic>
            <p:nvPicPr>
              <p:cNvPr id="32" name="Picture 10"/>
              <p:cNvPicPr>
                <a:picLocks noChangeAspect="1" noChangeArrowheads="1"/>
              </p:cNvPicPr>
              <p:nvPr/>
            </p:nvPicPr>
            <p:blipFill>
              <a:blip r:embed="rId18" cstate="print"/>
              <a:srcRect l="1105" t="6061" b="15152"/>
              <a:stretch>
                <a:fillRect/>
              </a:stretch>
            </p:blipFill>
            <p:spPr bwMode="auto">
              <a:xfrm>
                <a:off x="2712" y="2148"/>
                <a:ext cx="1881" cy="156"/>
              </a:xfrm>
              <a:prstGeom prst="rect">
                <a:avLst/>
              </a:prstGeom>
              <a:noFill/>
              <a:ln w="12700" cap="sq">
                <a:noFill/>
                <a:miter lim="800000"/>
                <a:headEnd type="none" w="sm" len="sm"/>
                <a:tailEnd type="none" w="sm" len="sm"/>
              </a:ln>
            </p:spPr>
          </p:pic>
          <p:pic>
            <p:nvPicPr>
              <p:cNvPr id="33" name="Picture 11"/>
              <p:cNvPicPr>
                <a:picLocks noChangeAspect="1" noChangeArrowheads="1"/>
              </p:cNvPicPr>
              <p:nvPr/>
            </p:nvPicPr>
            <p:blipFill>
              <a:blip r:embed="rId19" cstate="print"/>
              <a:srcRect t="7692" b="13846"/>
              <a:stretch>
                <a:fillRect/>
              </a:stretch>
            </p:blipFill>
            <p:spPr bwMode="auto">
              <a:xfrm>
                <a:off x="2702" y="1705"/>
                <a:ext cx="1567" cy="153"/>
              </a:xfrm>
              <a:prstGeom prst="rect">
                <a:avLst/>
              </a:prstGeom>
              <a:noFill/>
              <a:ln w="12700" cap="sq">
                <a:noFill/>
                <a:miter lim="800000"/>
                <a:headEnd type="none" w="sm" len="sm"/>
                <a:tailEnd type="none" w="sm" len="sm"/>
              </a:ln>
            </p:spPr>
          </p:pic>
          <p:pic>
            <p:nvPicPr>
              <p:cNvPr id="34" name="Picture 12"/>
              <p:cNvPicPr>
                <a:picLocks noChangeArrowheads="1"/>
              </p:cNvPicPr>
              <p:nvPr/>
            </p:nvPicPr>
            <p:blipFill>
              <a:blip r:embed="rId20" cstate="print"/>
              <a:srcRect b="3726"/>
              <a:stretch>
                <a:fillRect/>
              </a:stretch>
            </p:blipFill>
            <p:spPr bwMode="auto">
              <a:xfrm>
                <a:off x="2705" y="1854"/>
                <a:ext cx="1077" cy="155"/>
              </a:xfrm>
              <a:prstGeom prst="rect">
                <a:avLst/>
              </a:prstGeom>
              <a:noFill/>
              <a:ln w="12700" cap="sq">
                <a:noFill/>
                <a:miter lim="800000"/>
                <a:headEnd type="none" w="sm" len="sm"/>
                <a:tailEnd type="none" w="sm" len="sm"/>
              </a:ln>
            </p:spPr>
          </p:pic>
          <p:pic>
            <p:nvPicPr>
              <p:cNvPr id="35" name="Picture 13"/>
              <p:cNvPicPr>
                <a:picLocks noChangeAspect="1" noChangeArrowheads="1"/>
              </p:cNvPicPr>
              <p:nvPr/>
            </p:nvPicPr>
            <p:blipFill>
              <a:blip r:embed="rId21" cstate="print"/>
              <a:srcRect l="702" b="7018"/>
              <a:stretch>
                <a:fillRect/>
              </a:stretch>
            </p:blipFill>
            <p:spPr bwMode="auto">
              <a:xfrm>
                <a:off x="2722" y="817"/>
                <a:ext cx="2968" cy="159"/>
              </a:xfrm>
              <a:prstGeom prst="rect">
                <a:avLst/>
              </a:prstGeom>
              <a:noFill/>
              <a:ln w="12700" cap="sq">
                <a:noFill/>
                <a:miter lim="800000"/>
                <a:headEnd type="none" w="sm" len="sm"/>
                <a:tailEnd type="none" w="sm" len="sm"/>
              </a:ln>
            </p:spPr>
          </p:pic>
          <p:pic>
            <p:nvPicPr>
              <p:cNvPr id="36" name="Picture 14"/>
              <p:cNvPicPr>
                <a:picLocks noChangeAspect="1" noChangeArrowheads="1"/>
              </p:cNvPicPr>
              <p:nvPr/>
            </p:nvPicPr>
            <p:blipFill>
              <a:blip r:embed="rId22" cstate="print"/>
              <a:srcRect/>
              <a:stretch>
                <a:fillRect/>
              </a:stretch>
            </p:blipFill>
            <p:spPr bwMode="auto">
              <a:xfrm>
                <a:off x="2717" y="971"/>
                <a:ext cx="2962" cy="150"/>
              </a:xfrm>
              <a:prstGeom prst="rect">
                <a:avLst/>
              </a:prstGeom>
              <a:noFill/>
              <a:ln w="12700" cap="sq">
                <a:noFill/>
                <a:miter lim="800000"/>
                <a:headEnd type="none" w="sm" len="sm"/>
                <a:tailEnd type="none" w="sm" len="sm"/>
              </a:ln>
            </p:spPr>
          </p:pic>
          <p:pic>
            <p:nvPicPr>
              <p:cNvPr id="37" name="Picture 15"/>
              <p:cNvPicPr>
                <a:picLocks noChangeAspect="1" noChangeArrowheads="1"/>
              </p:cNvPicPr>
              <p:nvPr/>
            </p:nvPicPr>
            <p:blipFill>
              <a:blip r:embed="rId23" cstate="print"/>
              <a:srcRect/>
              <a:stretch>
                <a:fillRect/>
              </a:stretch>
            </p:blipFill>
            <p:spPr bwMode="auto">
              <a:xfrm>
                <a:off x="2714" y="1116"/>
                <a:ext cx="2969" cy="155"/>
              </a:xfrm>
              <a:prstGeom prst="rect">
                <a:avLst/>
              </a:prstGeom>
              <a:noFill/>
              <a:ln w="12700" cap="sq">
                <a:noFill/>
                <a:miter lim="800000"/>
                <a:headEnd type="none" w="sm" len="sm"/>
                <a:tailEnd type="none" w="sm" len="sm"/>
              </a:ln>
            </p:spPr>
          </p:pic>
        </p:grpSp>
        <p:sp>
          <p:nvSpPr>
            <p:cNvPr id="26" name="Rectangle 16"/>
            <p:cNvSpPr>
              <a:spLocks noChangeArrowheads="1"/>
            </p:cNvSpPr>
            <p:nvPr/>
          </p:nvSpPr>
          <p:spPr bwMode="auto">
            <a:xfrm>
              <a:off x="1247" y="754"/>
              <a:ext cx="304" cy="2041"/>
            </a:xfrm>
            <a:prstGeom prst="rect">
              <a:avLst/>
            </a:prstGeom>
            <a:noFill/>
            <a:ln w="25400" cap="sq">
              <a:solidFill>
                <a:srgbClr val="0000FF"/>
              </a:solidFill>
              <a:miter lim="800000"/>
              <a:headEnd type="none" w="sm" len="sm"/>
              <a:tailEnd type="none" w="sm" len="sm"/>
            </a:ln>
          </p:spPr>
          <p:txBody>
            <a:bodyPr lIns="90000" tIns="46800" rIns="90000" bIns="46800" anchor="ctr">
              <a:spAutoFit/>
            </a:bodyPr>
            <a:lstStyle/>
            <a:p>
              <a:endParaRPr lang="de-CH"/>
            </a:p>
          </p:txBody>
        </p:sp>
        <p:sp>
          <p:nvSpPr>
            <p:cNvPr id="27" name="Text Box 17"/>
            <p:cNvSpPr txBox="1">
              <a:spLocks noChangeArrowheads="1"/>
            </p:cNvSpPr>
            <p:nvPr/>
          </p:nvSpPr>
          <p:spPr bwMode="auto">
            <a:xfrm>
              <a:off x="1287" y="2519"/>
              <a:ext cx="214" cy="231"/>
            </a:xfrm>
            <a:prstGeom prst="rect">
              <a:avLst/>
            </a:prstGeom>
            <a:noFill/>
            <a:ln w="12700" cap="sq">
              <a:noFill/>
              <a:miter lim="800000"/>
              <a:headEnd type="none" w="sm" len="sm"/>
              <a:tailEnd type="none" w="sm" len="sm"/>
            </a:ln>
          </p:spPr>
          <p:txBody>
            <a:bodyPr wrap="none" lIns="90000" tIns="46800" rIns="90000" bIns="46800">
              <a:spAutoFit/>
            </a:bodyPr>
            <a:lstStyle/>
            <a:p>
              <a:pPr algn="ctr"/>
              <a:r>
                <a:rPr lang="en-US" sz="1800" b="1">
                  <a:solidFill>
                    <a:schemeClr val="bg2"/>
                  </a:solidFill>
                  <a:latin typeface="ETH Light" pitchFamily="2" charset="0"/>
                </a:rPr>
                <a:t>…</a:t>
              </a:r>
              <a:endParaRPr lang="de-CH" sz="1800" b="1">
                <a:solidFill>
                  <a:schemeClr val="bg2"/>
                </a:solidFill>
                <a:latin typeface="ETH Light" pitchFamily="2" charset="0"/>
              </a:endParaRPr>
            </a:p>
          </p:txBody>
        </p:sp>
      </p:grpSp>
      <p:sp>
        <p:nvSpPr>
          <p:cNvPr id="39" name="Text Box 146"/>
          <p:cNvSpPr txBox="1">
            <a:spLocks noChangeArrowheads="1"/>
          </p:cNvSpPr>
          <p:nvPr/>
        </p:nvSpPr>
        <p:spPr bwMode="auto">
          <a:xfrm>
            <a:off x="3767780" y="6096000"/>
            <a:ext cx="1598314" cy="338554"/>
          </a:xfrm>
          <a:prstGeom prst="rect">
            <a:avLst/>
          </a:prstGeom>
          <a:noFill/>
          <a:ln w="12700" cap="sq">
            <a:noFill/>
            <a:miter lim="800000"/>
            <a:headEnd type="none" w="sm" len="sm"/>
            <a:tailEnd type="none" w="sm" len="sm"/>
          </a:ln>
        </p:spPr>
        <p:txBody>
          <a:bodyPr wrap="none">
            <a:spAutoFit/>
          </a:bodyPr>
          <a:lstStyle/>
          <a:p>
            <a:pPr algn="ctr">
              <a:spcBef>
                <a:spcPct val="20000"/>
              </a:spcBef>
              <a:buClr>
                <a:schemeClr val="bg1"/>
              </a:buClr>
              <a:buSzPct val="50000"/>
              <a:buFont typeface="Wingdings" pitchFamily="2" charset="2"/>
              <a:buNone/>
            </a:pPr>
            <a:r>
              <a:rPr kumimoji="1" lang="en-US" sz="1600" b="1" dirty="0" err="1" smtClean="0">
                <a:solidFill>
                  <a:srgbClr val="0000FF"/>
                </a:solidFill>
              </a:rPr>
              <a:t>Vocabular</a:t>
            </a:r>
            <a:r>
              <a:rPr kumimoji="1" lang="en-US" sz="1600" b="1" dirty="0" smtClean="0">
                <a:solidFill>
                  <a:srgbClr val="0000FF"/>
                </a:solidFill>
              </a:rPr>
              <a:t> </a:t>
            </a:r>
            <a:r>
              <a:rPr kumimoji="1" lang="en-US" sz="1600" b="1" dirty="0" err="1" smtClean="0">
                <a:solidFill>
                  <a:srgbClr val="0000FF"/>
                </a:solidFill>
              </a:rPr>
              <a:t>vizual</a:t>
            </a:r>
            <a:endParaRPr lang="en-US" sz="1600" dirty="0">
              <a:solidFill>
                <a:srgbClr val="0000FF"/>
              </a:solidFill>
            </a:endParaRPr>
          </a:p>
        </p:txBody>
      </p:sp>
      <p:sp>
        <p:nvSpPr>
          <p:cNvPr id="40" name="TextBox 39"/>
          <p:cNvSpPr txBox="1"/>
          <p:nvPr/>
        </p:nvSpPr>
        <p:spPr>
          <a:xfrm>
            <a:off x="7201948" y="6573131"/>
            <a:ext cx="2141343"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B. </a:t>
            </a:r>
            <a:r>
              <a:rPr lang="en-US" sz="1200" dirty="0" err="1" smtClean="0"/>
              <a:t>Leibe</a:t>
            </a:r>
            <a:endParaRPr lang="en-US" sz="1200" dirty="0"/>
          </a:p>
        </p:txBody>
      </p:sp>
    </p:spTree>
    <p:extLst>
      <p:ext uri="{BB962C8B-B14F-4D97-AF65-F5344CB8AC3E}">
        <p14:creationId xmlns:p14="http://schemas.microsoft.com/office/powerpoint/2010/main" val="403761321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Vocabular</a:t>
            </a:r>
            <a:r>
              <a:rPr lang="en-US" dirty="0"/>
              <a:t> </a:t>
            </a:r>
            <a:r>
              <a:rPr lang="en-US" dirty="0" err="1"/>
              <a:t>vizual</a:t>
            </a:r>
            <a:r>
              <a:rPr lang="en-US" dirty="0"/>
              <a:t> - </a:t>
            </a:r>
            <a:r>
              <a:rPr lang="en-US" dirty="0" err="1"/>
              <a:t>exemplu</a:t>
            </a:r>
            <a:endParaRPr lang="en-US" dirty="0"/>
          </a:p>
        </p:txBody>
      </p:sp>
      <p:grpSp>
        <p:nvGrpSpPr>
          <p:cNvPr id="5" name="Group 145"/>
          <p:cNvGrpSpPr>
            <a:grpSpLocks/>
          </p:cNvGrpSpPr>
          <p:nvPr/>
        </p:nvGrpSpPr>
        <p:grpSpPr bwMode="auto">
          <a:xfrm>
            <a:off x="4001885" y="2154578"/>
            <a:ext cx="4632249" cy="3304841"/>
            <a:chOff x="3538" y="666"/>
            <a:chExt cx="2031" cy="1449"/>
          </a:xfrm>
        </p:grpSpPr>
        <p:sp>
          <p:nvSpPr>
            <p:cNvPr id="7" name="Text Box 146"/>
            <p:cNvSpPr txBox="1">
              <a:spLocks noChangeArrowheads="1"/>
            </p:cNvSpPr>
            <p:nvPr/>
          </p:nvSpPr>
          <p:spPr bwMode="auto">
            <a:xfrm>
              <a:off x="4247" y="1967"/>
              <a:ext cx="659" cy="148"/>
            </a:xfrm>
            <a:prstGeom prst="rect">
              <a:avLst/>
            </a:prstGeom>
            <a:noFill/>
            <a:ln w="12700" cap="sq">
              <a:noFill/>
              <a:miter lim="800000"/>
              <a:headEnd type="none" w="sm" len="sm"/>
              <a:tailEnd type="none" w="sm" len="sm"/>
            </a:ln>
          </p:spPr>
          <p:txBody>
            <a:bodyPr wrap="none">
              <a:spAutoFit/>
            </a:bodyPr>
            <a:lstStyle/>
            <a:p>
              <a:pPr algn="ctr">
                <a:spcBef>
                  <a:spcPct val="20000"/>
                </a:spcBef>
                <a:buClr>
                  <a:schemeClr val="bg1"/>
                </a:buClr>
                <a:buSzPct val="50000"/>
                <a:buFont typeface="Wingdings" pitchFamily="2" charset="2"/>
                <a:buNone/>
              </a:pPr>
              <a:r>
                <a:rPr kumimoji="1" lang="en-US" sz="1600" b="1" dirty="0" err="1" smtClean="0">
                  <a:solidFill>
                    <a:srgbClr val="0000FF"/>
                  </a:solidFill>
                </a:rPr>
                <a:t>Dicționar</a:t>
              </a:r>
              <a:r>
                <a:rPr kumimoji="1" lang="en-US" sz="1600" b="1" dirty="0" smtClean="0">
                  <a:solidFill>
                    <a:srgbClr val="0000FF"/>
                  </a:solidFill>
                </a:rPr>
                <a:t> </a:t>
              </a:r>
              <a:r>
                <a:rPr kumimoji="1" lang="en-US" sz="1600" b="1" dirty="0" err="1" smtClean="0">
                  <a:solidFill>
                    <a:srgbClr val="0000FF"/>
                  </a:solidFill>
                </a:rPr>
                <a:t>vizual</a:t>
              </a:r>
              <a:endParaRPr lang="en-US" sz="1600" dirty="0">
                <a:solidFill>
                  <a:srgbClr val="0000FF"/>
                </a:solidFill>
              </a:endParaRPr>
            </a:p>
          </p:txBody>
        </p:sp>
        <p:grpSp>
          <p:nvGrpSpPr>
            <p:cNvPr id="8" name="Group 147"/>
            <p:cNvGrpSpPr>
              <a:grpSpLocks/>
            </p:cNvGrpSpPr>
            <p:nvPr/>
          </p:nvGrpSpPr>
          <p:grpSpPr bwMode="auto">
            <a:xfrm>
              <a:off x="3538" y="666"/>
              <a:ext cx="2031" cy="1431"/>
              <a:chOff x="3288" y="684"/>
              <a:chExt cx="2031" cy="1431"/>
            </a:xfrm>
          </p:grpSpPr>
          <p:grpSp>
            <p:nvGrpSpPr>
              <p:cNvPr id="9" name="Group 148"/>
              <p:cNvGrpSpPr>
                <a:grpSpLocks/>
              </p:cNvGrpSpPr>
              <p:nvPr/>
            </p:nvGrpSpPr>
            <p:grpSpPr bwMode="auto">
              <a:xfrm>
                <a:off x="3347" y="1088"/>
                <a:ext cx="194" cy="102"/>
                <a:chOff x="3347" y="1088"/>
                <a:chExt cx="194" cy="102"/>
              </a:xfrm>
            </p:grpSpPr>
            <p:pic>
              <p:nvPicPr>
                <p:cNvPr id="152" name="Picture 149" descr="images780"/>
                <p:cNvPicPr>
                  <a:picLocks noChangeAspect="1" noChangeArrowheads="1"/>
                </p:cNvPicPr>
                <p:nvPr/>
              </p:nvPicPr>
              <p:blipFill>
                <a:blip r:embed="rId3" cstate="print"/>
                <a:srcRect/>
                <a:stretch>
                  <a:fillRect/>
                </a:stretch>
              </p:blipFill>
              <p:spPr bwMode="auto">
                <a:xfrm>
                  <a:off x="3347" y="1088"/>
                  <a:ext cx="102" cy="102"/>
                </a:xfrm>
                <a:prstGeom prst="rect">
                  <a:avLst/>
                </a:prstGeom>
                <a:noFill/>
                <a:ln w="9525">
                  <a:noFill/>
                  <a:miter lim="800000"/>
                  <a:headEnd/>
                  <a:tailEnd/>
                </a:ln>
              </p:spPr>
            </p:pic>
            <p:sp>
              <p:nvSpPr>
                <p:cNvPr id="153" name="Line 150"/>
                <p:cNvSpPr>
                  <a:spLocks noChangeShapeType="1"/>
                </p:cNvSpPr>
                <p:nvPr/>
              </p:nvSpPr>
              <p:spPr bwMode="auto">
                <a:xfrm flipH="1">
                  <a:off x="3449" y="1143"/>
                  <a:ext cx="92"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0" name="Group 151"/>
              <p:cNvGrpSpPr>
                <a:grpSpLocks/>
              </p:cNvGrpSpPr>
              <p:nvPr/>
            </p:nvGrpSpPr>
            <p:grpSpPr bwMode="auto">
              <a:xfrm>
                <a:off x="3288" y="684"/>
                <a:ext cx="2031" cy="1431"/>
                <a:chOff x="3288" y="684"/>
                <a:chExt cx="2031" cy="1431"/>
              </a:xfrm>
            </p:grpSpPr>
            <p:sp>
              <p:nvSpPr>
                <p:cNvPr id="11" name="Rectangle 152"/>
                <p:cNvSpPr>
                  <a:spLocks noChangeArrowheads="1"/>
                </p:cNvSpPr>
                <p:nvPr/>
              </p:nvSpPr>
              <p:spPr bwMode="auto">
                <a:xfrm>
                  <a:off x="3295" y="684"/>
                  <a:ext cx="207" cy="1388"/>
                </a:xfrm>
                <a:prstGeom prst="rect">
                  <a:avLst/>
                </a:prstGeom>
                <a:noFill/>
                <a:ln w="25400" cap="sq">
                  <a:solidFill>
                    <a:srgbClr val="0000FF"/>
                  </a:solidFill>
                  <a:miter lim="800000"/>
                  <a:headEnd type="none" w="sm" len="sm"/>
                  <a:tailEnd type="none" w="sm" len="sm"/>
                </a:ln>
              </p:spPr>
              <p:txBody>
                <a:bodyPr lIns="90000" tIns="46800" rIns="90000" bIns="46800" anchor="ctr">
                  <a:spAutoFit/>
                </a:bodyPr>
                <a:lstStyle/>
                <a:p>
                  <a:endParaRPr lang="de-CH"/>
                </a:p>
              </p:txBody>
            </p:sp>
            <p:sp>
              <p:nvSpPr>
                <p:cNvPr id="12" name="Text Box 153"/>
                <p:cNvSpPr txBox="1">
                  <a:spLocks noChangeArrowheads="1"/>
                </p:cNvSpPr>
                <p:nvPr/>
              </p:nvSpPr>
              <p:spPr bwMode="auto">
                <a:xfrm>
                  <a:off x="3288" y="1884"/>
                  <a:ext cx="214" cy="231"/>
                </a:xfrm>
                <a:prstGeom prst="rect">
                  <a:avLst/>
                </a:prstGeom>
                <a:noFill/>
                <a:ln w="12700" cap="sq">
                  <a:noFill/>
                  <a:miter lim="800000"/>
                  <a:headEnd type="none" w="sm" len="sm"/>
                  <a:tailEnd type="none" w="sm" len="sm"/>
                </a:ln>
              </p:spPr>
              <p:txBody>
                <a:bodyPr wrap="none" lIns="90000" tIns="46800" rIns="90000" bIns="46800">
                  <a:spAutoFit/>
                </a:bodyPr>
                <a:lstStyle/>
                <a:p>
                  <a:pPr algn="ctr"/>
                  <a:r>
                    <a:rPr lang="en-US" sz="1800" b="1">
                      <a:solidFill>
                        <a:schemeClr val="bg2"/>
                      </a:solidFill>
                      <a:latin typeface="ETH Light" pitchFamily="2" charset="0"/>
                    </a:rPr>
                    <a:t>…</a:t>
                  </a:r>
                  <a:endParaRPr lang="de-CH" sz="1800" b="1">
                    <a:solidFill>
                      <a:schemeClr val="bg2"/>
                    </a:solidFill>
                    <a:latin typeface="ETH Light" pitchFamily="2" charset="0"/>
                  </a:endParaRPr>
                </a:p>
              </p:txBody>
            </p:sp>
            <p:grpSp>
              <p:nvGrpSpPr>
                <p:cNvPr id="13" name="Group 154"/>
                <p:cNvGrpSpPr>
                  <a:grpSpLocks/>
                </p:cNvGrpSpPr>
                <p:nvPr/>
              </p:nvGrpSpPr>
              <p:grpSpPr bwMode="auto">
                <a:xfrm>
                  <a:off x="3346" y="1211"/>
                  <a:ext cx="1381" cy="102"/>
                  <a:chOff x="1324" y="1484"/>
                  <a:chExt cx="2025" cy="150"/>
                </a:xfrm>
              </p:grpSpPr>
              <p:pic>
                <p:nvPicPr>
                  <p:cNvPr id="139" name="Picture 155" descr="images068"/>
                  <p:cNvPicPr>
                    <a:picLocks noChangeAspect="1" noChangeArrowheads="1"/>
                  </p:cNvPicPr>
                  <p:nvPr/>
                </p:nvPicPr>
                <p:blipFill>
                  <a:blip r:embed="rId4" cstate="print"/>
                  <a:srcRect/>
                  <a:stretch>
                    <a:fillRect/>
                  </a:stretch>
                </p:blipFill>
                <p:spPr bwMode="auto">
                  <a:xfrm>
                    <a:off x="1324" y="1484"/>
                    <a:ext cx="150" cy="150"/>
                  </a:xfrm>
                  <a:prstGeom prst="rect">
                    <a:avLst/>
                  </a:prstGeom>
                  <a:noFill/>
                  <a:ln w="9525">
                    <a:noFill/>
                    <a:miter lim="800000"/>
                    <a:headEnd/>
                    <a:tailEnd/>
                  </a:ln>
                </p:spPr>
              </p:pic>
              <p:grpSp>
                <p:nvGrpSpPr>
                  <p:cNvPr id="140" name="Group 156"/>
                  <p:cNvGrpSpPr>
                    <a:grpSpLocks/>
                  </p:cNvGrpSpPr>
                  <p:nvPr/>
                </p:nvGrpSpPr>
                <p:grpSpPr bwMode="auto">
                  <a:xfrm>
                    <a:off x="1633" y="1484"/>
                    <a:ext cx="1716" cy="150"/>
                    <a:chOff x="-106" y="-823"/>
                    <a:chExt cx="1716" cy="150"/>
                  </a:xfrm>
                </p:grpSpPr>
                <p:pic>
                  <p:nvPicPr>
                    <p:cNvPr id="142" name="Picture 157" descr="images_FVinCC068_005"/>
                    <p:cNvPicPr>
                      <a:picLocks noChangeAspect="1" noChangeArrowheads="1"/>
                    </p:cNvPicPr>
                    <p:nvPr/>
                  </p:nvPicPr>
                  <p:blipFill>
                    <a:blip r:embed="rId5" cstate="print"/>
                    <a:srcRect/>
                    <a:stretch>
                      <a:fillRect/>
                    </a:stretch>
                  </p:blipFill>
                  <p:spPr bwMode="auto">
                    <a:xfrm>
                      <a:off x="64" y="-823"/>
                      <a:ext cx="150" cy="150"/>
                    </a:xfrm>
                    <a:prstGeom prst="rect">
                      <a:avLst/>
                    </a:prstGeom>
                    <a:noFill/>
                    <a:ln w="9525">
                      <a:noFill/>
                      <a:miter lim="800000"/>
                      <a:headEnd/>
                      <a:tailEnd/>
                    </a:ln>
                  </p:spPr>
                </p:pic>
                <p:pic>
                  <p:nvPicPr>
                    <p:cNvPr id="143" name="Picture 158" descr="images_FVinCC068_006"/>
                    <p:cNvPicPr>
                      <a:picLocks noChangeAspect="1" noChangeArrowheads="1"/>
                    </p:cNvPicPr>
                    <p:nvPr/>
                  </p:nvPicPr>
                  <p:blipFill>
                    <a:blip r:embed="rId6" cstate="print"/>
                    <a:srcRect/>
                    <a:stretch>
                      <a:fillRect/>
                    </a:stretch>
                  </p:blipFill>
                  <p:spPr bwMode="auto">
                    <a:xfrm>
                      <a:off x="-106" y="-823"/>
                      <a:ext cx="150" cy="150"/>
                    </a:xfrm>
                    <a:prstGeom prst="rect">
                      <a:avLst/>
                    </a:prstGeom>
                    <a:noFill/>
                    <a:ln w="9525">
                      <a:noFill/>
                      <a:miter lim="800000"/>
                      <a:headEnd/>
                      <a:tailEnd/>
                    </a:ln>
                  </p:spPr>
                </p:pic>
                <p:pic>
                  <p:nvPicPr>
                    <p:cNvPr id="144" name="Picture 159" descr="images_FVinCC068_007"/>
                    <p:cNvPicPr>
                      <a:picLocks noChangeAspect="1" noChangeArrowheads="1"/>
                    </p:cNvPicPr>
                    <p:nvPr/>
                  </p:nvPicPr>
                  <p:blipFill>
                    <a:blip r:embed="rId7" cstate="print"/>
                    <a:srcRect/>
                    <a:stretch>
                      <a:fillRect/>
                    </a:stretch>
                  </p:blipFill>
                  <p:spPr bwMode="auto">
                    <a:xfrm>
                      <a:off x="240" y="-823"/>
                      <a:ext cx="150" cy="150"/>
                    </a:xfrm>
                    <a:prstGeom prst="rect">
                      <a:avLst/>
                    </a:prstGeom>
                    <a:noFill/>
                    <a:ln w="9525">
                      <a:noFill/>
                      <a:miter lim="800000"/>
                      <a:headEnd/>
                      <a:tailEnd/>
                    </a:ln>
                  </p:spPr>
                </p:pic>
                <p:pic>
                  <p:nvPicPr>
                    <p:cNvPr id="145" name="Picture 160" descr="images_FVinCC068_008"/>
                    <p:cNvPicPr>
                      <a:picLocks noChangeAspect="1" noChangeArrowheads="1"/>
                    </p:cNvPicPr>
                    <p:nvPr/>
                  </p:nvPicPr>
                  <p:blipFill>
                    <a:blip r:embed="rId8" cstate="print"/>
                    <a:srcRect/>
                    <a:stretch>
                      <a:fillRect/>
                    </a:stretch>
                  </p:blipFill>
                  <p:spPr bwMode="auto">
                    <a:xfrm>
                      <a:off x="413" y="-823"/>
                      <a:ext cx="150" cy="150"/>
                    </a:xfrm>
                    <a:prstGeom prst="rect">
                      <a:avLst/>
                    </a:prstGeom>
                    <a:noFill/>
                    <a:ln w="9525">
                      <a:noFill/>
                      <a:miter lim="800000"/>
                      <a:headEnd/>
                      <a:tailEnd/>
                    </a:ln>
                  </p:spPr>
                </p:pic>
                <p:pic>
                  <p:nvPicPr>
                    <p:cNvPr id="146" name="Picture 161" descr="images_FVinCC068_009"/>
                    <p:cNvPicPr>
                      <a:picLocks noChangeAspect="1" noChangeArrowheads="1"/>
                    </p:cNvPicPr>
                    <p:nvPr/>
                  </p:nvPicPr>
                  <p:blipFill>
                    <a:blip r:embed="rId9" cstate="print"/>
                    <a:srcRect/>
                    <a:stretch>
                      <a:fillRect/>
                    </a:stretch>
                  </p:blipFill>
                  <p:spPr bwMode="auto">
                    <a:xfrm>
                      <a:off x="589" y="-823"/>
                      <a:ext cx="150" cy="150"/>
                    </a:xfrm>
                    <a:prstGeom prst="rect">
                      <a:avLst/>
                    </a:prstGeom>
                    <a:noFill/>
                    <a:ln w="9525">
                      <a:noFill/>
                      <a:miter lim="800000"/>
                      <a:headEnd/>
                      <a:tailEnd/>
                    </a:ln>
                  </p:spPr>
                </p:pic>
                <p:pic>
                  <p:nvPicPr>
                    <p:cNvPr id="147" name="Picture 162" descr="images_FVinCC068_000"/>
                    <p:cNvPicPr>
                      <a:picLocks noChangeAspect="1" noChangeArrowheads="1"/>
                    </p:cNvPicPr>
                    <p:nvPr/>
                  </p:nvPicPr>
                  <p:blipFill>
                    <a:blip r:embed="rId10" cstate="print"/>
                    <a:srcRect/>
                    <a:stretch>
                      <a:fillRect/>
                    </a:stretch>
                  </p:blipFill>
                  <p:spPr bwMode="auto">
                    <a:xfrm>
                      <a:off x="763" y="-823"/>
                      <a:ext cx="150" cy="150"/>
                    </a:xfrm>
                    <a:prstGeom prst="rect">
                      <a:avLst/>
                    </a:prstGeom>
                    <a:noFill/>
                    <a:ln w="9525">
                      <a:noFill/>
                      <a:miter lim="800000"/>
                      <a:headEnd/>
                      <a:tailEnd/>
                    </a:ln>
                  </p:spPr>
                </p:pic>
                <p:pic>
                  <p:nvPicPr>
                    <p:cNvPr id="148" name="Picture 163" descr="images_FVinCC068_001"/>
                    <p:cNvPicPr>
                      <a:picLocks noChangeAspect="1" noChangeArrowheads="1"/>
                    </p:cNvPicPr>
                    <p:nvPr/>
                  </p:nvPicPr>
                  <p:blipFill>
                    <a:blip r:embed="rId11" cstate="print"/>
                    <a:srcRect/>
                    <a:stretch>
                      <a:fillRect/>
                    </a:stretch>
                  </p:blipFill>
                  <p:spPr bwMode="auto">
                    <a:xfrm>
                      <a:off x="934" y="-823"/>
                      <a:ext cx="150" cy="150"/>
                    </a:xfrm>
                    <a:prstGeom prst="rect">
                      <a:avLst/>
                    </a:prstGeom>
                    <a:noFill/>
                    <a:ln w="9525">
                      <a:noFill/>
                      <a:miter lim="800000"/>
                      <a:headEnd/>
                      <a:tailEnd/>
                    </a:ln>
                  </p:spPr>
                </p:pic>
                <p:pic>
                  <p:nvPicPr>
                    <p:cNvPr id="149" name="Picture 164" descr="images_FVinCC068_002"/>
                    <p:cNvPicPr>
                      <a:picLocks noChangeAspect="1" noChangeArrowheads="1"/>
                    </p:cNvPicPr>
                    <p:nvPr/>
                  </p:nvPicPr>
                  <p:blipFill>
                    <a:blip r:embed="rId12" cstate="print"/>
                    <a:srcRect/>
                    <a:stretch>
                      <a:fillRect/>
                    </a:stretch>
                  </p:blipFill>
                  <p:spPr bwMode="auto">
                    <a:xfrm>
                      <a:off x="1108" y="-823"/>
                      <a:ext cx="150" cy="150"/>
                    </a:xfrm>
                    <a:prstGeom prst="rect">
                      <a:avLst/>
                    </a:prstGeom>
                    <a:noFill/>
                    <a:ln w="9525">
                      <a:noFill/>
                      <a:miter lim="800000"/>
                      <a:headEnd/>
                      <a:tailEnd/>
                    </a:ln>
                  </p:spPr>
                </p:pic>
                <p:pic>
                  <p:nvPicPr>
                    <p:cNvPr id="150" name="Picture 165" descr="images_FVinCC068_003"/>
                    <p:cNvPicPr>
                      <a:picLocks noChangeAspect="1" noChangeArrowheads="1"/>
                    </p:cNvPicPr>
                    <p:nvPr/>
                  </p:nvPicPr>
                  <p:blipFill>
                    <a:blip r:embed="rId13" cstate="print"/>
                    <a:srcRect/>
                    <a:stretch>
                      <a:fillRect/>
                    </a:stretch>
                  </p:blipFill>
                  <p:spPr bwMode="auto">
                    <a:xfrm>
                      <a:off x="1283" y="-823"/>
                      <a:ext cx="150" cy="150"/>
                    </a:xfrm>
                    <a:prstGeom prst="rect">
                      <a:avLst/>
                    </a:prstGeom>
                    <a:noFill/>
                    <a:ln w="9525">
                      <a:noFill/>
                      <a:miter lim="800000"/>
                      <a:headEnd/>
                      <a:tailEnd/>
                    </a:ln>
                  </p:spPr>
                </p:pic>
                <p:pic>
                  <p:nvPicPr>
                    <p:cNvPr id="151" name="Picture 166" descr="images_FVinCC068_004"/>
                    <p:cNvPicPr>
                      <a:picLocks noChangeAspect="1" noChangeArrowheads="1"/>
                    </p:cNvPicPr>
                    <p:nvPr/>
                  </p:nvPicPr>
                  <p:blipFill>
                    <a:blip r:embed="rId14" cstate="print"/>
                    <a:srcRect/>
                    <a:stretch>
                      <a:fillRect/>
                    </a:stretch>
                  </p:blipFill>
                  <p:spPr bwMode="auto">
                    <a:xfrm>
                      <a:off x="1460" y="-823"/>
                      <a:ext cx="150" cy="150"/>
                    </a:xfrm>
                    <a:prstGeom prst="rect">
                      <a:avLst/>
                    </a:prstGeom>
                    <a:noFill/>
                    <a:ln w="9525">
                      <a:noFill/>
                      <a:miter lim="800000"/>
                      <a:headEnd/>
                      <a:tailEnd/>
                    </a:ln>
                  </p:spPr>
                </p:pic>
              </p:grpSp>
              <p:sp>
                <p:nvSpPr>
                  <p:cNvPr id="141" name="Line 167"/>
                  <p:cNvSpPr>
                    <a:spLocks noChangeShapeType="1"/>
                  </p:cNvSpPr>
                  <p:nvPr/>
                </p:nvSpPr>
                <p:spPr bwMode="auto">
                  <a:xfrm flipH="1">
                    <a:off x="1474" y="1563"/>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4" name="Group 168"/>
                <p:cNvGrpSpPr>
                  <a:grpSpLocks/>
                </p:cNvGrpSpPr>
                <p:nvPr/>
              </p:nvGrpSpPr>
              <p:grpSpPr bwMode="auto">
                <a:xfrm>
                  <a:off x="3348" y="1335"/>
                  <a:ext cx="1021" cy="102"/>
                  <a:chOff x="1324" y="1666"/>
                  <a:chExt cx="1503" cy="150"/>
                </a:xfrm>
              </p:grpSpPr>
              <p:pic>
                <p:nvPicPr>
                  <p:cNvPr id="129" name="Picture 169" descr="images587"/>
                  <p:cNvPicPr>
                    <a:picLocks noChangeAspect="1" noChangeArrowheads="1"/>
                  </p:cNvPicPr>
                  <p:nvPr/>
                </p:nvPicPr>
                <p:blipFill>
                  <a:blip r:embed="rId15" cstate="print"/>
                  <a:srcRect/>
                  <a:stretch>
                    <a:fillRect/>
                  </a:stretch>
                </p:blipFill>
                <p:spPr bwMode="auto">
                  <a:xfrm>
                    <a:off x="1324" y="1666"/>
                    <a:ext cx="150" cy="150"/>
                  </a:xfrm>
                  <a:prstGeom prst="rect">
                    <a:avLst/>
                  </a:prstGeom>
                  <a:noFill/>
                  <a:ln w="9525">
                    <a:noFill/>
                    <a:miter lim="800000"/>
                    <a:headEnd/>
                    <a:tailEnd/>
                  </a:ln>
                </p:spPr>
              </p:pic>
              <p:grpSp>
                <p:nvGrpSpPr>
                  <p:cNvPr id="130" name="Group 170"/>
                  <p:cNvGrpSpPr>
                    <a:grpSpLocks/>
                  </p:cNvGrpSpPr>
                  <p:nvPr/>
                </p:nvGrpSpPr>
                <p:grpSpPr bwMode="auto">
                  <a:xfrm>
                    <a:off x="1633" y="1666"/>
                    <a:ext cx="1194" cy="150"/>
                    <a:chOff x="4680" y="-186"/>
                    <a:chExt cx="1194" cy="150"/>
                  </a:xfrm>
                </p:grpSpPr>
                <p:pic>
                  <p:nvPicPr>
                    <p:cNvPr id="132" name="Picture 171" descr="images_FVinCC587_003"/>
                    <p:cNvPicPr>
                      <a:picLocks noChangeAspect="1" noChangeArrowheads="1"/>
                    </p:cNvPicPr>
                    <p:nvPr/>
                  </p:nvPicPr>
                  <p:blipFill>
                    <a:blip r:embed="rId16" cstate="print"/>
                    <a:srcRect/>
                    <a:stretch>
                      <a:fillRect/>
                    </a:stretch>
                  </p:blipFill>
                  <p:spPr bwMode="auto">
                    <a:xfrm>
                      <a:off x="4680" y="-186"/>
                      <a:ext cx="150" cy="150"/>
                    </a:xfrm>
                    <a:prstGeom prst="rect">
                      <a:avLst/>
                    </a:prstGeom>
                    <a:noFill/>
                    <a:ln w="9525">
                      <a:noFill/>
                      <a:miter lim="800000"/>
                      <a:headEnd/>
                      <a:tailEnd/>
                    </a:ln>
                  </p:spPr>
                </p:pic>
                <p:pic>
                  <p:nvPicPr>
                    <p:cNvPr id="133" name="Picture 172" descr="images_FVinCC587_004"/>
                    <p:cNvPicPr>
                      <a:picLocks noChangeAspect="1" noChangeArrowheads="1"/>
                    </p:cNvPicPr>
                    <p:nvPr/>
                  </p:nvPicPr>
                  <p:blipFill>
                    <a:blip r:embed="rId17" cstate="print"/>
                    <a:srcRect/>
                    <a:stretch>
                      <a:fillRect/>
                    </a:stretch>
                  </p:blipFill>
                  <p:spPr bwMode="auto">
                    <a:xfrm>
                      <a:off x="4853" y="-186"/>
                      <a:ext cx="150" cy="150"/>
                    </a:xfrm>
                    <a:prstGeom prst="rect">
                      <a:avLst/>
                    </a:prstGeom>
                    <a:noFill/>
                    <a:ln w="9525">
                      <a:noFill/>
                      <a:miter lim="800000"/>
                      <a:headEnd/>
                      <a:tailEnd/>
                    </a:ln>
                  </p:spPr>
                </p:pic>
                <p:pic>
                  <p:nvPicPr>
                    <p:cNvPr id="134" name="Picture 173" descr="images_FVinCC587_005"/>
                    <p:cNvPicPr>
                      <a:picLocks noChangeAspect="1" noChangeArrowheads="1"/>
                    </p:cNvPicPr>
                    <p:nvPr/>
                  </p:nvPicPr>
                  <p:blipFill>
                    <a:blip r:embed="rId18" cstate="print"/>
                    <a:srcRect/>
                    <a:stretch>
                      <a:fillRect/>
                    </a:stretch>
                  </p:blipFill>
                  <p:spPr bwMode="auto">
                    <a:xfrm>
                      <a:off x="5027" y="-186"/>
                      <a:ext cx="150" cy="150"/>
                    </a:xfrm>
                    <a:prstGeom prst="rect">
                      <a:avLst/>
                    </a:prstGeom>
                    <a:noFill/>
                    <a:ln w="9525">
                      <a:noFill/>
                      <a:miter lim="800000"/>
                      <a:headEnd/>
                      <a:tailEnd/>
                    </a:ln>
                  </p:spPr>
                </p:pic>
                <p:pic>
                  <p:nvPicPr>
                    <p:cNvPr id="135" name="Picture 174" descr="images_FVinCC587_006"/>
                    <p:cNvPicPr>
                      <a:picLocks noChangeAspect="1" noChangeArrowheads="1"/>
                    </p:cNvPicPr>
                    <p:nvPr/>
                  </p:nvPicPr>
                  <p:blipFill>
                    <a:blip r:embed="rId19" cstate="print"/>
                    <a:srcRect/>
                    <a:stretch>
                      <a:fillRect/>
                    </a:stretch>
                  </p:blipFill>
                  <p:spPr bwMode="auto">
                    <a:xfrm>
                      <a:off x="5204" y="-186"/>
                      <a:ext cx="150" cy="150"/>
                    </a:xfrm>
                    <a:prstGeom prst="rect">
                      <a:avLst/>
                    </a:prstGeom>
                    <a:noFill/>
                    <a:ln w="9525">
                      <a:noFill/>
                      <a:miter lim="800000"/>
                      <a:headEnd/>
                      <a:tailEnd/>
                    </a:ln>
                  </p:spPr>
                </p:pic>
                <p:pic>
                  <p:nvPicPr>
                    <p:cNvPr id="136" name="Picture 175" descr="images_FVinCC587_000"/>
                    <p:cNvPicPr>
                      <a:picLocks noChangeAspect="1" noChangeArrowheads="1"/>
                    </p:cNvPicPr>
                    <p:nvPr/>
                  </p:nvPicPr>
                  <p:blipFill>
                    <a:blip r:embed="rId20" cstate="print"/>
                    <a:srcRect/>
                    <a:stretch>
                      <a:fillRect/>
                    </a:stretch>
                  </p:blipFill>
                  <p:spPr bwMode="auto">
                    <a:xfrm>
                      <a:off x="5378" y="-186"/>
                      <a:ext cx="150" cy="150"/>
                    </a:xfrm>
                    <a:prstGeom prst="rect">
                      <a:avLst/>
                    </a:prstGeom>
                    <a:noFill/>
                    <a:ln w="9525">
                      <a:noFill/>
                      <a:miter lim="800000"/>
                      <a:headEnd/>
                      <a:tailEnd/>
                    </a:ln>
                  </p:spPr>
                </p:pic>
                <p:pic>
                  <p:nvPicPr>
                    <p:cNvPr id="137" name="Picture 176" descr="images_FVinCC587_001"/>
                    <p:cNvPicPr>
                      <a:picLocks noChangeAspect="1" noChangeArrowheads="1"/>
                    </p:cNvPicPr>
                    <p:nvPr/>
                  </p:nvPicPr>
                  <p:blipFill>
                    <a:blip r:embed="rId21" cstate="print"/>
                    <a:srcRect/>
                    <a:stretch>
                      <a:fillRect/>
                    </a:stretch>
                  </p:blipFill>
                  <p:spPr bwMode="auto">
                    <a:xfrm>
                      <a:off x="5553" y="-186"/>
                      <a:ext cx="150" cy="150"/>
                    </a:xfrm>
                    <a:prstGeom prst="rect">
                      <a:avLst/>
                    </a:prstGeom>
                    <a:noFill/>
                    <a:ln w="9525">
                      <a:noFill/>
                      <a:miter lim="800000"/>
                      <a:headEnd/>
                      <a:tailEnd/>
                    </a:ln>
                  </p:spPr>
                </p:pic>
                <p:pic>
                  <p:nvPicPr>
                    <p:cNvPr id="138" name="Picture 177" descr="images_FVinCC587_002"/>
                    <p:cNvPicPr>
                      <a:picLocks noChangeAspect="1" noChangeArrowheads="1"/>
                    </p:cNvPicPr>
                    <p:nvPr/>
                  </p:nvPicPr>
                  <p:blipFill>
                    <a:blip r:embed="rId22" cstate="print"/>
                    <a:srcRect/>
                    <a:stretch>
                      <a:fillRect/>
                    </a:stretch>
                  </p:blipFill>
                  <p:spPr bwMode="auto">
                    <a:xfrm>
                      <a:off x="5724" y="-186"/>
                      <a:ext cx="150" cy="150"/>
                    </a:xfrm>
                    <a:prstGeom prst="rect">
                      <a:avLst/>
                    </a:prstGeom>
                    <a:noFill/>
                    <a:ln w="9525">
                      <a:noFill/>
                      <a:miter lim="800000"/>
                      <a:headEnd/>
                      <a:tailEnd/>
                    </a:ln>
                  </p:spPr>
                </p:pic>
              </p:grpSp>
              <p:sp>
                <p:nvSpPr>
                  <p:cNvPr id="131" name="Line 178"/>
                  <p:cNvSpPr>
                    <a:spLocks noChangeShapeType="1"/>
                  </p:cNvSpPr>
                  <p:nvPr/>
                </p:nvSpPr>
                <p:spPr bwMode="auto">
                  <a:xfrm flipH="1">
                    <a:off x="1474" y="1743"/>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5" name="Group 179"/>
                <p:cNvGrpSpPr>
                  <a:grpSpLocks/>
                </p:cNvGrpSpPr>
                <p:nvPr/>
              </p:nvGrpSpPr>
              <p:grpSpPr bwMode="auto">
                <a:xfrm>
                  <a:off x="3346" y="1454"/>
                  <a:ext cx="788" cy="102"/>
                  <a:chOff x="1324" y="1841"/>
                  <a:chExt cx="1157" cy="150"/>
                </a:xfrm>
              </p:grpSpPr>
              <p:pic>
                <p:nvPicPr>
                  <p:cNvPr id="121" name="Picture 180" descr="images511"/>
                  <p:cNvPicPr>
                    <a:picLocks noChangeAspect="1" noChangeArrowheads="1"/>
                  </p:cNvPicPr>
                  <p:nvPr/>
                </p:nvPicPr>
                <p:blipFill>
                  <a:blip r:embed="rId23" cstate="print"/>
                  <a:srcRect/>
                  <a:stretch>
                    <a:fillRect/>
                  </a:stretch>
                </p:blipFill>
                <p:spPr bwMode="auto">
                  <a:xfrm>
                    <a:off x="1324" y="1841"/>
                    <a:ext cx="150" cy="150"/>
                  </a:xfrm>
                  <a:prstGeom prst="rect">
                    <a:avLst/>
                  </a:prstGeom>
                  <a:noFill/>
                  <a:ln w="9525">
                    <a:noFill/>
                    <a:miter lim="800000"/>
                    <a:headEnd/>
                    <a:tailEnd/>
                  </a:ln>
                </p:spPr>
              </p:pic>
              <p:grpSp>
                <p:nvGrpSpPr>
                  <p:cNvPr id="122" name="Group 181"/>
                  <p:cNvGrpSpPr>
                    <a:grpSpLocks/>
                  </p:cNvGrpSpPr>
                  <p:nvPr/>
                </p:nvGrpSpPr>
                <p:grpSpPr bwMode="auto">
                  <a:xfrm>
                    <a:off x="1633" y="1841"/>
                    <a:ext cx="848" cy="150"/>
                    <a:chOff x="2281" y="-786"/>
                    <a:chExt cx="848" cy="150"/>
                  </a:xfrm>
                </p:grpSpPr>
                <p:pic>
                  <p:nvPicPr>
                    <p:cNvPr id="124" name="Picture 182" descr="images_FVinCC511_002"/>
                    <p:cNvPicPr>
                      <a:picLocks noChangeAspect="1" noChangeArrowheads="1"/>
                    </p:cNvPicPr>
                    <p:nvPr/>
                  </p:nvPicPr>
                  <p:blipFill>
                    <a:blip r:embed="rId24" cstate="print"/>
                    <a:srcRect/>
                    <a:stretch>
                      <a:fillRect/>
                    </a:stretch>
                  </p:blipFill>
                  <p:spPr bwMode="auto">
                    <a:xfrm>
                      <a:off x="2281" y="-786"/>
                      <a:ext cx="150" cy="150"/>
                    </a:xfrm>
                    <a:prstGeom prst="rect">
                      <a:avLst/>
                    </a:prstGeom>
                    <a:noFill/>
                    <a:ln w="9525">
                      <a:noFill/>
                      <a:miter lim="800000"/>
                      <a:headEnd/>
                      <a:tailEnd/>
                    </a:ln>
                  </p:spPr>
                </p:pic>
                <p:pic>
                  <p:nvPicPr>
                    <p:cNvPr id="125" name="Picture 183" descr="images_FVinCC511_003"/>
                    <p:cNvPicPr>
                      <a:picLocks noChangeAspect="1" noChangeArrowheads="1"/>
                    </p:cNvPicPr>
                    <p:nvPr/>
                  </p:nvPicPr>
                  <p:blipFill>
                    <a:blip r:embed="rId25" cstate="print"/>
                    <a:srcRect/>
                    <a:stretch>
                      <a:fillRect/>
                    </a:stretch>
                  </p:blipFill>
                  <p:spPr bwMode="auto">
                    <a:xfrm>
                      <a:off x="2454" y="-786"/>
                      <a:ext cx="150" cy="150"/>
                    </a:xfrm>
                    <a:prstGeom prst="rect">
                      <a:avLst/>
                    </a:prstGeom>
                    <a:noFill/>
                    <a:ln w="9525">
                      <a:noFill/>
                      <a:miter lim="800000"/>
                      <a:headEnd/>
                      <a:tailEnd/>
                    </a:ln>
                  </p:spPr>
                </p:pic>
                <p:pic>
                  <p:nvPicPr>
                    <p:cNvPr id="126" name="Picture 184" descr="images_FVinCC511_004"/>
                    <p:cNvPicPr>
                      <a:picLocks noChangeAspect="1" noChangeArrowheads="1"/>
                    </p:cNvPicPr>
                    <p:nvPr/>
                  </p:nvPicPr>
                  <p:blipFill>
                    <a:blip r:embed="rId26" cstate="print"/>
                    <a:srcRect/>
                    <a:stretch>
                      <a:fillRect/>
                    </a:stretch>
                  </p:blipFill>
                  <p:spPr bwMode="auto">
                    <a:xfrm>
                      <a:off x="2627" y="-786"/>
                      <a:ext cx="150" cy="150"/>
                    </a:xfrm>
                    <a:prstGeom prst="rect">
                      <a:avLst/>
                    </a:prstGeom>
                    <a:noFill/>
                    <a:ln w="9525">
                      <a:noFill/>
                      <a:miter lim="800000"/>
                      <a:headEnd/>
                      <a:tailEnd/>
                    </a:ln>
                  </p:spPr>
                </p:pic>
                <p:pic>
                  <p:nvPicPr>
                    <p:cNvPr id="127" name="Picture 185" descr="images_FVinCC511_000"/>
                    <p:cNvPicPr>
                      <a:picLocks noChangeAspect="1" noChangeArrowheads="1"/>
                    </p:cNvPicPr>
                    <p:nvPr/>
                  </p:nvPicPr>
                  <p:blipFill>
                    <a:blip r:embed="rId27" cstate="print"/>
                    <a:srcRect/>
                    <a:stretch>
                      <a:fillRect/>
                    </a:stretch>
                  </p:blipFill>
                  <p:spPr bwMode="auto">
                    <a:xfrm>
                      <a:off x="2803" y="-786"/>
                      <a:ext cx="150" cy="150"/>
                    </a:xfrm>
                    <a:prstGeom prst="rect">
                      <a:avLst/>
                    </a:prstGeom>
                    <a:noFill/>
                    <a:ln w="9525">
                      <a:noFill/>
                      <a:miter lim="800000"/>
                      <a:headEnd/>
                      <a:tailEnd/>
                    </a:ln>
                  </p:spPr>
                </p:pic>
                <p:pic>
                  <p:nvPicPr>
                    <p:cNvPr id="128" name="Picture 186" descr="images_FVinCC511_001"/>
                    <p:cNvPicPr>
                      <a:picLocks noChangeAspect="1" noChangeArrowheads="1"/>
                    </p:cNvPicPr>
                    <p:nvPr/>
                  </p:nvPicPr>
                  <p:blipFill>
                    <a:blip r:embed="rId28" cstate="print"/>
                    <a:srcRect/>
                    <a:stretch>
                      <a:fillRect/>
                    </a:stretch>
                  </p:blipFill>
                  <p:spPr bwMode="auto">
                    <a:xfrm>
                      <a:off x="2979" y="-786"/>
                      <a:ext cx="150" cy="150"/>
                    </a:xfrm>
                    <a:prstGeom prst="rect">
                      <a:avLst/>
                    </a:prstGeom>
                    <a:noFill/>
                    <a:ln w="9525">
                      <a:noFill/>
                      <a:miter lim="800000"/>
                      <a:headEnd/>
                      <a:tailEnd/>
                    </a:ln>
                  </p:spPr>
                </p:pic>
              </p:grpSp>
              <p:sp>
                <p:nvSpPr>
                  <p:cNvPr id="123" name="Line 187"/>
                  <p:cNvSpPr>
                    <a:spLocks noChangeShapeType="1"/>
                  </p:cNvSpPr>
                  <p:nvPr/>
                </p:nvSpPr>
                <p:spPr bwMode="auto">
                  <a:xfrm flipH="1">
                    <a:off x="1474" y="1919"/>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6" name="Group 188"/>
                <p:cNvGrpSpPr>
                  <a:grpSpLocks/>
                </p:cNvGrpSpPr>
                <p:nvPr/>
              </p:nvGrpSpPr>
              <p:grpSpPr bwMode="auto">
                <a:xfrm>
                  <a:off x="3346" y="1570"/>
                  <a:ext cx="906" cy="102"/>
                  <a:chOff x="1324" y="2011"/>
                  <a:chExt cx="1333" cy="150"/>
                </a:xfrm>
              </p:grpSpPr>
              <p:grpSp>
                <p:nvGrpSpPr>
                  <p:cNvPr id="112" name="Group 189"/>
                  <p:cNvGrpSpPr>
                    <a:grpSpLocks/>
                  </p:cNvGrpSpPr>
                  <p:nvPr/>
                </p:nvGrpSpPr>
                <p:grpSpPr bwMode="auto">
                  <a:xfrm>
                    <a:off x="1633" y="2011"/>
                    <a:ext cx="1024" cy="150"/>
                    <a:chOff x="586" y="-318"/>
                    <a:chExt cx="1024" cy="150"/>
                  </a:xfrm>
                </p:grpSpPr>
                <p:pic>
                  <p:nvPicPr>
                    <p:cNvPr id="115" name="Picture 190" descr="images_FVinCC192_003"/>
                    <p:cNvPicPr>
                      <a:picLocks noChangeAspect="1" noChangeArrowheads="1"/>
                    </p:cNvPicPr>
                    <p:nvPr/>
                  </p:nvPicPr>
                  <p:blipFill>
                    <a:blip r:embed="rId29" cstate="print"/>
                    <a:srcRect/>
                    <a:stretch>
                      <a:fillRect/>
                    </a:stretch>
                  </p:blipFill>
                  <p:spPr bwMode="auto">
                    <a:xfrm>
                      <a:off x="586" y="-318"/>
                      <a:ext cx="150" cy="150"/>
                    </a:xfrm>
                    <a:prstGeom prst="rect">
                      <a:avLst/>
                    </a:prstGeom>
                    <a:noFill/>
                    <a:ln w="9525">
                      <a:noFill/>
                      <a:miter lim="800000"/>
                      <a:headEnd/>
                      <a:tailEnd/>
                    </a:ln>
                  </p:spPr>
                </p:pic>
                <p:pic>
                  <p:nvPicPr>
                    <p:cNvPr id="116" name="Picture 191" descr="images_FVinCC192_004"/>
                    <p:cNvPicPr>
                      <a:picLocks noChangeAspect="1" noChangeArrowheads="1"/>
                    </p:cNvPicPr>
                    <p:nvPr/>
                  </p:nvPicPr>
                  <p:blipFill>
                    <a:blip r:embed="rId30" cstate="print"/>
                    <a:srcRect/>
                    <a:stretch>
                      <a:fillRect/>
                    </a:stretch>
                  </p:blipFill>
                  <p:spPr bwMode="auto">
                    <a:xfrm>
                      <a:off x="762" y="-318"/>
                      <a:ext cx="150" cy="150"/>
                    </a:xfrm>
                    <a:prstGeom prst="rect">
                      <a:avLst/>
                    </a:prstGeom>
                    <a:noFill/>
                    <a:ln w="9525">
                      <a:noFill/>
                      <a:miter lim="800000"/>
                      <a:headEnd/>
                      <a:tailEnd/>
                    </a:ln>
                  </p:spPr>
                </p:pic>
                <p:pic>
                  <p:nvPicPr>
                    <p:cNvPr id="117" name="Picture 192" descr="images_FVinCC192_005"/>
                    <p:cNvPicPr>
                      <a:picLocks noChangeAspect="1" noChangeArrowheads="1"/>
                    </p:cNvPicPr>
                    <p:nvPr/>
                  </p:nvPicPr>
                  <p:blipFill>
                    <a:blip r:embed="rId31" cstate="print"/>
                    <a:srcRect/>
                    <a:stretch>
                      <a:fillRect/>
                    </a:stretch>
                  </p:blipFill>
                  <p:spPr bwMode="auto">
                    <a:xfrm>
                      <a:off x="934" y="-318"/>
                      <a:ext cx="150" cy="150"/>
                    </a:xfrm>
                    <a:prstGeom prst="rect">
                      <a:avLst/>
                    </a:prstGeom>
                    <a:noFill/>
                    <a:ln w="9525">
                      <a:noFill/>
                      <a:miter lim="800000"/>
                      <a:headEnd/>
                      <a:tailEnd/>
                    </a:ln>
                  </p:spPr>
                </p:pic>
                <p:pic>
                  <p:nvPicPr>
                    <p:cNvPr id="118" name="Picture 193" descr="images_FVinCC192_000"/>
                    <p:cNvPicPr>
                      <a:picLocks noChangeAspect="1" noChangeArrowheads="1"/>
                    </p:cNvPicPr>
                    <p:nvPr/>
                  </p:nvPicPr>
                  <p:blipFill>
                    <a:blip r:embed="rId32" cstate="print"/>
                    <a:srcRect/>
                    <a:stretch>
                      <a:fillRect/>
                    </a:stretch>
                  </p:blipFill>
                  <p:spPr bwMode="auto">
                    <a:xfrm>
                      <a:off x="1108" y="-318"/>
                      <a:ext cx="150" cy="150"/>
                    </a:xfrm>
                    <a:prstGeom prst="rect">
                      <a:avLst/>
                    </a:prstGeom>
                    <a:noFill/>
                    <a:ln w="9525">
                      <a:noFill/>
                      <a:miter lim="800000"/>
                      <a:headEnd/>
                      <a:tailEnd/>
                    </a:ln>
                  </p:spPr>
                </p:pic>
                <p:pic>
                  <p:nvPicPr>
                    <p:cNvPr id="119" name="Picture 194" descr="images_FVinCC192_001"/>
                    <p:cNvPicPr>
                      <a:picLocks noChangeAspect="1" noChangeArrowheads="1"/>
                    </p:cNvPicPr>
                    <p:nvPr/>
                  </p:nvPicPr>
                  <p:blipFill>
                    <a:blip r:embed="rId33" cstate="print"/>
                    <a:srcRect/>
                    <a:stretch>
                      <a:fillRect/>
                    </a:stretch>
                  </p:blipFill>
                  <p:spPr bwMode="auto">
                    <a:xfrm>
                      <a:off x="1283" y="-318"/>
                      <a:ext cx="150" cy="150"/>
                    </a:xfrm>
                    <a:prstGeom prst="rect">
                      <a:avLst/>
                    </a:prstGeom>
                    <a:noFill/>
                    <a:ln w="9525">
                      <a:noFill/>
                      <a:miter lim="800000"/>
                      <a:headEnd/>
                      <a:tailEnd/>
                    </a:ln>
                  </p:spPr>
                </p:pic>
                <p:pic>
                  <p:nvPicPr>
                    <p:cNvPr id="120" name="Picture 195" descr="images_FVinCC192_002"/>
                    <p:cNvPicPr>
                      <a:picLocks noChangeAspect="1" noChangeArrowheads="1"/>
                    </p:cNvPicPr>
                    <p:nvPr/>
                  </p:nvPicPr>
                  <p:blipFill>
                    <a:blip r:embed="rId34" cstate="print"/>
                    <a:srcRect/>
                    <a:stretch>
                      <a:fillRect/>
                    </a:stretch>
                  </p:blipFill>
                  <p:spPr bwMode="auto">
                    <a:xfrm>
                      <a:off x="1460" y="-318"/>
                      <a:ext cx="150" cy="150"/>
                    </a:xfrm>
                    <a:prstGeom prst="rect">
                      <a:avLst/>
                    </a:prstGeom>
                    <a:noFill/>
                    <a:ln w="9525">
                      <a:noFill/>
                      <a:miter lim="800000"/>
                      <a:headEnd/>
                      <a:tailEnd/>
                    </a:ln>
                  </p:spPr>
                </p:pic>
              </p:grpSp>
              <p:pic>
                <p:nvPicPr>
                  <p:cNvPr id="113" name="Picture 196" descr="images192"/>
                  <p:cNvPicPr>
                    <a:picLocks noChangeAspect="1" noChangeArrowheads="1"/>
                  </p:cNvPicPr>
                  <p:nvPr/>
                </p:nvPicPr>
                <p:blipFill>
                  <a:blip r:embed="rId35" cstate="print"/>
                  <a:srcRect/>
                  <a:stretch>
                    <a:fillRect/>
                  </a:stretch>
                </p:blipFill>
                <p:spPr bwMode="auto">
                  <a:xfrm>
                    <a:off x="1324" y="2011"/>
                    <a:ext cx="150" cy="150"/>
                  </a:xfrm>
                  <a:prstGeom prst="rect">
                    <a:avLst/>
                  </a:prstGeom>
                  <a:noFill/>
                  <a:ln w="9525">
                    <a:noFill/>
                    <a:miter lim="800000"/>
                    <a:headEnd/>
                    <a:tailEnd/>
                  </a:ln>
                </p:spPr>
              </p:pic>
              <p:sp>
                <p:nvSpPr>
                  <p:cNvPr id="114" name="Line 197"/>
                  <p:cNvSpPr>
                    <a:spLocks noChangeShapeType="1"/>
                  </p:cNvSpPr>
                  <p:nvPr/>
                </p:nvSpPr>
                <p:spPr bwMode="auto">
                  <a:xfrm flipH="1">
                    <a:off x="1474" y="2092"/>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7" name="Group 198"/>
                <p:cNvGrpSpPr>
                  <a:grpSpLocks/>
                </p:cNvGrpSpPr>
                <p:nvPr/>
              </p:nvGrpSpPr>
              <p:grpSpPr bwMode="auto">
                <a:xfrm>
                  <a:off x="3350" y="1693"/>
                  <a:ext cx="430" cy="102"/>
                  <a:chOff x="1324" y="2193"/>
                  <a:chExt cx="630" cy="150"/>
                </a:xfrm>
              </p:grpSpPr>
              <p:grpSp>
                <p:nvGrpSpPr>
                  <p:cNvPr id="107" name="Group 199"/>
                  <p:cNvGrpSpPr>
                    <a:grpSpLocks/>
                  </p:cNvGrpSpPr>
                  <p:nvPr/>
                </p:nvGrpSpPr>
                <p:grpSpPr bwMode="auto">
                  <a:xfrm>
                    <a:off x="1633" y="2193"/>
                    <a:ext cx="321" cy="150"/>
                    <a:chOff x="4351" y="-324"/>
                    <a:chExt cx="321" cy="150"/>
                  </a:xfrm>
                </p:grpSpPr>
                <p:pic>
                  <p:nvPicPr>
                    <p:cNvPr id="110" name="Picture 200" descr="images_FVinCC204_000"/>
                    <p:cNvPicPr>
                      <a:picLocks noChangeAspect="1" noChangeArrowheads="1"/>
                    </p:cNvPicPr>
                    <p:nvPr/>
                  </p:nvPicPr>
                  <p:blipFill>
                    <a:blip r:embed="rId36" cstate="print"/>
                    <a:srcRect/>
                    <a:stretch>
                      <a:fillRect/>
                    </a:stretch>
                  </p:blipFill>
                  <p:spPr bwMode="auto">
                    <a:xfrm>
                      <a:off x="4351" y="-324"/>
                      <a:ext cx="150" cy="150"/>
                    </a:xfrm>
                    <a:prstGeom prst="rect">
                      <a:avLst/>
                    </a:prstGeom>
                    <a:noFill/>
                    <a:ln w="9525">
                      <a:noFill/>
                      <a:miter lim="800000"/>
                      <a:headEnd/>
                      <a:tailEnd/>
                    </a:ln>
                  </p:spPr>
                </p:pic>
                <p:pic>
                  <p:nvPicPr>
                    <p:cNvPr id="111" name="Picture 201" descr="images_FVinCC204_001"/>
                    <p:cNvPicPr>
                      <a:picLocks noChangeAspect="1" noChangeArrowheads="1"/>
                    </p:cNvPicPr>
                    <p:nvPr/>
                  </p:nvPicPr>
                  <p:blipFill>
                    <a:blip r:embed="rId37" cstate="print"/>
                    <a:srcRect/>
                    <a:stretch>
                      <a:fillRect/>
                    </a:stretch>
                  </p:blipFill>
                  <p:spPr bwMode="auto">
                    <a:xfrm>
                      <a:off x="4522" y="-324"/>
                      <a:ext cx="150" cy="150"/>
                    </a:xfrm>
                    <a:prstGeom prst="rect">
                      <a:avLst/>
                    </a:prstGeom>
                    <a:noFill/>
                    <a:ln w="9525">
                      <a:noFill/>
                      <a:miter lim="800000"/>
                      <a:headEnd/>
                      <a:tailEnd/>
                    </a:ln>
                  </p:spPr>
                </p:pic>
              </p:grpSp>
              <p:pic>
                <p:nvPicPr>
                  <p:cNvPr id="108" name="Picture 202" descr="images204"/>
                  <p:cNvPicPr>
                    <a:picLocks noChangeAspect="1" noChangeArrowheads="1"/>
                  </p:cNvPicPr>
                  <p:nvPr/>
                </p:nvPicPr>
                <p:blipFill>
                  <a:blip r:embed="rId38" cstate="print"/>
                  <a:srcRect/>
                  <a:stretch>
                    <a:fillRect/>
                  </a:stretch>
                </p:blipFill>
                <p:spPr bwMode="auto">
                  <a:xfrm>
                    <a:off x="1324" y="2193"/>
                    <a:ext cx="150" cy="150"/>
                  </a:xfrm>
                  <a:prstGeom prst="rect">
                    <a:avLst/>
                  </a:prstGeom>
                  <a:noFill/>
                  <a:ln w="9525">
                    <a:noFill/>
                    <a:miter lim="800000"/>
                    <a:headEnd/>
                    <a:tailEnd/>
                  </a:ln>
                </p:spPr>
              </p:pic>
              <p:sp>
                <p:nvSpPr>
                  <p:cNvPr id="109" name="Line 203"/>
                  <p:cNvSpPr>
                    <a:spLocks noChangeShapeType="1"/>
                  </p:cNvSpPr>
                  <p:nvPr/>
                </p:nvSpPr>
                <p:spPr bwMode="auto">
                  <a:xfrm flipH="1">
                    <a:off x="1474" y="2269"/>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8" name="Group 204"/>
                <p:cNvGrpSpPr>
                  <a:grpSpLocks/>
                </p:cNvGrpSpPr>
                <p:nvPr/>
              </p:nvGrpSpPr>
              <p:grpSpPr bwMode="auto">
                <a:xfrm>
                  <a:off x="3349" y="1810"/>
                  <a:ext cx="665" cy="102"/>
                  <a:chOff x="1324" y="2364"/>
                  <a:chExt cx="978" cy="150"/>
                </a:xfrm>
              </p:grpSpPr>
              <p:grpSp>
                <p:nvGrpSpPr>
                  <p:cNvPr id="100" name="Group 205"/>
                  <p:cNvGrpSpPr>
                    <a:grpSpLocks/>
                  </p:cNvGrpSpPr>
                  <p:nvPr/>
                </p:nvGrpSpPr>
                <p:grpSpPr bwMode="auto">
                  <a:xfrm>
                    <a:off x="1633" y="2364"/>
                    <a:ext cx="669" cy="150"/>
                    <a:chOff x="487" y="108"/>
                    <a:chExt cx="669" cy="150"/>
                  </a:xfrm>
                </p:grpSpPr>
                <p:pic>
                  <p:nvPicPr>
                    <p:cNvPr id="103" name="Picture 206" descr="images_FVinCC690_002"/>
                    <p:cNvPicPr>
                      <a:picLocks noChangeAspect="1" noChangeArrowheads="1"/>
                    </p:cNvPicPr>
                    <p:nvPr/>
                  </p:nvPicPr>
                  <p:blipFill>
                    <a:blip r:embed="rId39" cstate="print"/>
                    <a:srcRect/>
                    <a:stretch>
                      <a:fillRect/>
                    </a:stretch>
                  </p:blipFill>
                  <p:spPr bwMode="auto">
                    <a:xfrm>
                      <a:off x="487" y="108"/>
                      <a:ext cx="150" cy="150"/>
                    </a:xfrm>
                    <a:prstGeom prst="rect">
                      <a:avLst/>
                    </a:prstGeom>
                    <a:noFill/>
                    <a:ln w="9525">
                      <a:noFill/>
                      <a:miter lim="800000"/>
                      <a:headEnd/>
                      <a:tailEnd/>
                    </a:ln>
                  </p:spPr>
                </p:pic>
                <p:pic>
                  <p:nvPicPr>
                    <p:cNvPr id="104" name="Picture 207" descr="images_FVinCC690_003"/>
                    <p:cNvPicPr>
                      <a:picLocks noChangeAspect="1" noChangeArrowheads="1"/>
                    </p:cNvPicPr>
                    <p:nvPr/>
                  </p:nvPicPr>
                  <p:blipFill>
                    <a:blip r:embed="rId40" cstate="print"/>
                    <a:srcRect/>
                    <a:stretch>
                      <a:fillRect/>
                    </a:stretch>
                  </p:blipFill>
                  <p:spPr bwMode="auto">
                    <a:xfrm>
                      <a:off x="662" y="108"/>
                      <a:ext cx="150" cy="150"/>
                    </a:xfrm>
                    <a:prstGeom prst="rect">
                      <a:avLst/>
                    </a:prstGeom>
                    <a:noFill/>
                    <a:ln w="9525">
                      <a:noFill/>
                      <a:miter lim="800000"/>
                      <a:headEnd/>
                      <a:tailEnd/>
                    </a:ln>
                  </p:spPr>
                </p:pic>
                <p:pic>
                  <p:nvPicPr>
                    <p:cNvPr id="105" name="Picture 208" descr="images_FVinCC690_000"/>
                    <p:cNvPicPr>
                      <a:picLocks noChangeAspect="1" noChangeArrowheads="1"/>
                    </p:cNvPicPr>
                    <p:nvPr/>
                  </p:nvPicPr>
                  <p:blipFill>
                    <a:blip r:embed="rId41" cstate="print"/>
                    <a:srcRect/>
                    <a:stretch>
                      <a:fillRect/>
                    </a:stretch>
                  </p:blipFill>
                  <p:spPr bwMode="auto">
                    <a:xfrm>
                      <a:off x="836" y="108"/>
                      <a:ext cx="150" cy="150"/>
                    </a:xfrm>
                    <a:prstGeom prst="rect">
                      <a:avLst/>
                    </a:prstGeom>
                    <a:noFill/>
                    <a:ln w="9525">
                      <a:noFill/>
                      <a:miter lim="800000"/>
                      <a:headEnd/>
                      <a:tailEnd/>
                    </a:ln>
                  </p:spPr>
                </p:pic>
                <p:pic>
                  <p:nvPicPr>
                    <p:cNvPr id="106" name="Picture 209" descr="images_FVinCC690_001"/>
                    <p:cNvPicPr>
                      <a:picLocks noChangeAspect="1" noChangeArrowheads="1"/>
                    </p:cNvPicPr>
                    <p:nvPr/>
                  </p:nvPicPr>
                  <p:blipFill>
                    <a:blip r:embed="rId42" cstate="print"/>
                    <a:srcRect/>
                    <a:stretch>
                      <a:fillRect/>
                    </a:stretch>
                  </p:blipFill>
                  <p:spPr bwMode="auto">
                    <a:xfrm>
                      <a:off x="1006" y="108"/>
                      <a:ext cx="150" cy="150"/>
                    </a:xfrm>
                    <a:prstGeom prst="rect">
                      <a:avLst/>
                    </a:prstGeom>
                    <a:noFill/>
                    <a:ln w="9525">
                      <a:noFill/>
                      <a:miter lim="800000"/>
                      <a:headEnd/>
                      <a:tailEnd/>
                    </a:ln>
                  </p:spPr>
                </p:pic>
              </p:grpSp>
              <p:pic>
                <p:nvPicPr>
                  <p:cNvPr id="101" name="Picture 210" descr="images690"/>
                  <p:cNvPicPr>
                    <a:picLocks noChangeAspect="1" noChangeArrowheads="1"/>
                  </p:cNvPicPr>
                  <p:nvPr/>
                </p:nvPicPr>
                <p:blipFill>
                  <a:blip r:embed="rId43" cstate="print"/>
                  <a:srcRect/>
                  <a:stretch>
                    <a:fillRect/>
                  </a:stretch>
                </p:blipFill>
                <p:spPr bwMode="auto">
                  <a:xfrm>
                    <a:off x="1324" y="2364"/>
                    <a:ext cx="150" cy="150"/>
                  </a:xfrm>
                  <a:prstGeom prst="rect">
                    <a:avLst/>
                  </a:prstGeom>
                  <a:noFill/>
                  <a:ln w="9525">
                    <a:noFill/>
                    <a:miter lim="800000"/>
                    <a:headEnd/>
                    <a:tailEnd/>
                  </a:ln>
                </p:spPr>
              </p:pic>
              <p:sp>
                <p:nvSpPr>
                  <p:cNvPr id="102" name="Line 211"/>
                  <p:cNvSpPr>
                    <a:spLocks noChangeShapeType="1"/>
                  </p:cNvSpPr>
                  <p:nvPr/>
                </p:nvSpPr>
                <p:spPr bwMode="auto">
                  <a:xfrm flipH="1">
                    <a:off x="1474" y="2445"/>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9" name="Group 212"/>
                <p:cNvGrpSpPr>
                  <a:grpSpLocks/>
                </p:cNvGrpSpPr>
                <p:nvPr/>
              </p:nvGrpSpPr>
              <p:grpSpPr bwMode="auto">
                <a:xfrm>
                  <a:off x="3347" y="971"/>
                  <a:ext cx="1972" cy="102"/>
                  <a:chOff x="3347" y="971"/>
                  <a:chExt cx="1972" cy="102"/>
                </a:xfrm>
              </p:grpSpPr>
              <p:pic>
                <p:nvPicPr>
                  <p:cNvPr id="80" name="Picture 213" descr="images770"/>
                  <p:cNvPicPr>
                    <a:picLocks noChangeAspect="1" noChangeArrowheads="1"/>
                  </p:cNvPicPr>
                  <p:nvPr/>
                </p:nvPicPr>
                <p:blipFill>
                  <a:blip r:embed="rId44" cstate="print"/>
                  <a:srcRect/>
                  <a:stretch>
                    <a:fillRect/>
                  </a:stretch>
                </p:blipFill>
                <p:spPr bwMode="auto">
                  <a:xfrm>
                    <a:off x="3347" y="971"/>
                    <a:ext cx="102" cy="102"/>
                  </a:xfrm>
                  <a:prstGeom prst="rect">
                    <a:avLst/>
                  </a:prstGeom>
                  <a:noFill/>
                  <a:ln w="9525">
                    <a:noFill/>
                    <a:miter lim="800000"/>
                    <a:headEnd/>
                    <a:tailEnd/>
                  </a:ln>
                </p:spPr>
              </p:pic>
              <p:sp>
                <p:nvSpPr>
                  <p:cNvPr id="81" name="Line 214"/>
                  <p:cNvSpPr>
                    <a:spLocks noChangeShapeType="1"/>
                  </p:cNvSpPr>
                  <p:nvPr/>
                </p:nvSpPr>
                <p:spPr bwMode="auto">
                  <a:xfrm flipH="1">
                    <a:off x="3449" y="1024"/>
                    <a:ext cx="93"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nvGrpSpPr>
                  <p:cNvPr id="83" name="Group 216"/>
                  <p:cNvGrpSpPr>
                    <a:grpSpLocks/>
                  </p:cNvGrpSpPr>
                  <p:nvPr/>
                </p:nvGrpSpPr>
                <p:grpSpPr bwMode="auto">
                  <a:xfrm>
                    <a:off x="3557" y="971"/>
                    <a:ext cx="1762" cy="102"/>
                    <a:chOff x="3557" y="971"/>
                    <a:chExt cx="1762" cy="102"/>
                  </a:xfrm>
                </p:grpSpPr>
                <p:pic>
                  <p:nvPicPr>
                    <p:cNvPr id="85" name="Picture 217" descr="images_FVinCC770_042"/>
                    <p:cNvPicPr>
                      <a:picLocks noChangeAspect="1" noChangeArrowheads="1"/>
                    </p:cNvPicPr>
                    <p:nvPr/>
                  </p:nvPicPr>
                  <p:blipFill>
                    <a:blip r:embed="rId45" cstate="print"/>
                    <a:srcRect/>
                    <a:stretch>
                      <a:fillRect/>
                    </a:stretch>
                  </p:blipFill>
                  <p:spPr bwMode="auto">
                    <a:xfrm>
                      <a:off x="3557" y="971"/>
                      <a:ext cx="102" cy="102"/>
                    </a:xfrm>
                    <a:prstGeom prst="rect">
                      <a:avLst/>
                    </a:prstGeom>
                    <a:noFill/>
                    <a:ln w="9525">
                      <a:noFill/>
                      <a:miter lim="800000"/>
                      <a:headEnd/>
                      <a:tailEnd/>
                    </a:ln>
                  </p:spPr>
                </p:pic>
                <p:pic>
                  <p:nvPicPr>
                    <p:cNvPr id="86" name="Picture 218" descr="images_FVinCC770_043"/>
                    <p:cNvPicPr>
                      <a:picLocks noChangeAspect="1" noChangeArrowheads="1"/>
                    </p:cNvPicPr>
                    <p:nvPr/>
                  </p:nvPicPr>
                  <p:blipFill>
                    <a:blip r:embed="rId46" cstate="print"/>
                    <a:srcRect/>
                    <a:stretch>
                      <a:fillRect/>
                    </a:stretch>
                  </p:blipFill>
                  <p:spPr bwMode="auto">
                    <a:xfrm>
                      <a:off x="3681" y="971"/>
                      <a:ext cx="102" cy="102"/>
                    </a:xfrm>
                    <a:prstGeom prst="rect">
                      <a:avLst/>
                    </a:prstGeom>
                    <a:noFill/>
                    <a:ln w="9525">
                      <a:noFill/>
                      <a:miter lim="800000"/>
                      <a:headEnd/>
                      <a:tailEnd/>
                    </a:ln>
                  </p:spPr>
                </p:pic>
                <p:pic>
                  <p:nvPicPr>
                    <p:cNvPr id="87" name="Picture 219" descr="images_FVinCC770_044"/>
                    <p:cNvPicPr>
                      <a:picLocks noChangeAspect="1" noChangeArrowheads="1"/>
                    </p:cNvPicPr>
                    <p:nvPr/>
                  </p:nvPicPr>
                  <p:blipFill>
                    <a:blip r:embed="rId47" cstate="print"/>
                    <a:srcRect/>
                    <a:stretch>
                      <a:fillRect/>
                    </a:stretch>
                  </p:blipFill>
                  <p:spPr bwMode="auto">
                    <a:xfrm>
                      <a:off x="3800" y="971"/>
                      <a:ext cx="103" cy="102"/>
                    </a:xfrm>
                    <a:prstGeom prst="rect">
                      <a:avLst/>
                    </a:prstGeom>
                    <a:noFill/>
                    <a:ln w="9525">
                      <a:noFill/>
                      <a:miter lim="800000"/>
                      <a:headEnd/>
                      <a:tailEnd/>
                    </a:ln>
                  </p:spPr>
                </p:pic>
                <p:pic>
                  <p:nvPicPr>
                    <p:cNvPr id="88" name="Picture 220" descr="images_FVinCC770_045"/>
                    <p:cNvPicPr>
                      <a:picLocks noChangeAspect="1" noChangeArrowheads="1"/>
                    </p:cNvPicPr>
                    <p:nvPr/>
                  </p:nvPicPr>
                  <p:blipFill>
                    <a:blip r:embed="rId48" cstate="print"/>
                    <a:srcRect/>
                    <a:stretch>
                      <a:fillRect/>
                    </a:stretch>
                  </p:blipFill>
                  <p:spPr bwMode="auto">
                    <a:xfrm>
                      <a:off x="3916" y="971"/>
                      <a:ext cx="102" cy="102"/>
                    </a:xfrm>
                    <a:prstGeom prst="rect">
                      <a:avLst/>
                    </a:prstGeom>
                    <a:noFill/>
                    <a:ln w="9525">
                      <a:noFill/>
                      <a:miter lim="800000"/>
                      <a:headEnd/>
                      <a:tailEnd/>
                    </a:ln>
                  </p:spPr>
                </p:pic>
                <p:pic>
                  <p:nvPicPr>
                    <p:cNvPr id="89" name="Picture 221" descr="images_FVinCC770_046"/>
                    <p:cNvPicPr>
                      <a:picLocks noChangeAspect="1" noChangeArrowheads="1"/>
                    </p:cNvPicPr>
                    <p:nvPr/>
                  </p:nvPicPr>
                  <p:blipFill>
                    <a:blip r:embed="rId49" cstate="print"/>
                    <a:srcRect/>
                    <a:stretch>
                      <a:fillRect/>
                    </a:stretch>
                  </p:blipFill>
                  <p:spPr bwMode="auto">
                    <a:xfrm>
                      <a:off x="4035" y="971"/>
                      <a:ext cx="102" cy="102"/>
                    </a:xfrm>
                    <a:prstGeom prst="rect">
                      <a:avLst/>
                    </a:prstGeom>
                    <a:noFill/>
                    <a:ln w="9525">
                      <a:noFill/>
                      <a:miter lim="800000"/>
                      <a:headEnd/>
                      <a:tailEnd/>
                    </a:ln>
                  </p:spPr>
                </p:pic>
                <p:pic>
                  <p:nvPicPr>
                    <p:cNvPr id="90" name="Picture 222" descr="images_FVinCC770_047"/>
                    <p:cNvPicPr>
                      <a:picLocks noChangeAspect="1" noChangeArrowheads="1"/>
                    </p:cNvPicPr>
                    <p:nvPr/>
                  </p:nvPicPr>
                  <p:blipFill>
                    <a:blip r:embed="rId50" cstate="print"/>
                    <a:srcRect/>
                    <a:stretch>
                      <a:fillRect/>
                    </a:stretch>
                  </p:blipFill>
                  <p:spPr bwMode="auto">
                    <a:xfrm>
                      <a:off x="4156" y="971"/>
                      <a:ext cx="102" cy="102"/>
                    </a:xfrm>
                    <a:prstGeom prst="rect">
                      <a:avLst/>
                    </a:prstGeom>
                    <a:noFill/>
                    <a:ln w="9525">
                      <a:noFill/>
                      <a:miter lim="800000"/>
                      <a:headEnd/>
                      <a:tailEnd/>
                    </a:ln>
                  </p:spPr>
                </p:pic>
                <p:pic>
                  <p:nvPicPr>
                    <p:cNvPr id="91" name="Picture 223" descr="images_FVinCC770_048"/>
                    <p:cNvPicPr>
                      <a:picLocks noChangeAspect="1" noChangeArrowheads="1"/>
                    </p:cNvPicPr>
                    <p:nvPr/>
                  </p:nvPicPr>
                  <p:blipFill>
                    <a:blip r:embed="rId51" cstate="print"/>
                    <a:srcRect/>
                    <a:stretch>
                      <a:fillRect/>
                    </a:stretch>
                  </p:blipFill>
                  <p:spPr bwMode="auto">
                    <a:xfrm>
                      <a:off x="4270" y="971"/>
                      <a:ext cx="102" cy="102"/>
                    </a:xfrm>
                    <a:prstGeom prst="rect">
                      <a:avLst/>
                    </a:prstGeom>
                    <a:noFill/>
                    <a:ln w="9525">
                      <a:noFill/>
                      <a:miter lim="800000"/>
                      <a:headEnd/>
                      <a:tailEnd/>
                    </a:ln>
                  </p:spPr>
                </p:pic>
                <p:pic>
                  <p:nvPicPr>
                    <p:cNvPr id="92" name="Picture 224" descr="images_FVinCC770_049"/>
                    <p:cNvPicPr>
                      <a:picLocks noChangeAspect="1" noChangeArrowheads="1"/>
                    </p:cNvPicPr>
                    <p:nvPr/>
                  </p:nvPicPr>
                  <p:blipFill>
                    <a:blip r:embed="rId52" cstate="print"/>
                    <a:srcRect/>
                    <a:stretch>
                      <a:fillRect/>
                    </a:stretch>
                  </p:blipFill>
                  <p:spPr bwMode="auto">
                    <a:xfrm>
                      <a:off x="4390" y="971"/>
                      <a:ext cx="102" cy="102"/>
                    </a:xfrm>
                    <a:prstGeom prst="rect">
                      <a:avLst/>
                    </a:prstGeom>
                    <a:noFill/>
                    <a:ln w="9525">
                      <a:noFill/>
                      <a:miter lim="800000"/>
                      <a:headEnd/>
                      <a:tailEnd/>
                    </a:ln>
                  </p:spPr>
                </p:pic>
                <p:pic>
                  <p:nvPicPr>
                    <p:cNvPr id="93" name="Picture 225" descr="images_FVinCC770_050"/>
                    <p:cNvPicPr>
                      <a:picLocks noChangeAspect="1" noChangeArrowheads="1"/>
                    </p:cNvPicPr>
                    <p:nvPr/>
                  </p:nvPicPr>
                  <p:blipFill>
                    <a:blip r:embed="rId53" cstate="print"/>
                    <a:srcRect/>
                    <a:stretch>
                      <a:fillRect/>
                    </a:stretch>
                  </p:blipFill>
                  <p:spPr bwMode="auto">
                    <a:xfrm>
                      <a:off x="4509" y="971"/>
                      <a:ext cx="102" cy="102"/>
                    </a:xfrm>
                    <a:prstGeom prst="rect">
                      <a:avLst/>
                    </a:prstGeom>
                    <a:noFill/>
                    <a:ln w="9525">
                      <a:noFill/>
                      <a:miter lim="800000"/>
                      <a:headEnd/>
                      <a:tailEnd/>
                    </a:ln>
                  </p:spPr>
                </p:pic>
                <p:pic>
                  <p:nvPicPr>
                    <p:cNvPr id="94" name="Picture 226" descr="images_FVinCC770_051"/>
                    <p:cNvPicPr>
                      <a:picLocks noChangeAspect="1" noChangeArrowheads="1"/>
                    </p:cNvPicPr>
                    <p:nvPr/>
                  </p:nvPicPr>
                  <p:blipFill>
                    <a:blip r:embed="rId54" cstate="print"/>
                    <a:srcRect/>
                    <a:stretch>
                      <a:fillRect/>
                    </a:stretch>
                  </p:blipFill>
                  <p:spPr bwMode="auto">
                    <a:xfrm>
                      <a:off x="4625" y="971"/>
                      <a:ext cx="103" cy="102"/>
                    </a:xfrm>
                    <a:prstGeom prst="rect">
                      <a:avLst/>
                    </a:prstGeom>
                    <a:noFill/>
                    <a:ln w="9525">
                      <a:noFill/>
                      <a:miter lim="800000"/>
                      <a:headEnd/>
                      <a:tailEnd/>
                    </a:ln>
                  </p:spPr>
                </p:pic>
                <p:pic>
                  <p:nvPicPr>
                    <p:cNvPr id="95" name="Picture 227" descr="images_FVinCC770_052"/>
                    <p:cNvPicPr>
                      <a:picLocks noChangeAspect="1" noChangeArrowheads="1"/>
                    </p:cNvPicPr>
                    <p:nvPr/>
                  </p:nvPicPr>
                  <p:blipFill>
                    <a:blip r:embed="rId55" cstate="print"/>
                    <a:srcRect/>
                    <a:stretch>
                      <a:fillRect/>
                    </a:stretch>
                  </p:blipFill>
                  <p:spPr bwMode="auto">
                    <a:xfrm>
                      <a:off x="4746" y="971"/>
                      <a:ext cx="102" cy="102"/>
                    </a:xfrm>
                    <a:prstGeom prst="rect">
                      <a:avLst/>
                    </a:prstGeom>
                    <a:noFill/>
                    <a:ln w="9525">
                      <a:noFill/>
                      <a:miter lim="800000"/>
                      <a:headEnd/>
                      <a:tailEnd/>
                    </a:ln>
                  </p:spPr>
                </p:pic>
                <p:pic>
                  <p:nvPicPr>
                    <p:cNvPr id="96" name="Picture 228" descr="images_FVinCC770_053"/>
                    <p:cNvPicPr>
                      <a:picLocks noChangeAspect="1" noChangeArrowheads="1"/>
                    </p:cNvPicPr>
                    <p:nvPr/>
                  </p:nvPicPr>
                  <p:blipFill>
                    <a:blip r:embed="rId56" cstate="print"/>
                    <a:srcRect/>
                    <a:stretch>
                      <a:fillRect/>
                    </a:stretch>
                  </p:blipFill>
                  <p:spPr bwMode="auto">
                    <a:xfrm>
                      <a:off x="4865" y="971"/>
                      <a:ext cx="102" cy="102"/>
                    </a:xfrm>
                    <a:prstGeom prst="rect">
                      <a:avLst/>
                    </a:prstGeom>
                    <a:noFill/>
                    <a:ln w="9525">
                      <a:noFill/>
                      <a:miter lim="800000"/>
                      <a:headEnd/>
                      <a:tailEnd/>
                    </a:ln>
                  </p:spPr>
                </p:pic>
                <p:pic>
                  <p:nvPicPr>
                    <p:cNvPr id="97" name="Picture 229" descr="images_FVinCC770_054"/>
                    <p:cNvPicPr>
                      <a:picLocks noChangeAspect="1" noChangeArrowheads="1"/>
                    </p:cNvPicPr>
                    <p:nvPr/>
                  </p:nvPicPr>
                  <p:blipFill>
                    <a:blip r:embed="rId57" cstate="print"/>
                    <a:srcRect/>
                    <a:stretch>
                      <a:fillRect/>
                    </a:stretch>
                  </p:blipFill>
                  <p:spPr bwMode="auto">
                    <a:xfrm>
                      <a:off x="4981" y="971"/>
                      <a:ext cx="102" cy="102"/>
                    </a:xfrm>
                    <a:prstGeom prst="rect">
                      <a:avLst/>
                    </a:prstGeom>
                    <a:noFill/>
                    <a:ln w="9525">
                      <a:noFill/>
                      <a:miter lim="800000"/>
                      <a:headEnd/>
                      <a:tailEnd/>
                    </a:ln>
                  </p:spPr>
                </p:pic>
                <p:pic>
                  <p:nvPicPr>
                    <p:cNvPr id="98" name="Picture 230" descr="images_FVinCC770_055"/>
                    <p:cNvPicPr>
                      <a:picLocks noChangeAspect="1" noChangeArrowheads="1"/>
                    </p:cNvPicPr>
                    <p:nvPr/>
                  </p:nvPicPr>
                  <p:blipFill>
                    <a:blip r:embed="rId58" cstate="print"/>
                    <a:srcRect/>
                    <a:stretch>
                      <a:fillRect/>
                    </a:stretch>
                  </p:blipFill>
                  <p:spPr bwMode="auto">
                    <a:xfrm>
                      <a:off x="5100" y="971"/>
                      <a:ext cx="102" cy="102"/>
                    </a:xfrm>
                    <a:prstGeom prst="rect">
                      <a:avLst/>
                    </a:prstGeom>
                    <a:noFill/>
                    <a:ln w="9525">
                      <a:noFill/>
                      <a:miter lim="800000"/>
                      <a:headEnd/>
                      <a:tailEnd/>
                    </a:ln>
                  </p:spPr>
                </p:pic>
                <p:pic>
                  <p:nvPicPr>
                    <p:cNvPr id="99" name="Picture 231" descr="images_FVinCC770_056"/>
                    <p:cNvPicPr>
                      <a:picLocks noChangeAspect="1" noChangeArrowheads="1"/>
                    </p:cNvPicPr>
                    <p:nvPr/>
                  </p:nvPicPr>
                  <p:blipFill>
                    <a:blip r:embed="rId59" cstate="print"/>
                    <a:srcRect/>
                    <a:stretch>
                      <a:fillRect/>
                    </a:stretch>
                  </p:blipFill>
                  <p:spPr bwMode="auto">
                    <a:xfrm>
                      <a:off x="5217" y="971"/>
                      <a:ext cx="102" cy="102"/>
                    </a:xfrm>
                    <a:prstGeom prst="rect">
                      <a:avLst/>
                    </a:prstGeom>
                    <a:noFill/>
                    <a:ln w="9525">
                      <a:noFill/>
                      <a:miter lim="800000"/>
                      <a:headEnd/>
                      <a:tailEnd/>
                    </a:ln>
                  </p:spPr>
                </p:pic>
              </p:grpSp>
            </p:grpSp>
            <p:grpSp>
              <p:nvGrpSpPr>
                <p:cNvPr id="20" name="Group 233"/>
                <p:cNvGrpSpPr>
                  <a:grpSpLocks/>
                </p:cNvGrpSpPr>
                <p:nvPr/>
              </p:nvGrpSpPr>
              <p:grpSpPr bwMode="auto">
                <a:xfrm>
                  <a:off x="3347" y="848"/>
                  <a:ext cx="1969" cy="102"/>
                  <a:chOff x="3347" y="848"/>
                  <a:chExt cx="1969" cy="102"/>
                </a:xfrm>
              </p:grpSpPr>
              <p:pic>
                <p:nvPicPr>
                  <p:cNvPr id="60" name="Picture 234" descr="images524"/>
                  <p:cNvPicPr>
                    <a:picLocks noChangeAspect="1" noChangeArrowheads="1"/>
                  </p:cNvPicPr>
                  <p:nvPr/>
                </p:nvPicPr>
                <p:blipFill>
                  <a:blip r:embed="rId60" cstate="print"/>
                  <a:srcRect/>
                  <a:stretch>
                    <a:fillRect/>
                  </a:stretch>
                </p:blipFill>
                <p:spPr bwMode="auto">
                  <a:xfrm>
                    <a:off x="3347" y="848"/>
                    <a:ext cx="102" cy="102"/>
                  </a:xfrm>
                  <a:prstGeom prst="rect">
                    <a:avLst/>
                  </a:prstGeom>
                  <a:noFill/>
                  <a:ln w="9525">
                    <a:noFill/>
                    <a:miter lim="800000"/>
                    <a:headEnd/>
                    <a:tailEnd/>
                  </a:ln>
                </p:spPr>
              </p:pic>
              <p:sp>
                <p:nvSpPr>
                  <p:cNvPr id="61" name="Line 235"/>
                  <p:cNvSpPr>
                    <a:spLocks noChangeShapeType="1"/>
                  </p:cNvSpPr>
                  <p:nvPr/>
                </p:nvSpPr>
                <p:spPr bwMode="auto">
                  <a:xfrm flipH="1">
                    <a:off x="3449" y="901"/>
                    <a:ext cx="93"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nvGrpSpPr>
                  <p:cNvPr id="63" name="Group 237"/>
                  <p:cNvGrpSpPr>
                    <a:grpSpLocks/>
                  </p:cNvGrpSpPr>
                  <p:nvPr/>
                </p:nvGrpSpPr>
                <p:grpSpPr bwMode="auto">
                  <a:xfrm>
                    <a:off x="3557" y="848"/>
                    <a:ext cx="1759" cy="102"/>
                    <a:chOff x="3557" y="848"/>
                    <a:chExt cx="1759" cy="102"/>
                  </a:xfrm>
                </p:grpSpPr>
                <p:pic>
                  <p:nvPicPr>
                    <p:cNvPr id="65" name="Picture 238" descr="images_FVinCC524_014"/>
                    <p:cNvPicPr>
                      <a:picLocks noChangeAspect="1" noChangeArrowheads="1"/>
                    </p:cNvPicPr>
                    <p:nvPr/>
                  </p:nvPicPr>
                  <p:blipFill>
                    <a:blip r:embed="rId61" cstate="print"/>
                    <a:srcRect/>
                    <a:stretch>
                      <a:fillRect/>
                    </a:stretch>
                  </p:blipFill>
                  <p:spPr bwMode="auto">
                    <a:xfrm>
                      <a:off x="3557" y="848"/>
                      <a:ext cx="102" cy="102"/>
                    </a:xfrm>
                    <a:prstGeom prst="rect">
                      <a:avLst/>
                    </a:prstGeom>
                    <a:noFill/>
                    <a:ln w="9525">
                      <a:noFill/>
                      <a:miter lim="800000"/>
                      <a:headEnd/>
                      <a:tailEnd/>
                    </a:ln>
                  </p:spPr>
                </p:pic>
                <p:pic>
                  <p:nvPicPr>
                    <p:cNvPr id="66" name="Picture 239" descr="images_FVinCC524_015"/>
                    <p:cNvPicPr>
                      <a:picLocks noChangeAspect="1" noChangeArrowheads="1"/>
                    </p:cNvPicPr>
                    <p:nvPr/>
                  </p:nvPicPr>
                  <p:blipFill>
                    <a:blip r:embed="rId62" cstate="print"/>
                    <a:srcRect/>
                    <a:stretch>
                      <a:fillRect/>
                    </a:stretch>
                  </p:blipFill>
                  <p:spPr bwMode="auto">
                    <a:xfrm>
                      <a:off x="3673" y="848"/>
                      <a:ext cx="102" cy="102"/>
                    </a:xfrm>
                    <a:prstGeom prst="rect">
                      <a:avLst/>
                    </a:prstGeom>
                    <a:noFill/>
                    <a:ln w="9525">
                      <a:noFill/>
                      <a:miter lim="800000"/>
                      <a:headEnd/>
                      <a:tailEnd/>
                    </a:ln>
                  </p:spPr>
                </p:pic>
                <p:pic>
                  <p:nvPicPr>
                    <p:cNvPr id="67" name="Picture 240" descr="images_FVinCC524_016"/>
                    <p:cNvPicPr>
                      <a:picLocks noChangeAspect="1" noChangeArrowheads="1"/>
                    </p:cNvPicPr>
                    <p:nvPr/>
                  </p:nvPicPr>
                  <p:blipFill>
                    <a:blip r:embed="rId63" cstate="print"/>
                    <a:srcRect/>
                    <a:stretch>
                      <a:fillRect/>
                    </a:stretch>
                  </p:blipFill>
                  <p:spPr bwMode="auto">
                    <a:xfrm>
                      <a:off x="3792" y="848"/>
                      <a:ext cx="102" cy="102"/>
                    </a:xfrm>
                    <a:prstGeom prst="rect">
                      <a:avLst/>
                    </a:prstGeom>
                    <a:noFill/>
                    <a:ln w="9525">
                      <a:noFill/>
                      <a:miter lim="800000"/>
                      <a:headEnd/>
                      <a:tailEnd/>
                    </a:ln>
                  </p:spPr>
                </p:pic>
                <p:pic>
                  <p:nvPicPr>
                    <p:cNvPr id="68" name="Picture 241" descr="images_FVinCC524_017"/>
                    <p:cNvPicPr>
                      <a:picLocks noChangeAspect="1" noChangeArrowheads="1"/>
                    </p:cNvPicPr>
                    <p:nvPr/>
                  </p:nvPicPr>
                  <p:blipFill>
                    <a:blip r:embed="rId64" cstate="print"/>
                    <a:srcRect/>
                    <a:stretch>
                      <a:fillRect/>
                    </a:stretch>
                  </p:blipFill>
                  <p:spPr bwMode="auto">
                    <a:xfrm>
                      <a:off x="3913" y="848"/>
                      <a:ext cx="102" cy="102"/>
                    </a:xfrm>
                    <a:prstGeom prst="rect">
                      <a:avLst/>
                    </a:prstGeom>
                    <a:noFill/>
                    <a:ln w="9525">
                      <a:noFill/>
                      <a:miter lim="800000"/>
                      <a:headEnd/>
                      <a:tailEnd/>
                    </a:ln>
                  </p:spPr>
                </p:pic>
                <p:pic>
                  <p:nvPicPr>
                    <p:cNvPr id="69" name="Picture 242" descr="images_FVinCC524_018"/>
                    <p:cNvPicPr>
                      <a:picLocks noChangeAspect="1" noChangeArrowheads="1"/>
                    </p:cNvPicPr>
                    <p:nvPr/>
                  </p:nvPicPr>
                  <p:blipFill>
                    <a:blip r:embed="rId65" cstate="print"/>
                    <a:srcRect/>
                    <a:stretch>
                      <a:fillRect/>
                    </a:stretch>
                  </p:blipFill>
                  <p:spPr bwMode="auto">
                    <a:xfrm>
                      <a:off x="4030" y="848"/>
                      <a:ext cx="102" cy="102"/>
                    </a:xfrm>
                    <a:prstGeom prst="rect">
                      <a:avLst/>
                    </a:prstGeom>
                    <a:noFill/>
                    <a:ln w="9525">
                      <a:noFill/>
                      <a:miter lim="800000"/>
                      <a:headEnd/>
                      <a:tailEnd/>
                    </a:ln>
                  </p:spPr>
                </p:pic>
                <p:pic>
                  <p:nvPicPr>
                    <p:cNvPr id="70" name="Picture 243" descr="images_FVinCC524_019"/>
                    <p:cNvPicPr>
                      <a:picLocks noChangeAspect="1" noChangeArrowheads="1"/>
                    </p:cNvPicPr>
                    <p:nvPr/>
                  </p:nvPicPr>
                  <p:blipFill>
                    <a:blip r:embed="rId66" cstate="print"/>
                    <a:srcRect/>
                    <a:stretch>
                      <a:fillRect/>
                    </a:stretch>
                  </p:blipFill>
                  <p:spPr bwMode="auto">
                    <a:xfrm>
                      <a:off x="4150" y="848"/>
                      <a:ext cx="102" cy="102"/>
                    </a:xfrm>
                    <a:prstGeom prst="rect">
                      <a:avLst/>
                    </a:prstGeom>
                    <a:noFill/>
                    <a:ln w="9525">
                      <a:noFill/>
                      <a:miter lim="800000"/>
                      <a:headEnd/>
                      <a:tailEnd/>
                    </a:ln>
                  </p:spPr>
                </p:pic>
                <p:pic>
                  <p:nvPicPr>
                    <p:cNvPr id="71" name="Picture 244" descr="images_FVinCC524_020"/>
                    <p:cNvPicPr>
                      <a:picLocks noChangeAspect="1" noChangeArrowheads="1"/>
                    </p:cNvPicPr>
                    <p:nvPr/>
                  </p:nvPicPr>
                  <p:blipFill>
                    <a:blip r:embed="rId67" cstate="print"/>
                    <a:srcRect/>
                    <a:stretch>
                      <a:fillRect/>
                    </a:stretch>
                  </p:blipFill>
                  <p:spPr bwMode="auto">
                    <a:xfrm>
                      <a:off x="4268" y="848"/>
                      <a:ext cx="102" cy="102"/>
                    </a:xfrm>
                    <a:prstGeom prst="rect">
                      <a:avLst/>
                    </a:prstGeom>
                    <a:noFill/>
                    <a:ln w="9525">
                      <a:noFill/>
                      <a:miter lim="800000"/>
                      <a:headEnd/>
                      <a:tailEnd/>
                    </a:ln>
                  </p:spPr>
                </p:pic>
                <p:pic>
                  <p:nvPicPr>
                    <p:cNvPr id="72" name="Picture 245" descr="images_FVinCC524_021"/>
                    <p:cNvPicPr>
                      <a:picLocks noChangeAspect="1" noChangeArrowheads="1"/>
                    </p:cNvPicPr>
                    <p:nvPr/>
                  </p:nvPicPr>
                  <p:blipFill>
                    <a:blip r:embed="rId68" cstate="print"/>
                    <a:srcRect/>
                    <a:stretch>
                      <a:fillRect/>
                    </a:stretch>
                  </p:blipFill>
                  <p:spPr bwMode="auto">
                    <a:xfrm>
                      <a:off x="4386" y="848"/>
                      <a:ext cx="102" cy="102"/>
                    </a:xfrm>
                    <a:prstGeom prst="rect">
                      <a:avLst/>
                    </a:prstGeom>
                    <a:noFill/>
                    <a:ln w="9525">
                      <a:noFill/>
                      <a:miter lim="800000"/>
                      <a:headEnd/>
                      <a:tailEnd/>
                    </a:ln>
                  </p:spPr>
                </p:pic>
                <p:pic>
                  <p:nvPicPr>
                    <p:cNvPr id="73" name="Picture 246" descr="images_FVinCC524_022"/>
                    <p:cNvPicPr>
                      <a:picLocks noChangeAspect="1" noChangeArrowheads="1"/>
                    </p:cNvPicPr>
                    <p:nvPr/>
                  </p:nvPicPr>
                  <p:blipFill>
                    <a:blip r:embed="rId69" cstate="print"/>
                    <a:srcRect/>
                    <a:stretch>
                      <a:fillRect/>
                    </a:stretch>
                  </p:blipFill>
                  <p:spPr bwMode="auto">
                    <a:xfrm>
                      <a:off x="4504" y="848"/>
                      <a:ext cx="102" cy="102"/>
                    </a:xfrm>
                    <a:prstGeom prst="rect">
                      <a:avLst/>
                    </a:prstGeom>
                    <a:noFill/>
                    <a:ln w="9525">
                      <a:noFill/>
                      <a:miter lim="800000"/>
                      <a:headEnd/>
                      <a:tailEnd/>
                    </a:ln>
                  </p:spPr>
                </p:pic>
                <p:pic>
                  <p:nvPicPr>
                    <p:cNvPr id="74" name="Picture 247" descr="images_FVinCC524_023"/>
                    <p:cNvPicPr>
                      <a:picLocks noChangeAspect="1" noChangeArrowheads="1"/>
                    </p:cNvPicPr>
                    <p:nvPr/>
                  </p:nvPicPr>
                  <p:blipFill>
                    <a:blip r:embed="rId70" cstate="print"/>
                    <a:srcRect/>
                    <a:stretch>
                      <a:fillRect/>
                    </a:stretch>
                  </p:blipFill>
                  <p:spPr bwMode="auto">
                    <a:xfrm>
                      <a:off x="4623" y="848"/>
                      <a:ext cx="102" cy="102"/>
                    </a:xfrm>
                    <a:prstGeom prst="rect">
                      <a:avLst/>
                    </a:prstGeom>
                    <a:noFill/>
                    <a:ln w="9525">
                      <a:noFill/>
                      <a:miter lim="800000"/>
                      <a:headEnd/>
                      <a:tailEnd/>
                    </a:ln>
                  </p:spPr>
                </p:pic>
                <p:pic>
                  <p:nvPicPr>
                    <p:cNvPr id="75" name="Picture 248" descr="images_FVinCC524_024"/>
                    <p:cNvPicPr>
                      <a:picLocks noChangeAspect="1" noChangeArrowheads="1"/>
                    </p:cNvPicPr>
                    <p:nvPr/>
                  </p:nvPicPr>
                  <p:blipFill>
                    <a:blip r:embed="rId71" cstate="print"/>
                    <a:srcRect/>
                    <a:stretch>
                      <a:fillRect/>
                    </a:stretch>
                  </p:blipFill>
                  <p:spPr bwMode="auto">
                    <a:xfrm>
                      <a:off x="4741" y="848"/>
                      <a:ext cx="102" cy="102"/>
                    </a:xfrm>
                    <a:prstGeom prst="rect">
                      <a:avLst/>
                    </a:prstGeom>
                    <a:noFill/>
                    <a:ln w="9525">
                      <a:noFill/>
                      <a:miter lim="800000"/>
                      <a:headEnd/>
                      <a:tailEnd/>
                    </a:ln>
                  </p:spPr>
                </p:pic>
                <p:pic>
                  <p:nvPicPr>
                    <p:cNvPr id="76" name="Picture 249" descr="images_FVinCC524_025"/>
                    <p:cNvPicPr>
                      <a:picLocks noChangeAspect="1" noChangeArrowheads="1"/>
                    </p:cNvPicPr>
                    <p:nvPr/>
                  </p:nvPicPr>
                  <p:blipFill>
                    <a:blip r:embed="rId72" cstate="print"/>
                    <a:srcRect/>
                    <a:stretch>
                      <a:fillRect/>
                    </a:stretch>
                  </p:blipFill>
                  <p:spPr bwMode="auto">
                    <a:xfrm>
                      <a:off x="4860" y="848"/>
                      <a:ext cx="102" cy="102"/>
                    </a:xfrm>
                    <a:prstGeom prst="rect">
                      <a:avLst/>
                    </a:prstGeom>
                    <a:noFill/>
                    <a:ln w="9525">
                      <a:noFill/>
                      <a:miter lim="800000"/>
                      <a:headEnd/>
                      <a:tailEnd/>
                    </a:ln>
                  </p:spPr>
                </p:pic>
                <p:pic>
                  <p:nvPicPr>
                    <p:cNvPr id="77" name="Picture 250" descr="images_FVinCC524_026"/>
                    <p:cNvPicPr>
                      <a:picLocks noChangeAspect="1" noChangeArrowheads="1"/>
                    </p:cNvPicPr>
                    <p:nvPr/>
                  </p:nvPicPr>
                  <p:blipFill>
                    <a:blip r:embed="rId73" cstate="print"/>
                    <a:srcRect/>
                    <a:stretch>
                      <a:fillRect/>
                    </a:stretch>
                  </p:blipFill>
                  <p:spPr bwMode="auto">
                    <a:xfrm>
                      <a:off x="4975" y="848"/>
                      <a:ext cx="102" cy="102"/>
                    </a:xfrm>
                    <a:prstGeom prst="rect">
                      <a:avLst/>
                    </a:prstGeom>
                    <a:noFill/>
                    <a:ln w="9525">
                      <a:noFill/>
                      <a:miter lim="800000"/>
                      <a:headEnd/>
                      <a:tailEnd/>
                    </a:ln>
                  </p:spPr>
                </p:pic>
                <p:pic>
                  <p:nvPicPr>
                    <p:cNvPr id="78" name="Picture 251" descr="images_FVinCC524_027"/>
                    <p:cNvPicPr>
                      <a:picLocks noChangeAspect="1" noChangeArrowheads="1"/>
                    </p:cNvPicPr>
                    <p:nvPr/>
                  </p:nvPicPr>
                  <p:blipFill>
                    <a:blip r:embed="rId74" cstate="print"/>
                    <a:srcRect/>
                    <a:stretch>
                      <a:fillRect/>
                    </a:stretch>
                  </p:blipFill>
                  <p:spPr bwMode="auto">
                    <a:xfrm>
                      <a:off x="5094" y="848"/>
                      <a:ext cx="102" cy="102"/>
                    </a:xfrm>
                    <a:prstGeom prst="rect">
                      <a:avLst/>
                    </a:prstGeom>
                    <a:noFill/>
                    <a:ln w="9525">
                      <a:noFill/>
                      <a:miter lim="800000"/>
                      <a:headEnd/>
                      <a:tailEnd/>
                    </a:ln>
                  </p:spPr>
                </p:pic>
                <p:pic>
                  <p:nvPicPr>
                    <p:cNvPr id="79" name="Picture 252" descr="images_FVinCC524_028"/>
                    <p:cNvPicPr>
                      <a:picLocks noChangeAspect="1" noChangeArrowheads="1"/>
                    </p:cNvPicPr>
                    <p:nvPr/>
                  </p:nvPicPr>
                  <p:blipFill>
                    <a:blip r:embed="rId75" cstate="print"/>
                    <a:srcRect/>
                    <a:stretch>
                      <a:fillRect/>
                    </a:stretch>
                  </p:blipFill>
                  <p:spPr bwMode="auto">
                    <a:xfrm>
                      <a:off x="5214" y="848"/>
                      <a:ext cx="102" cy="102"/>
                    </a:xfrm>
                    <a:prstGeom prst="rect">
                      <a:avLst/>
                    </a:prstGeom>
                    <a:noFill/>
                    <a:ln w="9525">
                      <a:noFill/>
                      <a:miter lim="800000"/>
                      <a:headEnd/>
                      <a:tailEnd/>
                    </a:ln>
                  </p:spPr>
                </p:pic>
              </p:grpSp>
            </p:grpSp>
            <p:grpSp>
              <p:nvGrpSpPr>
                <p:cNvPr id="21" name="Group 254"/>
                <p:cNvGrpSpPr>
                  <a:grpSpLocks/>
                </p:cNvGrpSpPr>
                <p:nvPr/>
              </p:nvGrpSpPr>
              <p:grpSpPr bwMode="auto">
                <a:xfrm>
                  <a:off x="3347" y="738"/>
                  <a:ext cx="1971" cy="102"/>
                  <a:chOff x="3347" y="738"/>
                  <a:chExt cx="1971" cy="102"/>
                </a:xfrm>
              </p:grpSpPr>
              <p:pic>
                <p:nvPicPr>
                  <p:cNvPr id="40" name="Picture 255" descr="images800"/>
                  <p:cNvPicPr>
                    <a:picLocks noChangeAspect="1" noChangeArrowheads="1"/>
                  </p:cNvPicPr>
                  <p:nvPr/>
                </p:nvPicPr>
                <p:blipFill>
                  <a:blip r:embed="rId76" cstate="print"/>
                  <a:srcRect/>
                  <a:stretch>
                    <a:fillRect/>
                  </a:stretch>
                </p:blipFill>
                <p:spPr bwMode="auto">
                  <a:xfrm>
                    <a:off x="3347" y="738"/>
                    <a:ext cx="102" cy="102"/>
                  </a:xfrm>
                  <a:prstGeom prst="rect">
                    <a:avLst/>
                  </a:prstGeom>
                  <a:noFill/>
                  <a:ln w="9525">
                    <a:noFill/>
                    <a:miter lim="800000"/>
                    <a:headEnd/>
                    <a:tailEnd/>
                  </a:ln>
                </p:spPr>
              </p:pic>
              <p:sp>
                <p:nvSpPr>
                  <p:cNvPr id="41" name="Line 256"/>
                  <p:cNvSpPr>
                    <a:spLocks noChangeShapeType="1"/>
                  </p:cNvSpPr>
                  <p:nvPr/>
                </p:nvSpPr>
                <p:spPr bwMode="auto">
                  <a:xfrm flipH="1">
                    <a:off x="3449" y="791"/>
                    <a:ext cx="93"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nvGrpSpPr>
                  <p:cNvPr id="43" name="Group 258"/>
                  <p:cNvGrpSpPr>
                    <a:grpSpLocks/>
                  </p:cNvGrpSpPr>
                  <p:nvPr/>
                </p:nvGrpSpPr>
                <p:grpSpPr bwMode="auto">
                  <a:xfrm>
                    <a:off x="3557" y="738"/>
                    <a:ext cx="1761" cy="102"/>
                    <a:chOff x="3557" y="738"/>
                    <a:chExt cx="1761" cy="102"/>
                  </a:xfrm>
                </p:grpSpPr>
                <p:pic>
                  <p:nvPicPr>
                    <p:cNvPr id="45" name="Picture 259" descr="images_FVinCC800_019"/>
                    <p:cNvPicPr>
                      <a:picLocks noChangeAspect="1" noChangeArrowheads="1"/>
                    </p:cNvPicPr>
                    <p:nvPr/>
                  </p:nvPicPr>
                  <p:blipFill>
                    <a:blip r:embed="rId77" cstate="print"/>
                    <a:srcRect/>
                    <a:stretch>
                      <a:fillRect/>
                    </a:stretch>
                  </p:blipFill>
                  <p:spPr bwMode="auto">
                    <a:xfrm>
                      <a:off x="3557" y="738"/>
                      <a:ext cx="102" cy="102"/>
                    </a:xfrm>
                    <a:prstGeom prst="rect">
                      <a:avLst/>
                    </a:prstGeom>
                    <a:noFill/>
                    <a:ln w="9525">
                      <a:noFill/>
                      <a:miter lim="800000"/>
                      <a:headEnd/>
                      <a:tailEnd/>
                    </a:ln>
                  </p:spPr>
                </p:pic>
                <p:pic>
                  <p:nvPicPr>
                    <p:cNvPr id="46" name="Picture 260" descr="images_FVinCC800_020"/>
                    <p:cNvPicPr>
                      <a:picLocks noChangeAspect="1" noChangeArrowheads="1"/>
                    </p:cNvPicPr>
                    <p:nvPr/>
                  </p:nvPicPr>
                  <p:blipFill>
                    <a:blip r:embed="rId78" cstate="print"/>
                    <a:srcRect/>
                    <a:stretch>
                      <a:fillRect/>
                    </a:stretch>
                  </p:blipFill>
                  <p:spPr bwMode="auto">
                    <a:xfrm>
                      <a:off x="3677" y="738"/>
                      <a:ext cx="102" cy="102"/>
                    </a:xfrm>
                    <a:prstGeom prst="rect">
                      <a:avLst/>
                    </a:prstGeom>
                    <a:noFill/>
                    <a:ln w="9525">
                      <a:noFill/>
                      <a:miter lim="800000"/>
                      <a:headEnd/>
                      <a:tailEnd/>
                    </a:ln>
                  </p:spPr>
                </p:pic>
                <p:pic>
                  <p:nvPicPr>
                    <p:cNvPr id="47" name="Picture 261" descr="images_FVinCC800_021"/>
                    <p:cNvPicPr>
                      <a:picLocks noChangeAspect="1" noChangeArrowheads="1"/>
                    </p:cNvPicPr>
                    <p:nvPr/>
                  </p:nvPicPr>
                  <p:blipFill>
                    <a:blip r:embed="rId79" cstate="print"/>
                    <a:srcRect/>
                    <a:stretch>
                      <a:fillRect/>
                    </a:stretch>
                  </p:blipFill>
                  <p:spPr bwMode="auto">
                    <a:xfrm>
                      <a:off x="3793" y="738"/>
                      <a:ext cx="102" cy="102"/>
                    </a:xfrm>
                    <a:prstGeom prst="rect">
                      <a:avLst/>
                    </a:prstGeom>
                    <a:noFill/>
                    <a:ln w="9525">
                      <a:noFill/>
                      <a:miter lim="800000"/>
                      <a:headEnd/>
                      <a:tailEnd/>
                    </a:ln>
                  </p:spPr>
                </p:pic>
                <p:pic>
                  <p:nvPicPr>
                    <p:cNvPr id="48" name="Picture 262" descr="images_FVinCC800_000"/>
                    <p:cNvPicPr>
                      <a:picLocks noChangeAspect="1" noChangeArrowheads="1"/>
                    </p:cNvPicPr>
                    <p:nvPr/>
                  </p:nvPicPr>
                  <p:blipFill>
                    <a:blip r:embed="rId80" cstate="print"/>
                    <a:srcRect/>
                    <a:stretch>
                      <a:fillRect/>
                    </a:stretch>
                  </p:blipFill>
                  <p:spPr bwMode="auto">
                    <a:xfrm>
                      <a:off x="3913" y="738"/>
                      <a:ext cx="102" cy="102"/>
                    </a:xfrm>
                    <a:prstGeom prst="rect">
                      <a:avLst/>
                    </a:prstGeom>
                    <a:noFill/>
                    <a:ln w="9525">
                      <a:noFill/>
                      <a:miter lim="800000"/>
                      <a:headEnd/>
                      <a:tailEnd/>
                    </a:ln>
                  </p:spPr>
                </p:pic>
                <p:pic>
                  <p:nvPicPr>
                    <p:cNvPr id="49" name="Picture 263" descr="images_FVinCC800_001"/>
                    <p:cNvPicPr>
                      <a:picLocks noChangeAspect="1" noChangeArrowheads="1"/>
                    </p:cNvPicPr>
                    <p:nvPr/>
                  </p:nvPicPr>
                  <p:blipFill>
                    <a:blip r:embed="rId81" cstate="print"/>
                    <a:srcRect/>
                    <a:stretch>
                      <a:fillRect/>
                    </a:stretch>
                  </p:blipFill>
                  <p:spPr bwMode="auto">
                    <a:xfrm>
                      <a:off x="4032" y="738"/>
                      <a:ext cx="102" cy="102"/>
                    </a:xfrm>
                    <a:prstGeom prst="rect">
                      <a:avLst/>
                    </a:prstGeom>
                    <a:noFill/>
                    <a:ln w="9525">
                      <a:noFill/>
                      <a:miter lim="800000"/>
                      <a:headEnd/>
                      <a:tailEnd/>
                    </a:ln>
                  </p:spPr>
                </p:pic>
                <p:pic>
                  <p:nvPicPr>
                    <p:cNvPr id="50" name="Picture 264" descr="images_FVinCC800_002"/>
                    <p:cNvPicPr>
                      <a:picLocks noChangeAspect="1" noChangeArrowheads="1"/>
                    </p:cNvPicPr>
                    <p:nvPr/>
                  </p:nvPicPr>
                  <p:blipFill>
                    <a:blip r:embed="rId82" cstate="print"/>
                    <a:srcRect/>
                    <a:stretch>
                      <a:fillRect/>
                    </a:stretch>
                  </p:blipFill>
                  <p:spPr bwMode="auto">
                    <a:xfrm>
                      <a:off x="4148" y="738"/>
                      <a:ext cx="102" cy="102"/>
                    </a:xfrm>
                    <a:prstGeom prst="rect">
                      <a:avLst/>
                    </a:prstGeom>
                    <a:noFill/>
                    <a:ln w="9525">
                      <a:noFill/>
                      <a:miter lim="800000"/>
                      <a:headEnd/>
                      <a:tailEnd/>
                    </a:ln>
                  </p:spPr>
                </p:pic>
                <p:pic>
                  <p:nvPicPr>
                    <p:cNvPr id="51" name="Picture 265" descr="images_FVinCC800_003"/>
                    <p:cNvPicPr>
                      <a:picLocks noChangeAspect="1" noChangeArrowheads="1"/>
                    </p:cNvPicPr>
                    <p:nvPr/>
                  </p:nvPicPr>
                  <p:blipFill>
                    <a:blip r:embed="rId83" cstate="print"/>
                    <a:srcRect/>
                    <a:stretch>
                      <a:fillRect/>
                    </a:stretch>
                  </p:blipFill>
                  <p:spPr bwMode="auto">
                    <a:xfrm>
                      <a:off x="4267" y="738"/>
                      <a:ext cx="102" cy="102"/>
                    </a:xfrm>
                    <a:prstGeom prst="rect">
                      <a:avLst/>
                    </a:prstGeom>
                    <a:noFill/>
                    <a:ln w="9525">
                      <a:noFill/>
                      <a:miter lim="800000"/>
                      <a:headEnd/>
                      <a:tailEnd/>
                    </a:ln>
                  </p:spPr>
                </p:pic>
                <p:pic>
                  <p:nvPicPr>
                    <p:cNvPr id="52" name="Picture 266" descr="images_FVinCC800_004"/>
                    <p:cNvPicPr>
                      <a:picLocks noChangeAspect="1" noChangeArrowheads="1"/>
                    </p:cNvPicPr>
                    <p:nvPr/>
                  </p:nvPicPr>
                  <p:blipFill>
                    <a:blip r:embed="rId84" cstate="print"/>
                    <a:srcRect/>
                    <a:stretch>
                      <a:fillRect/>
                    </a:stretch>
                  </p:blipFill>
                  <p:spPr bwMode="auto">
                    <a:xfrm>
                      <a:off x="4385" y="738"/>
                      <a:ext cx="102" cy="102"/>
                    </a:xfrm>
                    <a:prstGeom prst="rect">
                      <a:avLst/>
                    </a:prstGeom>
                    <a:noFill/>
                    <a:ln w="9525">
                      <a:noFill/>
                      <a:miter lim="800000"/>
                      <a:headEnd/>
                      <a:tailEnd/>
                    </a:ln>
                  </p:spPr>
                </p:pic>
                <p:pic>
                  <p:nvPicPr>
                    <p:cNvPr id="53" name="Picture 267" descr="images_FVinCC800_005"/>
                    <p:cNvPicPr>
                      <a:picLocks noChangeAspect="1" noChangeArrowheads="1"/>
                    </p:cNvPicPr>
                    <p:nvPr/>
                  </p:nvPicPr>
                  <p:blipFill>
                    <a:blip r:embed="rId85" cstate="print"/>
                    <a:srcRect/>
                    <a:stretch>
                      <a:fillRect/>
                    </a:stretch>
                  </p:blipFill>
                  <p:spPr bwMode="auto">
                    <a:xfrm>
                      <a:off x="4502" y="738"/>
                      <a:ext cx="102" cy="102"/>
                    </a:xfrm>
                    <a:prstGeom prst="rect">
                      <a:avLst/>
                    </a:prstGeom>
                    <a:noFill/>
                    <a:ln w="9525">
                      <a:noFill/>
                      <a:miter lim="800000"/>
                      <a:headEnd/>
                      <a:tailEnd/>
                    </a:ln>
                  </p:spPr>
                </p:pic>
                <p:pic>
                  <p:nvPicPr>
                    <p:cNvPr id="54" name="Picture 268" descr="images_FVinCC800_006"/>
                    <p:cNvPicPr>
                      <a:picLocks noChangeAspect="1" noChangeArrowheads="1"/>
                    </p:cNvPicPr>
                    <p:nvPr/>
                  </p:nvPicPr>
                  <p:blipFill>
                    <a:blip r:embed="rId86" cstate="print"/>
                    <a:srcRect/>
                    <a:stretch>
                      <a:fillRect/>
                    </a:stretch>
                  </p:blipFill>
                  <p:spPr bwMode="auto">
                    <a:xfrm>
                      <a:off x="4622" y="738"/>
                      <a:ext cx="102" cy="102"/>
                    </a:xfrm>
                    <a:prstGeom prst="rect">
                      <a:avLst/>
                    </a:prstGeom>
                    <a:noFill/>
                    <a:ln w="9525">
                      <a:noFill/>
                      <a:miter lim="800000"/>
                      <a:headEnd/>
                      <a:tailEnd/>
                    </a:ln>
                  </p:spPr>
                </p:pic>
                <p:pic>
                  <p:nvPicPr>
                    <p:cNvPr id="55" name="Picture 269" descr="images_FVinCC800_007"/>
                    <p:cNvPicPr>
                      <a:picLocks noChangeAspect="1" noChangeArrowheads="1"/>
                    </p:cNvPicPr>
                    <p:nvPr/>
                  </p:nvPicPr>
                  <p:blipFill>
                    <a:blip r:embed="rId87" cstate="print"/>
                    <a:srcRect/>
                    <a:stretch>
                      <a:fillRect/>
                    </a:stretch>
                  </p:blipFill>
                  <p:spPr bwMode="auto">
                    <a:xfrm>
                      <a:off x="4741" y="738"/>
                      <a:ext cx="102" cy="102"/>
                    </a:xfrm>
                    <a:prstGeom prst="rect">
                      <a:avLst/>
                    </a:prstGeom>
                    <a:noFill/>
                    <a:ln w="9525">
                      <a:noFill/>
                      <a:miter lim="800000"/>
                      <a:headEnd/>
                      <a:tailEnd/>
                    </a:ln>
                  </p:spPr>
                </p:pic>
                <p:pic>
                  <p:nvPicPr>
                    <p:cNvPr id="56" name="Picture 270" descr="images_FVinCC800_008"/>
                    <p:cNvPicPr>
                      <a:picLocks noChangeAspect="1" noChangeArrowheads="1"/>
                    </p:cNvPicPr>
                    <p:nvPr/>
                  </p:nvPicPr>
                  <p:blipFill>
                    <a:blip r:embed="rId88" cstate="print"/>
                    <a:srcRect/>
                    <a:stretch>
                      <a:fillRect/>
                    </a:stretch>
                  </p:blipFill>
                  <p:spPr bwMode="auto">
                    <a:xfrm>
                      <a:off x="4857" y="738"/>
                      <a:ext cx="102" cy="102"/>
                    </a:xfrm>
                    <a:prstGeom prst="rect">
                      <a:avLst/>
                    </a:prstGeom>
                    <a:noFill/>
                    <a:ln w="9525">
                      <a:noFill/>
                      <a:miter lim="800000"/>
                      <a:headEnd/>
                      <a:tailEnd/>
                    </a:ln>
                  </p:spPr>
                </p:pic>
                <p:pic>
                  <p:nvPicPr>
                    <p:cNvPr id="57" name="Picture 271" descr="images_FVinCC800_009"/>
                    <p:cNvPicPr>
                      <a:picLocks noChangeAspect="1" noChangeArrowheads="1"/>
                    </p:cNvPicPr>
                    <p:nvPr/>
                  </p:nvPicPr>
                  <p:blipFill>
                    <a:blip r:embed="rId89" cstate="print"/>
                    <a:srcRect/>
                    <a:stretch>
                      <a:fillRect/>
                    </a:stretch>
                  </p:blipFill>
                  <p:spPr bwMode="auto">
                    <a:xfrm>
                      <a:off x="4976" y="738"/>
                      <a:ext cx="102" cy="102"/>
                    </a:xfrm>
                    <a:prstGeom prst="rect">
                      <a:avLst/>
                    </a:prstGeom>
                    <a:noFill/>
                    <a:ln w="9525">
                      <a:noFill/>
                      <a:miter lim="800000"/>
                      <a:headEnd/>
                      <a:tailEnd/>
                    </a:ln>
                  </p:spPr>
                </p:pic>
                <p:pic>
                  <p:nvPicPr>
                    <p:cNvPr id="58" name="Picture 272" descr="images_FVinCC800_010"/>
                    <p:cNvPicPr>
                      <a:picLocks noChangeAspect="1" noChangeArrowheads="1"/>
                    </p:cNvPicPr>
                    <p:nvPr/>
                  </p:nvPicPr>
                  <p:blipFill>
                    <a:blip r:embed="rId90" cstate="print"/>
                    <a:srcRect/>
                    <a:stretch>
                      <a:fillRect/>
                    </a:stretch>
                  </p:blipFill>
                  <p:spPr bwMode="auto">
                    <a:xfrm>
                      <a:off x="5097" y="738"/>
                      <a:ext cx="102" cy="102"/>
                    </a:xfrm>
                    <a:prstGeom prst="rect">
                      <a:avLst/>
                    </a:prstGeom>
                    <a:noFill/>
                    <a:ln w="9525">
                      <a:noFill/>
                      <a:miter lim="800000"/>
                      <a:headEnd/>
                      <a:tailEnd/>
                    </a:ln>
                  </p:spPr>
                </p:pic>
                <p:pic>
                  <p:nvPicPr>
                    <p:cNvPr id="59" name="Picture 273" descr="images_FVinCC800_011"/>
                    <p:cNvPicPr>
                      <a:picLocks noChangeAspect="1" noChangeArrowheads="1"/>
                    </p:cNvPicPr>
                    <p:nvPr/>
                  </p:nvPicPr>
                  <p:blipFill>
                    <a:blip r:embed="rId91" cstate="print"/>
                    <a:srcRect/>
                    <a:stretch>
                      <a:fillRect/>
                    </a:stretch>
                  </p:blipFill>
                  <p:spPr bwMode="auto">
                    <a:xfrm>
                      <a:off x="5215" y="738"/>
                      <a:ext cx="103" cy="102"/>
                    </a:xfrm>
                    <a:prstGeom prst="rect">
                      <a:avLst/>
                    </a:prstGeom>
                    <a:noFill/>
                    <a:ln w="9525">
                      <a:noFill/>
                      <a:miter lim="800000"/>
                      <a:headEnd/>
                      <a:tailEnd/>
                    </a:ln>
                  </p:spPr>
                </p:pic>
              </p:grpSp>
            </p:grpSp>
            <p:grpSp>
              <p:nvGrpSpPr>
                <p:cNvPr id="23" name="Group 276"/>
                <p:cNvGrpSpPr>
                  <a:grpSpLocks/>
                </p:cNvGrpSpPr>
                <p:nvPr/>
              </p:nvGrpSpPr>
              <p:grpSpPr bwMode="auto">
                <a:xfrm>
                  <a:off x="3557" y="1088"/>
                  <a:ext cx="1762" cy="102"/>
                  <a:chOff x="3557" y="1088"/>
                  <a:chExt cx="1762" cy="102"/>
                </a:xfrm>
              </p:grpSpPr>
              <p:pic>
                <p:nvPicPr>
                  <p:cNvPr id="25" name="Picture 277" descr="images_FVinCC780_003"/>
                  <p:cNvPicPr>
                    <a:picLocks noChangeAspect="1" noChangeArrowheads="1"/>
                  </p:cNvPicPr>
                  <p:nvPr/>
                </p:nvPicPr>
                <p:blipFill>
                  <a:blip r:embed="rId92" cstate="print"/>
                  <a:srcRect/>
                  <a:stretch>
                    <a:fillRect/>
                  </a:stretch>
                </p:blipFill>
                <p:spPr bwMode="auto">
                  <a:xfrm>
                    <a:off x="3557" y="1088"/>
                    <a:ext cx="102" cy="102"/>
                  </a:xfrm>
                  <a:prstGeom prst="rect">
                    <a:avLst/>
                  </a:prstGeom>
                  <a:noFill/>
                  <a:ln w="9525">
                    <a:noFill/>
                    <a:miter lim="800000"/>
                    <a:headEnd/>
                    <a:tailEnd/>
                  </a:ln>
                </p:spPr>
              </p:pic>
              <p:pic>
                <p:nvPicPr>
                  <p:cNvPr id="26" name="Picture 278" descr="images_FVinCC780_004"/>
                  <p:cNvPicPr>
                    <a:picLocks noChangeAspect="1" noChangeArrowheads="1"/>
                  </p:cNvPicPr>
                  <p:nvPr/>
                </p:nvPicPr>
                <p:blipFill>
                  <a:blip r:embed="rId93" cstate="print"/>
                  <a:srcRect/>
                  <a:stretch>
                    <a:fillRect/>
                  </a:stretch>
                </p:blipFill>
                <p:spPr bwMode="auto">
                  <a:xfrm>
                    <a:off x="3677" y="1088"/>
                    <a:ext cx="102" cy="102"/>
                  </a:xfrm>
                  <a:prstGeom prst="rect">
                    <a:avLst/>
                  </a:prstGeom>
                  <a:noFill/>
                  <a:ln w="9525">
                    <a:noFill/>
                    <a:miter lim="800000"/>
                    <a:headEnd/>
                    <a:tailEnd/>
                  </a:ln>
                </p:spPr>
              </p:pic>
              <p:pic>
                <p:nvPicPr>
                  <p:cNvPr id="27" name="Picture 279" descr="images_FVinCC780_005"/>
                  <p:cNvPicPr>
                    <a:picLocks noChangeAspect="1" noChangeArrowheads="1"/>
                  </p:cNvPicPr>
                  <p:nvPr/>
                </p:nvPicPr>
                <p:blipFill>
                  <a:blip r:embed="rId94" cstate="print"/>
                  <a:srcRect/>
                  <a:stretch>
                    <a:fillRect/>
                  </a:stretch>
                </p:blipFill>
                <p:spPr bwMode="auto">
                  <a:xfrm>
                    <a:off x="3792" y="1088"/>
                    <a:ext cx="102" cy="102"/>
                  </a:xfrm>
                  <a:prstGeom prst="rect">
                    <a:avLst/>
                  </a:prstGeom>
                  <a:noFill/>
                  <a:ln w="9525">
                    <a:noFill/>
                    <a:miter lim="800000"/>
                    <a:headEnd/>
                    <a:tailEnd/>
                  </a:ln>
                </p:spPr>
              </p:pic>
              <p:pic>
                <p:nvPicPr>
                  <p:cNvPr id="28" name="Picture 280" descr="images_FVinCC780_006"/>
                  <p:cNvPicPr>
                    <a:picLocks noChangeAspect="1" noChangeArrowheads="1"/>
                  </p:cNvPicPr>
                  <p:nvPr/>
                </p:nvPicPr>
                <p:blipFill>
                  <a:blip r:embed="rId95" cstate="print"/>
                  <a:srcRect/>
                  <a:stretch>
                    <a:fillRect/>
                  </a:stretch>
                </p:blipFill>
                <p:spPr bwMode="auto">
                  <a:xfrm>
                    <a:off x="3911" y="1088"/>
                    <a:ext cx="102" cy="102"/>
                  </a:xfrm>
                  <a:prstGeom prst="rect">
                    <a:avLst/>
                  </a:prstGeom>
                  <a:noFill/>
                  <a:ln w="9525">
                    <a:noFill/>
                    <a:miter lim="800000"/>
                    <a:headEnd/>
                    <a:tailEnd/>
                  </a:ln>
                </p:spPr>
              </p:pic>
              <p:pic>
                <p:nvPicPr>
                  <p:cNvPr id="29" name="Picture 281" descr="images_FVinCC780_007"/>
                  <p:cNvPicPr>
                    <a:picLocks noChangeAspect="1" noChangeArrowheads="1"/>
                  </p:cNvPicPr>
                  <p:nvPr/>
                </p:nvPicPr>
                <p:blipFill>
                  <a:blip r:embed="rId96" cstate="print"/>
                  <a:srcRect/>
                  <a:stretch>
                    <a:fillRect/>
                  </a:stretch>
                </p:blipFill>
                <p:spPr bwMode="auto">
                  <a:xfrm>
                    <a:off x="4027" y="1088"/>
                    <a:ext cx="102" cy="102"/>
                  </a:xfrm>
                  <a:prstGeom prst="rect">
                    <a:avLst/>
                  </a:prstGeom>
                  <a:noFill/>
                  <a:ln w="9525">
                    <a:noFill/>
                    <a:miter lim="800000"/>
                    <a:headEnd/>
                    <a:tailEnd/>
                  </a:ln>
                </p:spPr>
              </p:pic>
              <p:pic>
                <p:nvPicPr>
                  <p:cNvPr id="30" name="Picture 282" descr="images_FVinCC780_008"/>
                  <p:cNvPicPr>
                    <a:picLocks noChangeAspect="1" noChangeArrowheads="1"/>
                  </p:cNvPicPr>
                  <p:nvPr/>
                </p:nvPicPr>
                <p:blipFill>
                  <a:blip r:embed="rId97" cstate="print"/>
                  <a:srcRect/>
                  <a:stretch>
                    <a:fillRect/>
                  </a:stretch>
                </p:blipFill>
                <p:spPr bwMode="auto">
                  <a:xfrm>
                    <a:off x="4147" y="1088"/>
                    <a:ext cx="102" cy="102"/>
                  </a:xfrm>
                  <a:prstGeom prst="rect">
                    <a:avLst/>
                  </a:prstGeom>
                  <a:noFill/>
                  <a:ln w="9525">
                    <a:noFill/>
                    <a:miter lim="800000"/>
                    <a:headEnd/>
                    <a:tailEnd/>
                  </a:ln>
                </p:spPr>
              </p:pic>
              <p:pic>
                <p:nvPicPr>
                  <p:cNvPr id="31" name="Picture 283" descr="images_FVinCC780_009"/>
                  <p:cNvPicPr>
                    <a:picLocks noChangeAspect="1" noChangeArrowheads="1"/>
                  </p:cNvPicPr>
                  <p:nvPr/>
                </p:nvPicPr>
                <p:blipFill>
                  <a:blip r:embed="rId98" cstate="print"/>
                  <a:srcRect/>
                  <a:stretch>
                    <a:fillRect/>
                  </a:stretch>
                </p:blipFill>
                <p:spPr bwMode="auto">
                  <a:xfrm>
                    <a:off x="4266" y="1088"/>
                    <a:ext cx="102" cy="102"/>
                  </a:xfrm>
                  <a:prstGeom prst="rect">
                    <a:avLst/>
                  </a:prstGeom>
                  <a:noFill/>
                  <a:ln w="9525">
                    <a:noFill/>
                    <a:miter lim="800000"/>
                    <a:headEnd/>
                    <a:tailEnd/>
                  </a:ln>
                </p:spPr>
              </p:pic>
              <p:pic>
                <p:nvPicPr>
                  <p:cNvPr id="32" name="Picture 284" descr="images_FVinCC780_010"/>
                  <p:cNvPicPr>
                    <a:picLocks noChangeAspect="1" noChangeArrowheads="1"/>
                  </p:cNvPicPr>
                  <p:nvPr/>
                </p:nvPicPr>
                <p:blipFill>
                  <a:blip r:embed="rId99" cstate="print"/>
                  <a:srcRect/>
                  <a:stretch>
                    <a:fillRect/>
                  </a:stretch>
                </p:blipFill>
                <p:spPr bwMode="auto">
                  <a:xfrm>
                    <a:off x="4385" y="1088"/>
                    <a:ext cx="102" cy="102"/>
                  </a:xfrm>
                  <a:prstGeom prst="rect">
                    <a:avLst/>
                  </a:prstGeom>
                  <a:noFill/>
                  <a:ln w="9525">
                    <a:noFill/>
                    <a:miter lim="800000"/>
                    <a:headEnd/>
                    <a:tailEnd/>
                  </a:ln>
                </p:spPr>
              </p:pic>
              <p:pic>
                <p:nvPicPr>
                  <p:cNvPr id="33" name="Picture 285" descr="images_FVinCC780_011"/>
                  <p:cNvPicPr>
                    <a:picLocks noChangeAspect="1" noChangeArrowheads="1"/>
                  </p:cNvPicPr>
                  <p:nvPr/>
                </p:nvPicPr>
                <p:blipFill>
                  <a:blip r:embed="rId100" cstate="print"/>
                  <a:srcRect/>
                  <a:stretch>
                    <a:fillRect/>
                  </a:stretch>
                </p:blipFill>
                <p:spPr bwMode="auto">
                  <a:xfrm>
                    <a:off x="4502" y="1088"/>
                    <a:ext cx="102" cy="102"/>
                  </a:xfrm>
                  <a:prstGeom prst="rect">
                    <a:avLst/>
                  </a:prstGeom>
                  <a:noFill/>
                  <a:ln w="9525">
                    <a:noFill/>
                    <a:miter lim="800000"/>
                    <a:headEnd/>
                    <a:tailEnd/>
                  </a:ln>
                </p:spPr>
              </p:pic>
              <p:pic>
                <p:nvPicPr>
                  <p:cNvPr id="34" name="Picture 286" descr="images_FVinCC780_012"/>
                  <p:cNvPicPr>
                    <a:picLocks noChangeAspect="1" noChangeArrowheads="1"/>
                  </p:cNvPicPr>
                  <p:nvPr/>
                </p:nvPicPr>
                <p:blipFill>
                  <a:blip r:embed="rId101" cstate="print"/>
                  <a:srcRect/>
                  <a:stretch>
                    <a:fillRect/>
                  </a:stretch>
                </p:blipFill>
                <p:spPr bwMode="auto">
                  <a:xfrm>
                    <a:off x="4621" y="1088"/>
                    <a:ext cx="102" cy="102"/>
                  </a:xfrm>
                  <a:prstGeom prst="rect">
                    <a:avLst/>
                  </a:prstGeom>
                  <a:noFill/>
                  <a:ln w="9525">
                    <a:noFill/>
                    <a:miter lim="800000"/>
                    <a:headEnd/>
                    <a:tailEnd/>
                  </a:ln>
                </p:spPr>
              </p:pic>
              <p:pic>
                <p:nvPicPr>
                  <p:cNvPr id="35" name="Picture 287" descr="images_FVinCC780_013"/>
                  <p:cNvPicPr>
                    <a:picLocks noChangeAspect="1" noChangeArrowheads="1"/>
                  </p:cNvPicPr>
                  <p:nvPr/>
                </p:nvPicPr>
                <p:blipFill>
                  <a:blip r:embed="rId102" cstate="print"/>
                  <a:srcRect/>
                  <a:stretch>
                    <a:fillRect/>
                  </a:stretch>
                </p:blipFill>
                <p:spPr bwMode="auto">
                  <a:xfrm>
                    <a:off x="4740" y="1088"/>
                    <a:ext cx="102" cy="102"/>
                  </a:xfrm>
                  <a:prstGeom prst="rect">
                    <a:avLst/>
                  </a:prstGeom>
                  <a:noFill/>
                  <a:ln w="9525">
                    <a:noFill/>
                    <a:miter lim="800000"/>
                    <a:headEnd/>
                    <a:tailEnd/>
                  </a:ln>
                </p:spPr>
              </p:pic>
              <p:pic>
                <p:nvPicPr>
                  <p:cNvPr id="36" name="Picture 288" descr="images_FVinCC780_014"/>
                  <p:cNvPicPr>
                    <a:picLocks noChangeAspect="1" noChangeArrowheads="1"/>
                  </p:cNvPicPr>
                  <p:nvPr/>
                </p:nvPicPr>
                <p:blipFill>
                  <a:blip r:embed="rId103" cstate="print"/>
                  <a:srcRect/>
                  <a:stretch>
                    <a:fillRect/>
                  </a:stretch>
                </p:blipFill>
                <p:spPr bwMode="auto">
                  <a:xfrm>
                    <a:off x="4857" y="1088"/>
                    <a:ext cx="102" cy="102"/>
                  </a:xfrm>
                  <a:prstGeom prst="rect">
                    <a:avLst/>
                  </a:prstGeom>
                  <a:noFill/>
                  <a:ln w="9525">
                    <a:noFill/>
                    <a:miter lim="800000"/>
                    <a:headEnd/>
                    <a:tailEnd/>
                  </a:ln>
                </p:spPr>
              </p:pic>
              <p:pic>
                <p:nvPicPr>
                  <p:cNvPr id="37" name="Picture 289" descr="images_FVinCC780_000"/>
                  <p:cNvPicPr>
                    <a:picLocks noChangeAspect="1" noChangeArrowheads="1"/>
                  </p:cNvPicPr>
                  <p:nvPr/>
                </p:nvPicPr>
                <p:blipFill>
                  <a:blip r:embed="rId104" cstate="print"/>
                  <a:srcRect/>
                  <a:stretch>
                    <a:fillRect/>
                  </a:stretch>
                </p:blipFill>
                <p:spPr bwMode="auto">
                  <a:xfrm>
                    <a:off x="4981" y="1088"/>
                    <a:ext cx="102" cy="102"/>
                  </a:xfrm>
                  <a:prstGeom prst="rect">
                    <a:avLst/>
                  </a:prstGeom>
                  <a:noFill/>
                  <a:ln w="9525">
                    <a:noFill/>
                    <a:miter lim="800000"/>
                    <a:headEnd/>
                    <a:tailEnd/>
                  </a:ln>
                </p:spPr>
              </p:pic>
              <p:pic>
                <p:nvPicPr>
                  <p:cNvPr id="38" name="Picture 290" descr="images_FVinCC780_001"/>
                  <p:cNvPicPr>
                    <a:picLocks noChangeAspect="1" noChangeArrowheads="1"/>
                  </p:cNvPicPr>
                  <p:nvPr/>
                </p:nvPicPr>
                <p:blipFill>
                  <a:blip r:embed="rId105" cstate="print"/>
                  <a:srcRect/>
                  <a:stretch>
                    <a:fillRect/>
                  </a:stretch>
                </p:blipFill>
                <p:spPr bwMode="auto">
                  <a:xfrm>
                    <a:off x="5100" y="1088"/>
                    <a:ext cx="102" cy="102"/>
                  </a:xfrm>
                  <a:prstGeom prst="rect">
                    <a:avLst/>
                  </a:prstGeom>
                  <a:noFill/>
                  <a:ln w="9525">
                    <a:noFill/>
                    <a:miter lim="800000"/>
                    <a:headEnd/>
                    <a:tailEnd/>
                  </a:ln>
                </p:spPr>
              </p:pic>
              <p:pic>
                <p:nvPicPr>
                  <p:cNvPr id="39" name="Picture 291" descr="images_FVinCC780_002"/>
                  <p:cNvPicPr>
                    <a:picLocks noChangeAspect="1" noChangeArrowheads="1"/>
                  </p:cNvPicPr>
                  <p:nvPr/>
                </p:nvPicPr>
                <p:blipFill>
                  <a:blip r:embed="rId106" cstate="print"/>
                  <a:srcRect/>
                  <a:stretch>
                    <a:fillRect/>
                  </a:stretch>
                </p:blipFill>
                <p:spPr bwMode="auto">
                  <a:xfrm>
                    <a:off x="5217" y="1088"/>
                    <a:ext cx="102" cy="102"/>
                  </a:xfrm>
                  <a:prstGeom prst="rect">
                    <a:avLst/>
                  </a:prstGeom>
                  <a:noFill/>
                  <a:ln w="9525">
                    <a:noFill/>
                    <a:miter lim="800000"/>
                    <a:headEnd/>
                    <a:tailEnd/>
                  </a:ln>
                </p:spPr>
              </p:pic>
            </p:grpSp>
          </p:grpSp>
        </p:grpSp>
      </p:grpSp>
      <p:grpSp>
        <p:nvGrpSpPr>
          <p:cNvPr id="154" name="Group 476"/>
          <p:cNvGrpSpPr>
            <a:grpSpLocks/>
          </p:cNvGrpSpPr>
          <p:nvPr/>
        </p:nvGrpSpPr>
        <p:grpSpPr bwMode="auto">
          <a:xfrm>
            <a:off x="303840" y="2287588"/>
            <a:ext cx="3506160" cy="2817812"/>
            <a:chOff x="1723" y="-176"/>
            <a:chExt cx="1034" cy="831"/>
          </a:xfrm>
        </p:grpSpPr>
        <p:pic>
          <p:nvPicPr>
            <p:cNvPr id="155" name="Picture 467" descr="IFWN-sequence-035"/>
            <p:cNvPicPr>
              <a:picLocks noChangeAspect="1" noChangeArrowheads="1"/>
            </p:cNvPicPr>
            <p:nvPr/>
          </p:nvPicPr>
          <p:blipFill>
            <a:blip r:embed="rId107" cstate="print"/>
            <a:srcRect/>
            <a:stretch>
              <a:fillRect/>
            </a:stretch>
          </p:blipFill>
          <p:spPr bwMode="auto">
            <a:xfrm>
              <a:off x="1723" y="-176"/>
              <a:ext cx="1034" cy="831"/>
            </a:xfrm>
            <a:prstGeom prst="rect">
              <a:avLst/>
            </a:prstGeom>
            <a:noFill/>
            <a:ln w="9525">
              <a:noFill/>
              <a:miter lim="800000"/>
              <a:headEnd/>
              <a:tailEnd/>
            </a:ln>
          </p:spPr>
        </p:pic>
        <p:sp>
          <p:nvSpPr>
            <p:cNvPr id="156" name="Oval 468"/>
            <p:cNvSpPr>
              <a:spLocks noChangeArrowheads="1"/>
            </p:cNvSpPr>
            <p:nvPr/>
          </p:nvSpPr>
          <p:spPr bwMode="auto">
            <a:xfrm>
              <a:off x="2321" y="333"/>
              <a:ext cx="159" cy="159"/>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57" name="Oval 469"/>
            <p:cNvSpPr>
              <a:spLocks noChangeArrowheads="1"/>
            </p:cNvSpPr>
            <p:nvPr/>
          </p:nvSpPr>
          <p:spPr bwMode="auto">
            <a:xfrm>
              <a:off x="2276" y="-30"/>
              <a:ext cx="113" cy="113"/>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58" name="Oval 470"/>
            <p:cNvSpPr>
              <a:spLocks noChangeArrowheads="1"/>
            </p:cNvSpPr>
            <p:nvPr/>
          </p:nvSpPr>
          <p:spPr bwMode="auto">
            <a:xfrm>
              <a:off x="2367" y="424"/>
              <a:ext cx="91" cy="91"/>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59" name="Oval 471"/>
            <p:cNvSpPr>
              <a:spLocks noChangeArrowheads="1"/>
            </p:cNvSpPr>
            <p:nvPr/>
          </p:nvSpPr>
          <p:spPr bwMode="auto">
            <a:xfrm>
              <a:off x="2208" y="197"/>
              <a:ext cx="204" cy="204"/>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60" name="Oval 472"/>
            <p:cNvSpPr>
              <a:spLocks noChangeArrowheads="1"/>
            </p:cNvSpPr>
            <p:nvPr/>
          </p:nvSpPr>
          <p:spPr bwMode="auto">
            <a:xfrm>
              <a:off x="2231" y="61"/>
              <a:ext cx="159" cy="159"/>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61" name="Oval 473"/>
            <p:cNvSpPr>
              <a:spLocks noChangeArrowheads="1"/>
            </p:cNvSpPr>
            <p:nvPr/>
          </p:nvSpPr>
          <p:spPr bwMode="auto">
            <a:xfrm>
              <a:off x="2114" y="383"/>
              <a:ext cx="136" cy="136"/>
            </a:xfrm>
            <a:prstGeom prst="ellipse">
              <a:avLst/>
            </a:prstGeom>
            <a:noFill/>
            <a:ln w="15875" cap="sq">
              <a:solidFill>
                <a:schemeClr val="tx2"/>
              </a:solidFill>
              <a:round/>
              <a:headEnd type="none" w="sm" len="sm"/>
              <a:tailEnd type="none" w="sm" len="sm"/>
            </a:ln>
          </p:spPr>
          <p:txBody>
            <a:bodyPr lIns="90000" tIns="46800" rIns="90000" bIns="46800" anchor="ctr">
              <a:spAutoFit/>
            </a:bodyPr>
            <a:lstStyle/>
            <a:p>
              <a:endParaRPr lang="de-CH"/>
            </a:p>
          </p:txBody>
        </p:sp>
        <p:sp>
          <p:nvSpPr>
            <p:cNvPr id="162" name="Oval 474"/>
            <p:cNvSpPr>
              <a:spLocks noChangeArrowheads="1"/>
            </p:cNvSpPr>
            <p:nvPr/>
          </p:nvSpPr>
          <p:spPr bwMode="auto">
            <a:xfrm>
              <a:off x="2344" y="197"/>
              <a:ext cx="91" cy="91"/>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grpSp>
    </p:spTree>
    <p:extLst>
      <p:ext uri="{BB962C8B-B14F-4D97-AF65-F5344CB8AC3E}">
        <p14:creationId xmlns:p14="http://schemas.microsoft.com/office/powerpoint/2010/main" val="2700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Limitări</a:t>
            </a:r>
            <a:r>
              <a:rPr lang="en-US" dirty="0" smtClean="0"/>
              <a:t> ale </a:t>
            </a:r>
            <a:r>
              <a:rPr lang="en-US" dirty="0" err="1" smtClean="0"/>
              <a:t>modelului</a:t>
            </a:r>
            <a:r>
              <a:rPr lang="en-US" dirty="0" smtClean="0"/>
              <a:t> bag of visual words</a:t>
            </a:r>
            <a:endParaRPr lang="en-US" dirty="0"/>
          </a:p>
        </p:txBody>
      </p:sp>
      <p:pic>
        <p:nvPicPr>
          <p:cNvPr id="4" name="Picture 3" descr="Screen shot 2014-11-25 at 12.35.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9639" y="1528876"/>
            <a:ext cx="2258442" cy="2403835"/>
          </a:xfrm>
          <a:prstGeom prst="rect">
            <a:avLst/>
          </a:prstGeom>
        </p:spPr>
      </p:pic>
      <p:pic>
        <p:nvPicPr>
          <p:cNvPr id="5" name="Picture 4" descr="Screen shot 2014-11-25 at 12.35.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081" y="1528876"/>
            <a:ext cx="2171206" cy="2442607"/>
          </a:xfrm>
          <a:prstGeom prst="rect">
            <a:avLst/>
          </a:prstGeom>
        </p:spPr>
      </p:pic>
      <p:pic>
        <p:nvPicPr>
          <p:cNvPr id="6" name="Picture 5" descr="Screen shot 2014-11-25 at 12.36.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7489" y="4249178"/>
            <a:ext cx="2190592" cy="2384450"/>
          </a:xfrm>
          <a:prstGeom prst="rect">
            <a:avLst/>
          </a:prstGeom>
        </p:spPr>
      </p:pic>
      <p:pic>
        <p:nvPicPr>
          <p:cNvPr id="7" name="Picture 6" descr="Screen shot 2014-11-25 at 12.36.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6852" y="4306987"/>
            <a:ext cx="2132435" cy="2394143"/>
          </a:xfrm>
          <a:prstGeom prst="rect">
            <a:avLst/>
          </a:prstGeom>
        </p:spPr>
      </p:pic>
      <p:sp>
        <p:nvSpPr>
          <p:cNvPr id="8" name="TextBox 7"/>
          <p:cNvSpPr txBox="1"/>
          <p:nvPr/>
        </p:nvSpPr>
        <p:spPr>
          <a:xfrm>
            <a:off x="241958" y="2076844"/>
            <a:ext cx="4305531" cy="3293209"/>
          </a:xfrm>
          <a:prstGeom prst="rect">
            <a:avLst/>
          </a:prstGeom>
          <a:noFill/>
        </p:spPr>
        <p:txBody>
          <a:bodyPr wrap="square" rtlCol="0">
            <a:spAutoFit/>
          </a:bodyPr>
          <a:lstStyle/>
          <a:p>
            <a:pPr marL="457200" indent="-457200">
              <a:buFont typeface="Arial"/>
              <a:buChar char="•"/>
            </a:pPr>
            <a:r>
              <a:rPr lang="en-US" sz="2600" dirty="0" err="1" smtClean="0"/>
              <a:t>Reprezentare</a:t>
            </a:r>
            <a:r>
              <a:rPr lang="en-US" sz="2600" dirty="0" smtClean="0"/>
              <a:t> care nu </a:t>
            </a:r>
            <a:r>
              <a:rPr lang="en-US" sz="2600" dirty="0" err="1" smtClean="0"/>
              <a:t>ține</a:t>
            </a:r>
            <a:r>
              <a:rPr lang="en-US" sz="2600" dirty="0" smtClean="0"/>
              <a:t> </a:t>
            </a:r>
            <a:r>
              <a:rPr lang="en-US" sz="2600" dirty="0" err="1" smtClean="0"/>
              <a:t>cont</a:t>
            </a:r>
            <a:r>
              <a:rPr lang="en-US" sz="2600" dirty="0" smtClean="0"/>
              <a:t> de </a:t>
            </a:r>
            <a:r>
              <a:rPr lang="en-US" sz="2600" dirty="0" err="1" smtClean="0"/>
              <a:t>poziția</a:t>
            </a:r>
            <a:r>
              <a:rPr lang="en-US" sz="2600" dirty="0" smtClean="0"/>
              <a:t> </a:t>
            </a:r>
            <a:r>
              <a:rPr lang="en-US" sz="2600" dirty="0" err="1" smtClean="0"/>
              <a:t>în</a:t>
            </a:r>
            <a:r>
              <a:rPr lang="en-US" sz="2600" dirty="0" smtClean="0"/>
              <a:t> imagine a </a:t>
            </a:r>
            <a:r>
              <a:rPr lang="en-US" sz="2600" dirty="0" err="1" smtClean="0"/>
              <a:t>cuvintelor</a:t>
            </a:r>
            <a:r>
              <a:rPr lang="en-US" sz="2600" dirty="0" smtClean="0"/>
              <a:t> </a:t>
            </a:r>
            <a:r>
              <a:rPr lang="en-US" sz="2600" dirty="0" err="1" smtClean="0"/>
              <a:t>vizuale</a:t>
            </a:r>
            <a:endParaRPr lang="en-US" sz="2600" dirty="0"/>
          </a:p>
          <a:p>
            <a:pPr marL="457200" indent="-457200">
              <a:buFont typeface="Arial"/>
              <a:buChar char="•"/>
            </a:pPr>
            <a:endParaRPr lang="en-US" sz="2600" dirty="0" smtClean="0"/>
          </a:p>
          <a:p>
            <a:pPr marL="457200" indent="-457200">
              <a:buFont typeface="Arial"/>
              <a:buChar char="•"/>
            </a:pPr>
            <a:r>
              <a:rPr lang="en-US" sz="2600" dirty="0" err="1" smtClean="0"/>
              <a:t>Avantaje</a:t>
            </a:r>
            <a:r>
              <a:rPr lang="en-US" sz="2600" dirty="0" smtClean="0"/>
              <a:t>?</a:t>
            </a:r>
          </a:p>
          <a:p>
            <a:pPr marL="457200" indent="-457200">
              <a:buFont typeface="Arial"/>
              <a:buChar char="•"/>
            </a:pPr>
            <a:endParaRPr lang="en-US" sz="2600" dirty="0"/>
          </a:p>
          <a:p>
            <a:pPr marL="457200" indent="-457200">
              <a:buFont typeface="Arial"/>
              <a:buChar char="•"/>
            </a:pPr>
            <a:r>
              <a:rPr lang="en-US" sz="2600" dirty="0" err="1" smtClean="0"/>
              <a:t>Dezavantaje</a:t>
            </a:r>
            <a:r>
              <a:rPr lang="en-US" sz="2600" dirty="0" smtClean="0"/>
              <a:t>?</a:t>
            </a:r>
            <a:endParaRPr lang="en-US" sz="2600" dirty="0"/>
          </a:p>
          <a:p>
            <a:endParaRPr lang="en-US" sz="2600" dirty="0"/>
          </a:p>
        </p:txBody>
      </p:sp>
      <p:sp>
        <p:nvSpPr>
          <p:cNvPr id="9" name="TextBox 8"/>
          <p:cNvSpPr txBox="1"/>
          <p:nvPr/>
        </p:nvSpPr>
        <p:spPr>
          <a:xfrm>
            <a:off x="7201948" y="6573131"/>
            <a:ext cx="2141343"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V. Ferrari</a:t>
            </a:r>
            <a:endParaRPr lang="en-US" sz="1200" dirty="0"/>
          </a:p>
        </p:txBody>
      </p:sp>
    </p:spTree>
    <p:extLst>
      <p:ext uri="{BB962C8B-B14F-4D97-AF65-F5344CB8AC3E}">
        <p14:creationId xmlns:p14="http://schemas.microsoft.com/office/powerpoint/2010/main" val="86062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3" descr="C:\Documents and Settings\Derek Hoiem\My Documents\Classes\Spring10 - Computer Vision\figs\child_in_field_shuffle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 y="3352800"/>
            <a:ext cx="3051175" cy="201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0" name="Title 1"/>
          <p:cNvSpPr>
            <a:spLocks noGrp="1"/>
          </p:cNvSpPr>
          <p:nvPr>
            <p:ph type="title"/>
          </p:nvPr>
        </p:nvSpPr>
        <p:spPr>
          <a:xfrm>
            <a:off x="457200" y="98228"/>
            <a:ext cx="8229600" cy="1143000"/>
          </a:xfrm>
        </p:spPr>
        <p:txBody>
          <a:bodyPr>
            <a:normAutofit/>
          </a:bodyPr>
          <a:lstStyle/>
          <a:p>
            <a:r>
              <a:rPr lang="en-US" dirty="0" err="1" smtClean="0">
                <a:latin typeface="Calibri" charset="0"/>
              </a:rPr>
              <a:t>Poziția</a:t>
            </a:r>
            <a:r>
              <a:rPr lang="en-US" dirty="0" smtClean="0">
                <a:latin typeface="Calibri" charset="0"/>
              </a:rPr>
              <a:t> </a:t>
            </a:r>
            <a:r>
              <a:rPr lang="en-US" dirty="0" err="1" smtClean="0">
                <a:latin typeface="Calibri" charset="0"/>
              </a:rPr>
              <a:t>în</a:t>
            </a:r>
            <a:r>
              <a:rPr lang="en-US" dirty="0" smtClean="0">
                <a:latin typeface="Calibri" charset="0"/>
              </a:rPr>
              <a:t> imagine a </a:t>
            </a:r>
            <a:r>
              <a:rPr lang="en-US" dirty="0" err="1" smtClean="0">
                <a:latin typeface="Calibri" charset="0"/>
              </a:rPr>
              <a:t>caracteristicilor</a:t>
            </a:r>
            <a:endParaRPr lang="en-US" dirty="0">
              <a:latin typeface="Calibri" charset="0"/>
            </a:endParaRPr>
          </a:p>
        </p:txBody>
      </p:sp>
      <p:pic>
        <p:nvPicPr>
          <p:cNvPr id="83971" name="Picture 2" descr="C:\Documents and Settings\Derek Hoiem\My Documents\Classes\Spring10 - Computer Vision\figs\child_in_fiel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6413" y="1219200"/>
            <a:ext cx="3049587" cy="201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972" name="Picture 4" descr="C:\Documents and Settings\Derek Hoiem\My Documents\Classes\Spring10 - Computer Vision\figs\child_in_field_shuffled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322638"/>
            <a:ext cx="3051175" cy="2011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9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3352800"/>
            <a:ext cx="2590800" cy="2089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4" name="TextBox 8"/>
          <p:cNvSpPr txBox="1">
            <a:spLocks noChangeArrowheads="1"/>
          </p:cNvSpPr>
          <p:nvPr/>
        </p:nvSpPr>
        <p:spPr bwMode="auto">
          <a:xfrm>
            <a:off x="1073158" y="6088159"/>
            <a:ext cx="690781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err="1" smtClean="0"/>
              <a:t>Cele</a:t>
            </a:r>
            <a:r>
              <a:rPr lang="en-US" dirty="0" smtClean="0"/>
              <a:t> </a:t>
            </a:r>
            <a:r>
              <a:rPr lang="en-US" dirty="0" err="1" smtClean="0"/>
              <a:t>trei</a:t>
            </a:r>
            <a:r>
              <a:rPr lang="en-US" dirty="0" smtClean="0"/>
              <a:t> </a:t>
            </a:r>
            <a:r>
              <a:rPr lang="en-US" dirty="0" err="1" smtClean="0"/>
              <a:t>imagini</a:t>
            </a:r>
            <a:r>
              <a:rPr lang="en-US" dirty="0" smtClean="0"/>
              <a:t> au </a:t>
            </a:r>
            <a:r>
              <a:rPr lang="en-US" dirty="0" err="1" smtClean="0"/>
              <a:t>aceeaşi</a:t>
            </a:r>
            <a:r>
              <a:rPr lang="en-US" dirty="0" smtClean="0"/>
              <a:t> </a:t>
            </a:r>
            <a:r>
              <a:rPr lang="en-US" dirty="0" err="1" smtClean="0"/>
              <a:t>histogramă</a:t>
            </a:r>
            <a:r>
              <a:rPr lang="en-US" dirty="0" smtClean="0"/>
              <a:t> de </a:t>
            </a:r>
            <a:r>
              <a:rPr lang="en-US" dirty="0" err="1" smtClean="0"/>
              <a:t>culori</a:t>
            </a:r>
            <a:r>
              <a:rPr lang="en-US" dirty="0" smtClean="0"/>
              <a:t>.</a:t>
            </a:r>
            <a:endParaRPr lang="en-US" dirty="0"/>
          </a:p>
        </p:txBody>
      </p:sp>
    </p:spTree>
    <p:extLst>
      <p:ext uri="{BB962C8B-B14F-4D97-AF65-F5344CB8AC3E}">
        <p14:creationId xmlns:p14="http://schemas.microsoft.com/office/powerpoint/2010/main" val="257558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457200" y="98228"/>
            <a:ext cx="8229600" cy="1143000"/>
          </a:xfrm>
        </p:spPr>
        <p:txBody>
          <a:bodyPr/>
          <a:lstStyle/>
          <a:p>
            <a:r>
              <a:rPr lang="en-US" dirty="0" err="1" smtClean="0">
                <a:latin typeface="Calibri" charset="0"/>
              </a:rPr>
              <a:t>Piramidă</a:t>
            </a:r>
            <a:r>
              <a:rPr lang="en-US" dirty="0" smtClean="0">
                <a:latin typeface="Calibri" charset="0"/>
              </a:rPr>
              <a:t> </a:t>
            </a:r>
            <a:r>
              <a:rPr lang="en-US" dirty="0" err="1" smtClean="0">
                <a:latin typeface="Calibri" charset="0"/>
              </a:rPr>
              <a:t>spațială</a:t>
            </a:r>
            <a:endParaRPr lang="en-US" dirty="0">
              <a:latin typeface="Calibri" charset="0"/>
            </a:endParaRPr>
          </a:p>
        </p:txBody>
      </p:sp>
      <p:pic>
        <p:nvPicPr>
          <p:cNvPr id="860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47800"/>
            <a:ext cx="6477000" cy="4262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bwMode="auto">
          <a:xfrm rot="16200000" flipH="1">
            <a:off x="2327276" y="3578225"/>
            <a:ext cx="4260850" cy="31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10800000" flipH="1">
            <a:off x="1219200" y="3578225"/>
            <a:ext cx="6477000" cy="158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auto">
          <a:xfrm rot="16200000" flipH="1">
            <a:off x="612775" y="3578225"/>
            <a:ext cx="4262438"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auto">
          <a:xfrm rot="10800000" flipH="1">
            <a:off x="1219200" y="4648200"/>
            <a:ext cx="6477000"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auto">
          <a:xfrm rot="10800000" flipH="1">
            <a:off x="1219200" y="2590800"/>
            <a:ext cx="6477000"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auto">
          <a:xfrm rot="16200000" flipH="1">
            <a:off x="3889375" y="3578225"/>
            <a:ext cx="4262438"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6019" name="TextBox 45"/>
          <p:cNvSpPr txBox="1">
            <a:spLocks noChangeArrowheads="1"/>
          </p:cNvSpPr>
          <p:nvPr/>
        </p:nvSpPr>
        <p:spPr bwMode="auto">
          <a:xfrm>
            <a:off x="954600" y="5943600"/>
            <a:ext cx="818823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err="1" smtClean="0"/>
              <a:t>Calculează</a:t>
            </a:r>
            <a:r>
              <a:rPr lang="en-US" sz="2800" dirty="0" smtClean="0"/>
              <a:t> </a:t>
            </a:r>
            <a:r>
              <a:rPr lang="en-US" sz="2800" dirty="0" err="1" smtClean="0"/>
              <a:t>histograma</a:t>
            </a:r>
            <a:r>
              <a:rPr lang="en-US" sz="2800" dirty="0" smtClean="0"/>
              <a:t> </a:t>
            </a:r>
            <a:r>
              <a:rPr lang="en-US" sz="2800" dirty="0" err="1" smtClean="0"/>
              <a:t>pentru</a:t>
            </a:r>
            <a:r>
              <a:rPr lang="en-US" sz="2800" dirty="0" smtClean="0"/>
              <a:t> </a:t>
            </a:r>
            <a:r>
              <a:rPr lang="en-US" sz="2800" dirty="0" err="1" smtClean="0"/>
              <a:t>fiecare</a:t>
            </a:r>
            <a:r>
              <a:rPr lang="en-US" sz="2800" dirty="0" smtClean="0"/>
              <a:t> sub-imagine</a:t>
            </a:r>
            <a:endParaRPr lang="en-US" sz="2800" dirty="0"/>
          </a:p>
        </p:txBody>
      </p:sp>
      <p:sp>
        <p:nvSpPr>
          <p:cNvPr id="86020" name="TextBox 9"/>
          <p:cNvSpPr txBox="1">
            <a:spLocks noChangeArrowheads="1"/>
          </p:cNvSpPr>
          <p:nvPr/>
        </p:nvSpPr>
        <p:spPr bwMode="auto">
          <a:xfrm>
            <a:off x="8164513" y="5881688"/>
            <a:ext cx="1857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Tree>
    <p:extLst>
      <p:ext uri="{BB962C8B-B14F-4D97-AF65-F5344CB8AC3E}">
        <p14:creationId xmlns:p14="http://schemas.microsoft.com/office/powerpoint/2010/main" val="360813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6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5"/>
          <p:cNvPicPr>
            <a:picLocks noChangeAspect="1"/>
          </p:cNvPicPr>
          <p:nvPr/>
        </p:nvPicPr>
        <p:blipFill>
          <a:blip r:embed="rId3">
            <a:extLst>
              <a:ext uri="{28A0092B-C50C-407E-A947-70E740481C1C}">
                <a14:useLocalDpi xmlns:a14="http://schemas.microsoft.com/office/drawing/2010/main" val="0"/>
              </a:ext>
            </a:extLst>
          </a:blip>
          <a:srcRect b="7423"/>
          <a:stretch>
            <a:fillRect/>
          </a:stretch>
        </p:blipFill>
        <p:spPr bwMode="auto">
          <a:xfrm>
            <a:off x="76200" y="990600"/>
            <a:ext cx="8991600" cy="459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
          <p:cNvSpPr>
            <a:spLocks noGrp="1"/>
          </p:cNvSpPr>
          <p:nvPr>
            <p:ph type="title"/>
          </p:nvPr>
        </p:nvSpPr>
        <p:spPr>
          <a:xfrm>
            <a:off x="457200" y="98228"/>
            <a:ext cx="8229600" cy="1143000"/>
          </a:xfrm>
        </p:spPr>
        <p:txBody>
          <a:bodyPr/>
          <a:lstStyle/>
          <a:p>
            <a:r>
              <a:rPr lang="en-US" dirty="0" err="1" smtClean="0">
                <a:latin typeface="Calibri" charset="0"/>
              </a:rPr>
              <a:t>Piramidă</a:t>
            </a:r>
            <a:r>
              <a:rPr lang="en-US" dirty="0" smtClean="0">
                <a:latin typeface="Calibri" charset="0"/>
              </a:rPr>
              <a:t> </a:t>
            </a:r>
            <a:r>
              <a:rPr lang="en-US" dirty="0" err="1" smtClean="0">
                <a:latin typeface="Calibri" charset="0"/>
              </a:rPr>
              <a:t>spațială</a:t>
            </a:r>
            <a:endParaRPr lang="en-US" dirty="0">
              <a:latin typeface="Calibri" charset="0"/>
            </a:endParaRPr>
          </a:p>
        </p:txBody>
      </p:sp>
      <p:sp>
        <p:nvSpPr>
          <p:cNvPr id="3" name="TextBox 2"/>
          <p:cNvSpPr txBox="1"/>
          <p:nvPr/>
        </p:nvSpPr>
        <p:spPr>
          <a:xfrm>
            <a:off x="1146588" y="1008241"/>
            <a:ext cx="1181863" cy="369332"/>
          </a:xfrm>
          <a:prstGeom prst="rect">
            <a:avLst/>
          </a:prstGeom>
          <a:solidFill>
            <a:schemeClr val="bg1"/>
          </a:solidFill>
        </p:spPr>
        <p:txBody>
          <a:bodyPr wrap="square" rtlCol="0">
            <a:spAutoFit/>
          </a:bodyPr>
          <a:lstStyle/>
          <a:p>
            <a:r>
              <a:rPr lang="en-US" b="1" dirty="0" err="1"/>
              <a:t>n</a:t>
            </a:r>
            <a:r>
              <a:rPr lang="en-US" b="1" dirty="0" err="1" smtClean="0"/>
              <a:t>ivelul</a:t>
            </a:r>
            <a:r>
              <a:rPr lang="en-US" b="1" dirty="0" smtClean="0"/>
              <a:t> 0</a:t>
            </a:r>
            <a:endParaRPr lang="en-US" b="1" dirty="0"/>
          </a:p>
        </p:txBody>
      </p:sp>
      <p:sp>
        <p:nvSpPr>
          <p:cNvPr id="8" name="TextBox 7"/>
          <p:cNvSpPr txBox="1"/>
          <p:nvPr/>
        </p:nvSpPr>
        <p:spPr>
          <a:xfrm>
            <a:off x="4068428" y="1038921"/>
            <a:ext cx="1181863" cy="369332"/>
          </a:xfrm>
          <a:prstGeom prst="rect">
            <a:avLst/>
          </a:prstGeom>
          <a:solidFill>
            <a:schemeClr val="bg1"/>
          </a:solidFill>
        </p:spPr>
        <p:txBody>
          <a:bodyPr wrap="square" rtlCol="0">
            <a:spAutoFit/>
          </a:bodyPr>
          <a:lstStyle/>
          <a:p>
            <a:r>
              <a:rPr lang="en-US" b="1" dirty="0" err="1"/>
              <a:t>n</a:t>
            </a:r>
            <a:r>
              <a:rPr lang="en-US" b="1" dirty="0" err="1" smtClean="0"/>
              <a:t>ivelul</a:t>
            </a:r>
            <a:r>
              <a:rPr lang="en-US" b="1" dirty="0" smtClean="0"/>
              <a:t> 1</a:t>
            </a:r>
            <a:endParaRPr lang="en-US" b="1" dirty="0"/>
          </a:p>
        </p:txBody>
      </p:sp>
      <p:sp>
        <p:nvSpPr>
          <p:cNvPr id="9" name="TextBox 8"/>
          <p:cNvSpPr txBox="1"/>
          <p:nvPr/>
        </p:nvSpPr>
        <p:spPr>
          <a:xfrm>
            <a:off x="6937349" y="1040483"/>
            <a:ext cx="1181863" cy="369332"/>
          </a:xfrm>
          <a:prstGeom prst="rect">
            <a:avLst/>
          </a:prstGeom>
          <a:solidFill>
            <a:schemeClr val="bg1"/>
          </a:solidFill>
        </p:spPr>
        <p:txBody>
          <a:bodyPr wrap="square" rtlCol="0">
            <a:spAutoFit/>
          </a:bodyPr>
          <a:lstStyle/>
          <a:p>
            <a:r>
              <a:rPr lang="en-US" b="1" dirty="0" err="1"/>
              <a:t>n</a:t>
            </a:r>
            <a:r>
              <a:rPr lang="en-US" b="1" dirty="0" err="1" smtClean="0"/>
              <a:t>ivelul</a:t>
            </a:r>
            <a:r>
              <a:rPr lang="en-US" b="1" dirty="0" smtClean="0"/>
              <a:t> 2</a:t>
            </a:r>
            <a:endParaRPr lang="en-US" b="1" dirty="0"/>
          </a:p>
        </p:txBody>
      </p:sp>
      <p:sp>
        <p:nvSpPr>
          <p:cNvPr id="4" name="TextBox 3"/>
          <p:cNvSpPr txBox="1"/>
          <p:nvPr/>
        </p:nvSpPr>
        <p:spPr>
          <a:xfrm>
            <a:off x="3139874" y="1111047"/>
            <a:ext cx="3016395" cy="4801315"/>
          </a:xfrm>
          <a:prstGeom prst="rect">
            <a:avLst/>
          </a:prstGeom>
          <a:solidFill>
            <a:srgbClr val="FFFFFF"/>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11" name="TextBox 10"/>
          <p:cNvSpPr txBox="1"/>
          <p:nvPr/>
        </p:nvSpPr>
        <p:spPr>
          <a:xfrm>
            <a:off x="6252520" y="1040483"/>
            <a:ext cx="3016395" cy="4801315"/>
          </a:xfrm>
          <a:prstGeom prst="rect">
            <a:avLst/>
          </a:prstGeom>
          <a:solidFill>
            <a:srgbClr val="FFFFFF"/>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208058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33400" y="4316551"/>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cs typeface="Arial" charset="0"/>
            </a:endParaRPr>
          </a:p>
        </p:txBody>
      </p:sp>
      <p:sp>
        <p:nvSpPr>
          <p:cNvPr id="12" name="Title 1"/>
          <p:cNvSpPr>
            <a:spLocks noGrp="1"/>
          </p:cNvSpPr>
          <p:nvPr>
            <p:ph type="title"/>
          </p:nvPr>
        </p:nvSpPr>
        <p:spPr>
          <a:xfrm>
            <a:off x="457200" y="98228"/>
            <a:ext cx="8229600" cy="1143000"/>
          </a:xfrm>
        </p:spPr>
        <p:txBody>
          <a:bodyPr/>
          <a:lstStyle/>
          <a:p>
            <a:r>
              <a:rPr lang="en-US" dirty="0" err="1" smtClean="0">
                <a:latin typeface="Calibri" charset="0"/>
              </a:rPr>
              <a:t>Piramidă</a:t>
            </a:r>
            <a:r>
              <a:rPr lang="en-US" dirty="0" smtClean="0">
                <a:latin typeface="Calibri" charset="0"/>
              </a:rPr>
              <a:t> </a:t>
            </a:r>
            <a:r>
              <a:rPr lang="en-US" dirty="0" err="1" smtClean="0">
                <a:latin typeface="Calibri" charset="0"/>
              </a:rPr>
              <a:t>spațială</a:t>
            </a:r>
            <a:endParaRPr lang="en-US" dirty="0">
              <a:latin typeface="Calibri" charset="0"/>
            </a:endParaRPr>
          </a:p>
        </p:txBody>
      </p:sp>
      <p:sp>
        <p:nvSpPr>
          <p:cNvPr id="3" name="Content Placeholder 2"/>
          <p:cNvSpPr>
            <a:spLocks noGrp="1"/>
          </p:cNvSpPr>
          <p:nvPr>
            <p:ph idx="1"/>
          </p:nvPr>
        </p:nvSpPr>
        <p:spPr/>
        <p:txBody>
          <a:bodyPr/>
          <a:lstStyle/>
          <a:p>
            <a:endParaRPr lang="en-US"/>
          </a:p>
        </p:txBody>
      </p:sp>
      <p:pic>
        <p:nvPicPr>
          <p:cNvPr id="15364" name="Picture 4" descr="burma_bagan"/>
          <p:cNvPicPr>
            <a:picLocks noChangeArrowheads="1"/>
          </p:cNvPicPr>
          <p:nvPr/>
        </p:nvPicPr>
        <p:blipFill>
          <a:blip r:embed="rId3" cstate="print"/>
          <a:srcRect/>
          <a:stretch>
            <a:fillRect/>
          </a:stretch>
        </p:blipFill>
        <p:spPr bwMode="auto">
          <a:xfrm>
            <a:off x="3046413" y="1600200"/>
            <a:ext cx="3114675" cy="2274888"/>
          </a:xfrm>
          <a:prstGeom prst="rect">
            <a:avLst/>
          </a:prstGeom>
          <a:noFill/>
          <a:ln w="12700">
            <a:solidFill>
              <a:schemeClr val="bg1"/>
            </a:solidFill>
            <a:miter lim="800000"/>
            <a:headEnd/>
            <a:tailEnd/>
          </a:ln>
        </p:spPr>
      </p:pic>
      <p:grpSp>
        <p:nvGrpSpPr>
          <p:cNvPr id="2" name="Group 5"/>
          <p:cNvGrpSpPr>
            <a:grpSpLocks/>
          </p:cNvGrpSpPr>
          <p:nvPr/>
        </p:nvGrpSpPr>
        <p:grpSpPr bwMode="auto">
          <a:xfrm>
            <a:off x="685800" y="3932238"/>
            <a:ext cx="2316163" cy="2363787"/>
            <a:chOff x="240" y="2477"/>
            <a:chExt cx="1459" cy="1489"/>
          </a:xfrm>
        </p:grpSpPr>
        <p:pic>
          <p:nvPicPr>
            <p:cNvPr id="15367" name="Picture 6" descr="texton_ind_0"/>
            <p:cNvPicPr>
              <a:picLocks noChangeAspect="1" noChangeArrowheads="1"/>
            </p:cNvPicPr>
            <p:nvPr/>
          </p:nvPicPr>
          <p:blipFill>
            <a:blip r:embed="rId4" cstate="print"/>
            <a:srcRect/>
            <a:stretch>
              <a:fillRect/>
            </a:stretch>
          </p:blipFill>
          <p:spPr bwMode="auto">
            <a:xfrm>
              <a:off x="240" y="2748"/>
              <a:ext cx="1258" cy="1016"/>
            </a:xfrm>
            <a:prstGeom prst="rect">
              <a:avLst/>
            </a:prstGeom>
            <a:noFill/>
            <a:ln w="9525">
              <a:noFill/>
              <a:miter lim="800000"/>
              <a:headEnd/>
              <a:tailEnd/>
            </a:ln>
          </p:spPr>
        </p:pic>
        <p:sp>
          <p:nvSpPr>
            <p:cNvPr id="15368" name="AutoShape 7"/>
            <p:cNvSpPr>
              <a:spLocks noChangeArrowheads="1"/>
            </p:cNvSpPr>
            <p:nvPr/>
          </p:nvSpPr>
          <p:spPr bwMode="auto">
            <a:xfrm rot="2426846">
              <a:off x="1482" y="2477"/>
              <a:ext cx="217" cy="195"/>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smtClean="0">
                <a:solidFill>
                  <a:srgbClr val="000000"/>
                </a:solidFill>
              </a:endParaRPr>
            </a:p>
          </p:txBody>
        </p:sp>
        <p:sp>
          <p:nvSpPr>
            <p:cNvPr id="15369" name="Text Box 8"/>
            <p:cNvSpPr txBox="1">
              <a:spLocks noChangeArrowheads="1"/>
            </p:cNvSpPr>
            <p:nvPr/>
          </p:nvSpPr>
          <p:spPr bwMode="auto">
            <a:xfrm>
              <a:off x="642" y="3772"/>
              <a:ext cx="418" cy="194"/>
            </a:xfrm>
            <a:prstGeom prst="rect">
              <a:avLst/>
            </a:prstGeom>
            <a:noFill/>
            <a:ln w="9525">
              <a:noFill/>
              <a:miter lim="800000"/>
              <a:headEnd/>
              <a:tailEnd/>
            </a:ln>
          </p:spPr>
          <p:txBody>
            <a:bodyPr wrap="none">
              <a:spAutoFit/>
            </a:bodyPr>
            <a:lstStyle/>
            <a:p>
              <a:pPr eaLnBrk="1" hangingPunct="1">
                <a:spcBef>
                  <a:spcPct val="50000"/>
                </a:spcBef>
              </a:pPr>
              <a:r>
                <a:rPr lang="en-US" sz="1400" dirty="0" err="1" smtClean="0">
                  <a:solidFill>
                    <a:srgbClr val="FFFFFF"/>
                  </a:solidFill>
                </a:rPr>
                <a:t>nivel</a:t>
              </a:r>
              <a:r>
                <a:rPr lang="en-US" sz="1400" dirty="0" smtClean="0">
                  <a:solidFill>
                    <a:srgbClr val="FFFFFF"/>
                  </a:solidFill>
                </a:rPr>
                <a:t> 0</a:t>
              </a:r>
            </a:p>
          </p:txBody>
        </p:sp>
      </p:grpSp>
      <p:sp>
        <p:nvSpPr>
          <p:cNvPr id="13" name="TextBox 12"/>
          <p:cNvSpPr txBox="1"/>
          <p:nvPr/>
        </p:nvSpPr>
        <p:spPr>
          <a:xfrm>
            <a:off x="7162872" y="6573131"/>
            <a:ext cx="2141343"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S. </a:t>
            </a:r>
            <a:r>
              <a:rPr lang="en-US" sz="1200" dirty="0" err="1" smtClean="0"/>
              <a:t>Lazebnik</a:t>
            </a:r>
            <a:endParaRPr lang="en-US" sz="1200" dirty="0"/>
          </a:p>
        </p:txBody>
      </p:sp>
    </p:spTree>
    <p:extLst>
      <p:ext uri="{BB962C8B-B14F-4D97-AF65-F5344CB8AC3E}">
        <p14:creationId xmlns:p14="http://schemas.microsoft.com/office/powerpoint/2010/main" val="382660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33400" y="4316551"/>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cs typeface="Arial" charset="0"/>
            </a:endParaRPr>
          </a:p>
        </p:txBody>
      </p:sp>
      <p:sp>
        <p:nvSpPr>
          <p:cNvPr id="20" name="Title 1"/>
          <p:cNvSpPr>
            <a:spLocks noGrp="1"/>
          </p:cNvSpPr>
          <p:nvPr>
            <p:ph type="title"/>
          </p:nvPr>
        </p:nvSpPr>
        <p:spPr>
          <a:xfrm>
            <a:off x="457200" y="98228"/>
            <a:ext cx="8229600" cy="1143000"/>
          </a:xfrm>
        </p:spPr>
        <p:txBody>
          <a:bodyPr/>
          <a:lstStyle/>
          <a:p>
            <a:r>
              <a:rPr lang="en-US" dirty="0" err="1" smtClean="0">
                <a:latin typeface="Calibri" charset="0"/>
              </a:rPr>
              <a:t>Piramidă</a:t>
            </a:r>
            <a:r>
              <a:rPr lang="en-US" dirty="0" smtClean="0">
                <a:latin typeface="Calibri" charset="0"/>
              </a:rPr>
              <a:t> </a:t>
            </a:r>
            <a:r>
              <a:rPr lang="en-US" dirty="0" err="1" smtClean="0">
                <a:latin typeface="Calibri" charset="0"/>
              </a:rPr>
              <a:t>spațială</a:t>
            </a:r>
            <a:endParaRPr lang="en-US" dirty="0">
              <a:latin typeface="Calibri" charset="0"/>
            </a:endParaRPr>
          </a:p>
        </p:txBody>
      </p:sp>
      <p:sp>
        <p:nvSpPr>
          <p:cNvPr id="4" name="Content Placeholder 3"/>
          <p:cNvSpPr>
            <a:spLocks noGrp="1"/>
          </p:cNvSpPr>
          <p:nvPr>
            <p:ph idx="1"/>
          </p:nvPr>
        </p:nvSpPr>
        <p:spPr/>
        <p:txBody>
          <a:bodyPr/>
          <a:lstStyle/>
          <a:p>
            <a:endParaRPr lang="en-US"/>
          </a:p>
        </p:txBody>
      </p:sp>
      <p:pic>
        <p:nvPicPr>
          <p:cNvPr id="16388" name="Picture 4" descr="texton_ind_0"/>
          <p:cNvPicPr>
            <a:picLocks noChangeAspect="1" noChangeArrowheads="1"/>
          </p:cNvPicPr>
          <p:nvPr/>
        </p:nvPicPr>
        <p:blipFill>
          <a:blip r:embed="rId3" cstate="print"/>
          <a:srcRect/>
          <a:stretch>
            <a:fillRect/>
          </a:stretch>
        </p:blipFill>
        <p:spPr bwMode="auto">
          <a:xfrm>
            <a:off x="685800" y="4362450"/>
            <a:ext cx="1997075" cy="1612900"/>
          </a:xfrm>
          <a:prstGeom prst="rect">
            <a:avLst/>
          </a:prstGeom>
          <a:noFill/>
          <a:ln w="9525">
            <a:noFill/>
            <a:miter lim="800000"/>
            <a:headEnd/>
            <a:tailEnd/>
          </a:ln>
        </p:spPr>
      </p:pic>
      <p:pic>
        <p:nvPicPr>
          <p:cNvPr id="16389" name="Picture 5" descr="burma_bagan"/>
          <p:cNvPicPr>
            <a:picLocks noChangeArrowheads="1"/>
          </p:cNvPicPr>
          <p:nvPr/>
        </p:nvPicPr>
        <p:blipFill>
          <a:blip r:embed="rId4" cstate="print"/>
          <a:srcRect/>
          <a:stretch>
            <a:fillRect/>
          </a:stretch>
        </p:blipFill>
        <p:spPr bwMode="auto">
          <a:xfrm>
            <a:off x="3046413" y="1600200"/>
            <a:ext cx="3114675" cy="2274888"/>
          </a:xfrm>
          <a:prstGeom prst="rect">
            <a:avLst/>
          </a:prstGeom>
          <a:noFill/>
          <a:ln w="12700">
            <a:solidFill>
              <a:schemeClr val="bg1"/>
            </a:solidFill>
            <a:miter lim="800000"/>
            <a:headEnd/>
            <a:tailEnd/>
          </a:ln>
        </p:spPr>
      </p:pic>
      <p:sp>
        <p:nvSpPr>
          <p:cNvPr id="16390" name="Line 6"/>
          <p:cNvSpPr>
            <a:spLocks noChangeShapeType="1"/>
          </p:cNvSpPr>
          <p:nvPr/>
        </p:nvSpPr>
        <p:spPr bwMode="auto">
          <a:xfrm>
            <a:off x="4603750" y="1600200"/>
            <a:ext cx="0" cy="2274888"/>
          </a:xfrm>
          <a:prstGeom prst="line">
            <a:avLst/>
          </a:prstGeom>
          <a:noFill/>
          <a:ln w="31750">
            <a:solidFill>
              <a:srgbClr val="FFFF00"/>
            </a:solidFill>
            <a:round/>
            <a:headEnd/>
            <a:tailEnd/>
          </a:ln>
        </p:spPr>
        <p:txBody>
          <a:bodyPr/>
          <a:lstStyle/>
          <a:p>
            <a:endParaRPr lang="en-US" smtClean="0">
              <a:solidFill>
                <a:srgbClr val="000000"/>
              </a:solidFill>
            </a:endParaRPr>
          </a:p>
        </p:txBody>
      </p:sp>
      <p:sp>
        <p:nvSpPr>
          <p:cNvPr id="16391" name="Line 7"/>
          <p:cNvSpPr>
            <a:spLocks noChangeShapeType="1"/>
          </p:cNvSpPr>
          <p:nvPr/>
        </p:nvSpPr>
        <p:spPr bwMode="auto">
          <a:xfrm>
            <a:off x="3046413" y="2732088"/>
            <a:ext cx="3114675" cy="0"/>
          </a:xfrm>
          <a:prstGeom prst="line">
            <a:avLst/>
          </a:prstGeom>
          <a:noFill/>
          <a:ln w="31750">
            <a:solidFill>
              <a:srgbClr val="FFFF00"/>
            </a:solidFill>
            <a:round/>
            <a:headEnd/>
            <a:tailEnd/>
          </a:ln>
        </p:spPr>
        <p:txBody>
          <a:bodyPr/>
          <a:lstStyle/>
          <a:p>
            <a:endParaRPr lang="en-US" smtClean="0">
              <a:solidFill>
                <a:srgbClr val="000000"/>
              </a:solidFill>
            </a:endParaRPr>
          </a:p>
        </p:txBody>
      </p:sp>
      <p:sp>
        <p:nvSpPr>
          <p:cNvPr id="16392" name="AutoShape 8"/>
          <p:cNvSpPr>
            <a:spLocks noChangeArrowheads="1"/>
          </p:cNvSpPr>
          <p:nvPr/>
        </p:nvSpPr>
        <p:spPr bwMode="auto">
          <a:xfrm rot="2426846">
            <a:off x="2657475" y="393223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smtClean="0">
              <a:solidFill>
                <a:srgbClr val="000000"/>
              </a:solidFill>
            </a:endParaRPr>
          </a:p>
        </p:txBody>
      </p:sp>
      <p:sp>
        <p:nvSpPr>
          <p:cNvPr id="16393" name="Text Box 9"/>
          <p:cNvSpPr txBox="1">
            <a:spLocks noChangeArrowheads="1"/>
          </p:cNvSpPr>
          <p:nvPr/>
        </p:nvSpPr>
        <p:spPr bwMode="auto">
          <a:xfrm>
            <a:off x="1323975" y="5988050"/>
            <a:ext cx="663400" cy="307777"/>
          </a:xfrm>
          <a:prstGeom prst="rect">
            <a:avLst/>
          </a:prstGeom>
          <a:noFill/>
          <a:ln w="9525">
            <a:noFill/>
            <a:miter lim="800000"/>
            <a:headEnd/>
            <a:tailEnd/>
          </a:ln>
        </p:spPr>
        <p:txBody>
          <a:bodyPr wrap="none">
            <a:spAutoFit/>
          </a:bodyPr>
          <a:lstStyle/>
          <a:p>
            <a:pPr eaLnBrk="1" hangingPunct="1">
              <a:spcBef>
                <a:spcPct val="50000"/>
              </a:spcBef>
            </a:pPr>
            <a:r>
              <a:rPr lang="en-US" sz="1400" dirty="0" err="1" smtClean="0">
                <a:solidFill>
                  <a:srgbClr val="FFFFFF"/>
                </a:solidFill>
              </a:rPr>
              <a:t>nivel</a:t>
            </a:r>
            <a:r>
              <a:rPr lang="en-US" sz="1400" dirty="0" smtClean="0">
                <a:solidFill>
                  <a:srgbClr val="FFFFFF"/>
                </a:solidFill>
              </a:rPr>
              <a:t> 0</a:t>
            </a:r>
          </a:p>
        </p:txBody>
      </p:sp>
      <p:grpSp>
        <p:nvGrpSpPr>
          <p:cNvPr id="2" name="Group 10"/>
          <p:cNvGrpSpPr>
            <a:grpSpLocks/>
          </p:cNvGrpSpPr>
          <p:nvPr/>
        </p:nvGrpSpPr>
        <p:grpSpPr bwMode="auto">
          <a:xfrm>
            <a:off x="3587750" y="3967163"/>
            <a:ext cx="2017713" cy="2325687"/>
            <a:chOff x="2068" y="2499"/>
            <a:chExt cx="1271" cy="1465"/>
          </a:xfrm>
        </p:grpSpPr>
        <p:grpSp>
          <p:nvGrpSpPr>
            <p:cNvPr id="3" name="Group 11"/>
            <p:cNvGrpSpPr>
              <a:grpSpLocks/>
            </p:cNvGrpSpPr>
            <p:nvPr/>
          </p:nvGrpSpPr>
          <p:grpSpPr bwMode="auto">
            <a:xfrm>
              <a:off x="2068" y="2750"/>
              <a:ext cx="1271" cy="1014"/>
              <a:chOff x="1968" y="2812"/>
              <a:chExt cx="1680" cy="1316"/>
            </a:xfrm>
          </p:grpSpPr>
          <p:pic>
            <p:nvPicPr>
              <p:cNvPr id="16399" name="Picture 12" descr="texton_ind_1_1"/>
              <p:cNvPicPr>
                <a:picLocks noChangeAspect="1" noChangeArrowheads="1"/>
              </p:cNvPicPr>
              <p:nvPr/>
            </p:nvPicPr>
            <p:blipFill>
              <a:blip r:embed="rId5" cstate="print"/>
              <a:srcRect/>
              <a:stretch>
                <a:fillRect/>
              </a:stretch>
            </p:blipFill>
            <p:spPr bwMode="auto">
              <a:xfrm>
                <a:off x="1968" y="3485"/>
                <a:ext cx="816" cy="643"/>
              </a:xfrm>
              <a:prstGeom prst="rect">
                <a:avLst/>
              </a:prstGeom>
              <a:noFill/>
              <a:ln w="9525">
                <a:noFill/>
                <a:miter lim="800000"/>
                <a:headEnd/>
                <a:tailEnd/>
              </a:ln>
            </p:spPr>
          </p:pic>
          <p:pic>
            <p:nvPicPr>
              <p:cNvPr id="16400" name="Picture 13" descr="texton_ind_1_2"/>
              <p:cNvPicPr>
                <a:picLocks noChangeAspect="1" noChangeArrowheads="1"/>
              </p:cNvPicPr>
              <p:nvPr/>
            </p:nvPicPr>
            <p:blipFill>
              <a:blip r:embed="rId6" cstate="print"/>
              <a:srcRect/>
              <a:stretch>
                <a:fillRect/>
              </a:stretch>
            </p:blipFill>
            <p:spPr bwMode="auto">
              <a:xfrm>
                <a:off x="1968" y="2812"/>
                <a:ext cx="816" cy="644"/>
              </a:xfrm>
              <a:prstGeom prst="rect">
                <a:avLst/>
              </a:prstGeom>
              <a:noFill/>
              <a:ln w="9525">
                <a:noFill/>
                <a:miter lim="800000"/>
                <a:headEnd/>
                <a:tailEnd/>
              </a:ln>
            </p:spPr>
          </p:pic>
          <p:pic>
            <p:nvPicPr>
              <p:cNvPr id="16401" name="Picture 14" descr="texton_ind_1_3"/>
              <p:cNvPicPr>
                <a:picLocks noChangeAspect="1" noChangeArrowheads="1"/>
              </p:cNvPicPr>
              <p:nvPr/>
            </p:nvPicPr>
            <p:blipFill>
              <a:blip r:embed="rId7" cstate="print"/>
              <a:srcRect/>
              <a:stretch>
                <a:fillRect/>
              </a:stretch>
            </p:blipFill>
            <p:spPr bwMode="auto">
              <a:xfrm>
                <a:off x="2832" y="2812"/>
                <a:ext cx="816" cy="643"/>
              </a:xfrm>
              <a:prstGeom prst="rect">
                <a:avLst/>
              </a:prstGeom>
              <a:noFill/>
              <a:ln w="9525">
                <a:noFill/>
                <a:miter lim="800000"/>
                <a:headEnd/>
                <a:tailEnd/>
              </a:ln>
            </p:spPr>
          </p:pic>
          <p:pic>
            <p:nvPicPr>
              <p:cNvPr id="16402" name="Picture 15" descr="texton_ind_1_4"/>
              <p:cNvPicPr>
                <a:picLocks noChangeAspect="1" noChangeArrowheads="1"/>
              </p:cNvPicPr>
              <p:nvPr/>
            </p:nvPicPr>
            <p:blipFill>
              <a:blip r:embed="rId8" cstate="print"/>
              <a:srcRect/>
              <a:stretch>
                <a:fillRect/>
              </a:stretch>
            </p:blipFill>
            <p:spPr bwMode="auto">
              <a:xfrm>
                <a:off x="2832" y="3485"/>
                <a:ext cx="816" cy="643"/>
              </a:xfrm>
              <a:prstGeom prst="rect">
                <a:avLst/>
              </a:prstGeom>
              <a:noFill/>
              <a:ln w="9525">
                <a:noFill/>
                <a:miter lim="800000"/>
                <a:headEnd/>
                <a:tailEnd/>
              </a:ln>
            </p:spPr>
          </p:pic>
        </p:grpSp>
        <p:sp>
          <p:nvSpPr>
            <p:cNvPr id="16397" name="AutoShape 16"/>
            <p:cNvSpPr>
              <a:spLocks noChangeArrowheads="1"/>
            </p:cNvSpPr>
            <p:nvPr/>
          </p:nvSpPr>
          <p:spPr bwMode="auto">
            <a:xfrm>
              <a:off x="2589" y="2499"/>
              <a:ext cx="217" cy="194"/>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smtClean="0">
                <a:solidFill>
                  <a:srgbClr val="000000"/>
                </a:solidFill>
              </a:endParaRPr>
            </a:p>
          </p:txBody>
        </p:sp>
        <p:sp>
          <p:nvSpPr>
            <p:cNvPr id="16398" name="Text Box 17"/>
            <p:cNvSpPr txBox="1">
              <a:spLocks noChangeArrowheads="1"/>
            </p:cNvSpPr>
            <p:nvPr/>
          </p:nvSpPr>
          <p:spPr bwMode="auto">
            <a:xfrm>
              <a:off x="2482" y="3770"/>
              <a:ext cx="418" cy="194"/>
            </a:xfrm>
            <a:prstGeom prst="rect">
              <a:avLst/>
            </a:prstGeom>
            <a:noFill/>
            <a:ln w="9525">
              <a:noFill/>
              <a:miter lim="800000"/>
              <a:headEnd/>
              <a:tailEnd/>
            </a:ln>
          </p:spPr>
          <p:txBody>
            <a:bodyPr wrap="none">
              <a:spAutoFit/>
            </a:bodyPr>
            <a:lstStyle/>
            <a:p>
              <a:pPr eaLnBrk="1" hangingPunct="1">
                <a:spcBef>
                  <a:spcPct val="50000"/>
                </a:spcBef>
              </a:pPr>
              <a:r>
                <a:rPr lang="en-US" sz="1400" dirty="0" err="1" smtClean="0">
                  <a:solidFill>
                    <a:srgbClr val="FFFFFF"/>
                  </a:solidFill>
                </a:rPr>
                <a:t>nivel</a:t>
              </a:r>
              <a:r>
                <a:rPr lang="en-US" sz="1400" dirty="0" smtClean="0">
                  <a:solidFill>
                    <a:srgbClr val="FFFFFF"/>
                  </a:solidFill>
                </a:rPr>
                <a:t> 1</a:t>
              </a:r>
            </a:p>
          </p:txBody>
        </p:sp>
      </p:grpSp>
    </p:spTree>
    <p:extLst>
      <p:ext uri="{BB962C8B-B14F-4D97-AF65-F5344CB8AC3E}">
        <p14:creationId xmlns:p14="http://schemas.microsoft.com/office/powerpoint/2010/main" val="117424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0" y="152400"/>
            <a:ext cx="9144000" cy="1143000"/>
          </a:xfrm>
        </p:spPr>
        <p:txBody>
          <a:bodyPr>
            <a:normAutofit fontScale="90000"/>
          </a:bodyPr>
          <a:lstStyle/>
          <a:p>
            <a:r>
              <a:rPr lang="en-US" sz="4000" dirty="0" err="1" smtClean="0"/>
              <a:t>Recunoaşterea</a:t>
            </a:r>
            <a:r>
              <a:rPr lang="en-US" sz="4000" dirty="0" smtClean="0"/>
              <a:t> </a:t>
            </a:r>
            <a:r>
              <a:rPr lang="en-US" sz="4000" dirty="0" err="1" smtClean="0"/>
              <a:t>claselor</a:t>
            </a:r>
            <a:r>
              <a:rPr lang="en-US" sz="4000" dirty="0" smtClean="0"/>
              <a:t> de </a:t>
            </a:r>
            <a:r>
              <a:rPr lang="en-US" sz="4000" dirty="0" err="1" smtClean="0"/>
              <a:t>obiecte</a:t>
            </a:r>
            <a:r>
              <a:rPr lang="en-US" sz="4000" dirty="0" smtClean="0"/>
              <a:t/>
            </a:r>
            <a:br>
              <a:rPr lang="en-US" sz="4000" dirty="0" smtClean="0"/>
            </a:br>
            <a:r>
              <a:rPr lang="en-US" sz="4000" dirty="0" smtClean="0"/>
              <a:t>la </a:t>
            </a:r>
            <a:r>
              <a:rPr lang="en-US" sz="4000" dirty="0" err="1" smtClean="0"/>
              <a:t>nivel</a:t>
            </a:r>
            <a:r>
              <a:rPr lang="en-US" sz="4000" dirty="0" smtClean="0"/>
              <a:t> de </a:t>
            </a:r>
            <a:r>
              <a:rPr lang="en-US" sz="4000" dirty="0" err="1" smtClean="0"/>
              <a:t>instanță</a:t>
            </a:r>
            <a:endParaRPr lang="en-US" sz="4000" dirty="0" smtClean="0"/>
          </a:p>
        </p:txBody>
      </p:sp>
      <p:pic>
        <p:nvPicPr>
          <p:cNvPr id="3379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590800"/>
            <a:ext cx="3051175"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sp>
        <p:nvSpPr>
          <p:cNvPr id="33796" name="TextBox 8"/>
          <p:cNvSpPr txBox="1">
            <a:spLocks noChangeArrowheads="1"/>
          </p:cNvSpPr>
          <p:nvPr/>
        </p:nvSpPr>
        <p:spPr bwMode="auto">
          <a:xfrm>
            <a:off x="5334000" y="2743200"/>
            <a:ext cx="322384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2800" dirty="0" err="1" smtClean="0">
                <a:solidFill>
                  <a:srgbClr val="FF0000"/>
                </a:solidFill>
              </a:rPr>
              <a:t>maşina</a:t>
            </a:r>
            <a:r>
              <a:rPr lang="en-US" sz="2800" dirty="0" smtClean="0">
                <a:solidFill>
                  <a:srgbClr val="FF0000"/>
                </a:solidFill>
              </a:rPr>
              <a:t> </a:t>
            </a:r>
            <a:r>
              <a:rPr lang="en-US" sz="2800" dirty="0" err="1" smtClean="0">
                <a:solidFill>
                  <a:srgbClr val="FF0000"/>
                </a:solidFill>
              </a:rPr>
              <a:t>lui</a:t>
            </a:r>
            <a:r>
              <a:rPr lang="en-US" sz="2800" dirty="0" smtClean="0">
                <a:solidFill>
                  <a:srgbClr val="FF0000"/>
                </a:solidFill>
              </a:rPr>
              <a:t> </a:t>
            </a:r>
            <a:r>
              <a:rPr lang="en-US" sz="2800" dirty="0" err="1" smtClean="0">
                <a:solidFill>
                  <a:srgbClr val="FF0000"/>
                </a:solidFill>
              </a:rPr>
              <a:t>Mihai</a:t>
            </a:r>
            <a:endParaRPr lang="en-US" sz="2800" dirty="0" smtClean="0">
              <a:solidFill>
                <a:srgbClr val="FF0000"/>
              </a:solidFill>
            </a:endParaRPr>
          </a:p>
        </p:txBody>
      </p:sp>
      <p:cxnSp>
        <p:nvCxnSpPr>
          <p:cNvPr id="33797" name="Straight Arrow Connector 10"/>
          <p:cNvCxnSpPr>
            <a:cxnSpLocks noChangeShapeType="1"/>
          </p:cNvCxnSpPr>
          <p:nvPr/>
        </p:nvCxnSpPr>
        <p:spPr bwMode="auto">
          <a:xfrm flipH="1">
            <a:off x="3889836" y="3152593"/>
            <a:ext cx="1444164" cy="678893"/>
          </a:xfrm>
          <a:prstGeom prst="straightConnector1">
            <a:avLst/>
          </a:prstGeom>
          <a:noFill/>
          <a:ln w="9525" algn="ctr">
            <a:solidFill>
              <a:srgbClr val="FF0000"/>
            </a:solidFill>
            <a:round/>
            <a:headEnd/>
            <a:tailEnd type="arrow" w="med" len="med"/>
          </a:ln>
          <a:extLst>
            <a:ext uri="{909E8E84-426E-40dd-AFC4-6F175D3DCCD1}">
              <a14:hiddenFill xmlns:a14="http://schemas.microsoft.com/office/drawing/2010/main" xmlns="">
                <a:noFill/>
              </a14:hiddenFill>
            </a:ext>
          </a:extLst>
        </p:spPr>
      </p:cxnSp>
      <p:sp>
        <p:nvSpPr>
          <p:cNvPr id="2" name="Rectangle 1"/>
          <p:cNvSpPr/>
          <p:nvPr/>
        </p:nvSpPr>
        <p:spPr>
          <a:xfrm>
            <a:off x="2815246" y="3667665"/>
            <a:ext cx="1074590" cy="506191"/>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K. </a:t>
            </a:r>
            <a:r>
              <a:rPr lang="en-US" sz="1200" dirty="0" err="1" smtClean="0"/>
              <a:t>Grauman</a:t>
            </a:r>
            <a:endParaRPr lang="en-US" sz="1200" dirty="0"/>
          </a:p>
        </p:txBody>
      </p:sp>
    </p:spTree>
    <p:extLst>
      <p:ext uri="{BB962C8B-B14F-4D97-AF65-F5344CB8AC3E}">
        <p14:creationId xmlns:p14="http://schemas.microsoft.com/office/powerpoint/2010/main" val="12531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p:bldP spid="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533400" y="4316551"/>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cs typeface="Arial" charset="0"/>
            </a:endParaRPr>
          </a:p>
        </p:txBody>
      </p:sp>
      <p:sp>
        <p:nvSpPr>
          <p:cNvPr id="45" name="Title 1"/>
          <p:cNvSpPr>
            <a:spLocks noGrp="1"/>
          </p:cNvSpPr>
          <p:nvPr>
            <p:ph type="title"/>
          </p:nvPr>
        </p:nvSpPr>
        <p:spPr>
          <a:xfrm>
            <a:off x="457200" y="98228"/>
            <a:ext cx="8229600" cy="1143000"/>
          </a:xfrm>
        </p:spPr>
        <p:txBody>
          <a:bodyPr/>
          <a:lstStyle/>
          <a:p>
            <a:r>
              <a:rPr lang="en-US" dirty="0" err="1" smtClean="0">
                <a:latin typeface="Calibri" charset="0"/>
              </a:rPr>
              <a:t>Piramidă</a:t>
            </a:r>
            <a:r>
              <a:rPr lang="en-US" dirty="0" smtClean="0">
                <a:latin typeface="Calibri" charset="0"/>
              </a:rPr>
              <a:t> </a:t>
            </a:r>
            <a:r>
              <a:rPr lang="en-US" dirty="0" err="1" smtClean="0">
                <a:latin typeface="Calibri" charset="0"/>
              </a:rPr>
              <a:t>spațială</a:t>
            </a:r>
            <a:endParaRPr lang="en-US" dirty="0">
              <a:latin typeface="Calibri" charset="0"/>
            </a:endParaRPr>
          </a:p>
        </p:txBody>
      </p:sp>
      <p:sp>
        <p:nvSpPr>
          <p:cNvPr id="6" name="Content Placeholder 5"/>
          <p:cNvSpPr>
            <a:spLocks noGrp="1"/>
          </p:cNvSpPr>
          <p:nvPr>
            <p:ph idx="1"/>
          </p:nvPr>
        </p:nvSpPr>
        <p:spPr/>
        <p:txBody>
          <a:bodyPr/>
          <a:lstStyle/>
          <a:p>
            <a:endParaRPr lang="en-US"/>
          </a:p>
        </p:txBody>
      </p:sp>
      <p:pic>
        <p:nvPicPr>
          <p:cNvPr id="17411" name="Picture 3" descr="texton_ind_0"/>
          <p:cNvPicPr>
            <a:picLocks noChangeAspect="1" noChangeArrowheads="1"/>
          </p:cNvPicPr>
          <p:nvPr/>
        </p:nvPicPr>
        <p:blipFill>
          <a:blip r:embed="rId3" cstate="print"/>
          <a:srcRect/>
          <a:stretch>
            <a:fillRect/>
          </a:stretch>
        </p:blipFill>
        <p:spPr bwMode="auto">
          <a:xfrm>
            <a:off x="685800" y="4362450"/>
            <a:ext cx="1997075" cy="1612900"/>
          </a:xfrm>
          <a:prstGeom prst="rect">
            <a:avLst/>
          </a:prstGeom>
          <a:noFill/>
          <a:ln w="9525">
            <a:noFill/>
            <a:miter lim="800000"/>
            <a:headEnd/>
            <a:tailEnd/>
          </a:ln>
        </p:spPr>
      </p:pic>
      <p:grpSp>
        <p:nvGrpSpPr>
          <p:cNvPr id="2" name="Group 4"/>
          <p:cNvGrpSpPr>
            <a:grpSpLocks/>
          </p:cNvGrpSpPr>
          <p:nvPr/>
        </p:nvGrpSpPr>
        <p:grpSpPr bwMode="auto">
          <a:xfrm>
            <a:off x="3587750" y="4365625"/>
            <a:ext cx="2017713" cy="1609725"/>
            <a:chOff x="1968" y="2812"/>
            <a:chExt cx="1680" cy="1316"/>
          </a:xfrm>
        </p:grpSpPr>
        <p:pic>
          <p:nvPicPr>
            <p:cNvPr id="17447" name="Picture 5" descr="texton_ind_1_1"/>
            <p:cNvPicPr>
              <a:picLocks noChangeAspect="1" noChangeArrowheads="1"/>
            </p:cNvPicPr>
            <p:nvPr/>
          </p:nvPicPr>
          <p:blipFill>
            <a:blip r:embed="rId4" cstate="print"/>
            <a:srcRect/>
            <a:stretch>
              <a:fillRect/>
            </a:stretch>
          </p:blipFill>
          <p:spPr bwMode="auto">
            <a:xfrm>
              <a:off x="1968" y="3485"/>
              <a:ext cx="816" cy="643"/>
            </a:xfrm>
            <a:prstGeom prst="rect">
              <a:avLst/>
            </a:prstGeom>
            <a:noFill/>
            <a:ln w="9525">
              <a:noFill/>
              <a:miter lim="800000"/>
              <a:headEnd/>
              <a:tailEnd/>
            </a:ln>
          </p:spPr>
        </p:pic>
        <p:pic>
          <p:nvPicPr>
            <p:cNvPr id="17448" name="Picture 6" descr="texton_ind_1_2"/>
            <p:cNvPicPr>
              <a:picLocks noChangeAspect="1" noChangeArrowheads="1"/>
            </p:cNvPicPr>
            <p:nvPr/>
          </p:nvPicPr>
          <p:blipFill>
            <a:blip r:embed="rId5" cstate="print"/>
            <a:srcRect/>
            <a:stretch>
              <a:fillRect/>
            </a:stretch>
          </p:blipFill>
          <p:spPr bwMode="auto">
            <a:xfrm>
              <a:off x="1968" y="2812"/>
              <a:ext cx="816" cy="644"/>
            </a:xfrm>
            <a:prstGeom prst="rect">
              <a:avLst/>
            </a:prstGeom>
            <a:noFill/>
            <a:ln w="9525">
              <a:noFill/>
              <a:miter lim="800000"/>
              <a:headEnd/>
              <a:tailEnd/>
            </a:ln>
          </p:spPr>
        </p:pic>
        <p:pic>
          <p:nvPicPr>
            <p:cNvPr id="17449" name="Picture 7" descr="texton_ind_1_3"/>
            <p:cNvPicPr>
              <a:picLocks noChangeAspect="1" noChangeArrowheads="1"/>
            </p:cNvPicPr>
            <p:nvPr/>
          </p:nvPicPr>
          <p:blipFill>
            <a:blip r:embed="rId6" cstate="print"/>
            <a:srcRect/>
            <a:stretch>
              <a:fillRect/>
            </a:stretch>
          </p:blipFill>
          <p:spPr bwMode="auto">
            <a:xfrm>
              <a:off x="2832" y="2812"/>
              <a:ext cx="816" cy="643"/>
            </a:xfrm>
            <a:prstGeom prst="rect">
              <a:avLst/>
            </a:prstGeom>
            <a:noFill/>
            <a:ln w="9525">
              <a:noFill/>
              <a:miter lim="800000"/>
              <a:headEnd/>
              <a:tailEnd/>
            </a:ln>
          </p:spPr>
        </p:pic>
        <p:pic>
          <p:nvPicPr>
            <p:cNvPr id="17450" name="Picture 8" descr="texton_ind_1_4"/>
            <p:cNvPicPr>
              <a:picLocks noChangeAspect="1" noChangeArrowheads="1"/>
            </p:cNvPicPr>
            <p:nvPr/>
          </p:nvPicPr>
          <p:blipFill>
            <a:blip r:embed="rId7" cstate="print"/>
            <a:srcRect/>
            <a:stretch>
              <a:fillRect/>
            </a:stretch>
          </p:blipFill>
          <p:spPr bwMode="auto">
            <a:xfrm>
              <a:off x="2832" y="3485"/>
              <a:ext cx="816" cy="643"/>
            </a:xfrm>
            <a:prstGeom prst="rect">
              <a:avLst/>
            </a:prstGeom>
            <a:noFill/>
            <a:ln w="9525">
              <a:noFill/>
              <a:miter lim="800000"/>
              <a:headEnd/>
              <a:tailEnd/>
            </a:ln>
          </p:spPr>
        </p:pic>
      </p:grpSp>
      <p:sp>
        <p:nvSpPr>
          <p:cNvPr id="17413" name="AutoShape 9"/>
          <p:cNvSpPr>
            <a:spLocks noChangeArrowheads="1"/>
          </p:cNvSpPr>
          <p:nvPr/>
        </p:nvSpPr>
        <p:spPr bwMode="auto">
          <a:xfrm>
            <a:off x="4414838" y="3967163"/>
            <a:ext cx="344487" cy="307975"/>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smtClean="0">
              <a:solidFill>
                <a:srgbClr val="000000"/>
              </a:solidFill>
            </a:endParaRPr>
          </a:p>
        </p:txBody>
      </p:sp>
      <p:pic>
        <p:nvPicPr>
          <p:cNvPr id="17414" name="Picture 10" descr="burma_bagan"/>
          <p:cNvPicPr>
            <a:picLocks noChangeArrowheads="1"/>
          </p:cNvPicPr>
          <p:nvPr/>
        </p:nvPicPr>
        <p:blipFill>
          <a:blip r:embed="rId8" cstate="print"/>
          <a:srcRect/>
          <a:stretch>
            <a:fillRect/>
          </a:stretch>
        </p:blipFill>
        <p:spPr bwMode="auto">
          <a:xfrm>
            <a:off x="3046413" y="1600200"/>
            <a:ext cx="3114675" cy="2274888"/>
          </a:xfrm>
          <a:prstGeom prst="rect">
            <a:avLst/>
          </a:prstGeom>
          <a:noFill/>
          <a:ln w="12700">
            <a:solidFill>
              <a:schemeClr val="bg1"/>
            </a:solidFill>
            <a:miter lim="800000"/>
            <a:headEnd/>
            <a:tailEnd/>
          </a:ln>
        </p:spPr>
      </p:pic>
      <p:grpSp>
        <p:nvGrpSpPr>
          <p:cNvPr id="3" name="Group 11"/>
          <p:cNvGrpSpPr>
            <a:grpSpLocks/>
          </p:cNvGrpSpPr>
          <p:nvPr/>
        </p:nvGrpSpPr>
        <p:grpSpPr bwMode="auto">
          <a:xfrm>
            <a:off x="3048000" y="1600200"/>
            <a:ext cx="3114675" cy="2274888"/>
            <a:chOff x="1488" y="480"/>
            <a:chExt cx="2784" cy="1929"/>
          </a:xfrm>
        </p:grpSpPr>
        <p:sp>
          <p:nvSpPr>
            <p:cNvPr id="17441" name="Line 12"/>
            <p:cNvSpPr>
              <a:spLocks noChangeShapeType="1"/>
            </p:cNvSpPr>
            <p:nvPr/>
          </p:nvSpPr>
          <p:spPr bwMode="auto">
            <a:xfrm>
              <a:off x="2880" y="480"/>
              <a:ext cx="0" cy="1929"/>
            </a:xfrm>
            <a:prstGeom prst="line">
              <a:avLst/>
            </a:prstGeom>
            <a:noFill/>
            <a:ln w="31750">
              <a:solidFill>
                <a:srgbClr val="FFFF00"/>
              </a:solidFill>
              <a:round/>
              <a:headEnd/>
              <a:tailEnd/>
            </a:ln>
          </p:spPr>
          <p:txBody>
            <a:bodyPr/>
            <a:lstStyle/>
            <a:p>
              <a:endParaRPr lang="en-US" smtClean="0">
                <a:solidFill>
                  <a:srgbClr val="000000"/>
                </a:solidFill>
              </a:endParaRPr>
            </a:p>
          </p:txBody>
        </p:sp>
        <p:sp>
          <p:nvSpPr>
            <p:cNvPr id="17442" name="Line 13"/>
            <p:cNvSpPr>
              <a:spLocks noChangeShapeType="1"/>
            </p:cNvSpPr>
            <p:nvPr/>
          </p:nvSpPr>
          <p:spPr bwMode="auto">
            <a:xfrm>
              <a:off x="1488" y="1440"/>
              <a:ext cx="2784" cy="0"/>
            </a:xfrm>
            <a:prstGeom prst="line">
              <a:avLst/>
            </a:prstGeom>
            <a:noFill/>
            <a:ln w="31750">
              <a:solidFill>
                <a:srgbClr val="FFFF00"/>
              </a:solidFill>
              <a:round/>
              <a:headEnd/>
              <a:tailEnd/>
            </a:ln>
          </p:spPr>
          <p:txBody>
            <a:bodyPr/>
            <a:lstStyle/>
            <a:p>
              <a:endParaRPr lang="en-US" smtClean="0">
                <a:solidFill>
                  <a:srgbClr val="000000"/>
                </a:solidFill>
              </a:endParaRPr>
            </a:p>
          </p:txBody>
        </p:sp>
        <p:sp>
          <p:nvSpPr>
            <p:cNvPr id="17443" name="Line 14"/>
            <p:cNvSpPr>
              <a:spLocks noChangeShapeType="1"/>
            </p:cNvSpPr>
            <p:nvPr/>
          </p:nvSpPr>
          <p:spPr bwMode="auto">
            <a:xfrm>
              <a:off x="1488" y="960"/>
              <a:ext cx="2784" cy="0"/>
            </a:xfrm>
            <a:prstGeom prst="line">
              <a:avLst/>
            </a:prstGeom>
            <a:noFill/>
            <a:ln w="31750">
              <a:solidFill>
                <a:srgbClr val="FFFF00"/>
              </a:solidFill>
              <a:round/>
              <a:headEnd/>
              <a:tailEnd/>
            </a:ln>
          </p:spPr>
          <p:txBody>
            <a:bodyPr/>
            <a:lstStyle/>
            <a:p>
              <a:endParaRPr lang="en-US" smtClean="0">
                <a:solidFill>
                  <a:srgbClr val="000000"/>
                </a:solidFill>
              </a:endParaRPr>
            </a:p>
          </p:txBody>
        </p:sp>
        <p:sp>
          <p:nvSpPr>
            <p:cNvPr id="17444" name="Line 15"/>
            <p:cNvSpPr>
              <a:spLocks noChangeShapeType="1"/>
            </p:cNvSpPr>
            <p:nvPr/>
          </p:nvSpPr>
          <p:spPr bwMode="auto">
            <a:xfrm>
              <a:off x="1488" y="1920"/>
              <a:ext cx="2784" cy="0"/>
            </a:xfrm>
            <a:prstGeom prst="line">
              <a:avLst/>
            </a:prstGeom>
            <a:noFill/>
            <a:ln w="31750">
              <a:solidFill>
                <a:srgbClr val="FFFF00"/>
              </a:solidFill>
              <a:round/>
              <a:headEnd/>
              <a:tailEnd/>
            </a:ln>
          </p:spPr>
          <p:txBody>
            <a:bodyPr/>
            <a:lstStyle/>
            <a:p>
              <a:endParaRPr lang="en-US" smtClean="0">
                <a:solidFill>
                  <a:srgbClr val="000000"/>
                </a:solidFill>
              </a:endParaRPr>
            </a:p>
          </p:txBody>
        </p:sp>
        <p:sp>
          <p:nvSpPr>
            <p:cNvPr id="17445" name="Line 16"/>
            <p:cNvSpPr>
              <a:spLocks noChangeShapeType="1"/>
            </p:cNvSpPr>
            <p:nvPr/>
          </p:nvSpPr>
          <p:spPr bwMode="auto">
            <a:xfrm>
              <a:off x="2176" y="480"/>
              <a:ext cx="0" cy="1929"/>
            </a:xfrm>
            <a:prstGeom prst="line">
              <a:avLst/>
            </a:prstGeom>
            <a:noFill/>
            <a:ln w="31750">
              <a:solidFill>
                <a:srgbClr val="FFFF00"/>
              </a:solidFill>
              <a:round/>
              <a:headEnd/>
              <a:tailEnd/>
            </a:ln>
          </p:spPr>
          <p:txBody>
            <a:bodyPr/>
            <a:lstStyle/>
            <a:p>
              <a:endParaRPr lang="en-US" smtClean="0">
                <a:solidFill>
                  <a:srgbClr val="000000"/>
                </a:solidFill>
              </a:endParaRPr>
            </a:p>
          </p:txBody>
        </p:sp>
        <p:sp>
          <p:nvSpPr>
            <p:cNvPr id="17446" name="Line 17"/>
            <p:cNvSpPr>
              <a:spLocks noChangeShapeType="1"/>
            </p:cNvSpPr>
            <p:nvPr/>
          </p:nvSpPr>
          <p:spPr bwMode="auto">
            <a:xfrm>
              <a:off x="3570" y="480"/>
              <a:ext cx="0" cy="1929"/>
            </a:xfrm>
            <a:prstGeom prst="line">
              <a:avLst/>
            </a:prstGeom>
            <a:noFill/>
            <a:ln w="31750">
              <a:solidFill>
                <a:srgbClr val="FFFF00"/>
              </a:solidFill>
              <a:round/>
              <a:headEnd/>
              <a:tailEnd/>
            </a:ln>
          </p:spPr>
          <p:txBody>
            <a:bodyPr/>
            <a:lstStyle/>
            <a:p>
              <a:endParaRPr lang="en-US" smtClean="0">
                <a:solidFill>
                  <a:srgbClr val="000000"/>
                </a:solidFill>
              </a:endParaRPr>
            </a:p>
          </p:txBody>
        </p:sp>
      </p:grpSp>
      <p:sp>
        <p:nvSpPr>
          <p:cNvPr id="17416" name="AutoShape 18"/>
          <p:cNvSpPr>
            <a:spLocks noChangeArrowheads="1"/>
          </p:cNvSpPr>
          <p:nvPr/>
        </p:nvSpPr>
        <p:spPr bwMode="auto">
          <a:xfrm rot="2426846">
            <a:off x="2657475" y="393223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smtClean="0">
              <a:solidFill>
                <a:srgbClr val="000000"/>
              </a:solidFill>
            </a:endParaRPr>
          </a:p>
        </p:txBody>
      </p:sp>
      <p:sp>
        <p:nvSpPr>
          <p:cNvPr id="17417" name="Text Box 19"/>
          <p:cNvSpPr txBox="1">
            <a:spLocks noChangeArrowheads="1"/>
          </p:cNvSpPr>
          <p:nvPr/>
        </p:nvSpPr>
        <p:spPr bwMode="auto">
          <a:xfrm>
            <a:off x="1323975" y="5988050"/>
            <a:ext cx="663400" cy="307777"/>
          </a:xfrm>
          <a:prstGeom prst="rect">
            <a:avLst/>
          </a:prstGeom>
          <a:noFill/>
          <a:ln w="9525">
            <a:noFill/>
            <a:miter lim="800000"/>
            <a:headEnd/>
            <a:tailEnd/>
          </a:ln>
        </p:spPr>
        <p:txBody>
          <a:bodyPr wrap="none">
            <a:spAutoFit/>
          </a:bodyPr>
          <a:lstStyle/>
          <a:p>
            <a:pPr eaLnBrk="1" hangingPunct="1">
              <a:spcBef>
                <a:spcPct val="50000"/>
              </a:spcBef>
            </a:pPr>
            <a:r>
              <a:rPr lang="en-US" sz="1400" dirty="0" err="1" smtClean="0">
                <a:solidFill>
                  <a:srgbClr val="FFFFFF"/>
                </a:solidFill>
              </a:rPr>
              <a:t>nivel</a:t>
            </a:r>
            <a:r>
              <a:rPr lang="en-US" sz="1400" dirty="0" smtClean="0">
                <a:solidFill>
                  <a:srgbClr val="FFFFFF"/>
                </a:solidFill>
              </a:rPr>
              <a:t> 0</a:t>
            </a:r>
          </a:p>
        </p:txBody>
      </p:sp>
      <p:sp>
        <p:nvSpPr>
          <p:cNvPr id="17418" name="Text Box 20"/>
          <p:cNvSpPr txBox="1">
            <a:spLocks noChangeArrowheads="1"/>
          </p:cNvSpPr>
          <p:nvPr/>
        </p:nvSpPr>
        <p:spPr bwMode="auto">
          <a:xfrm>
            <a:off x="4244975" y="5984875"/>
            <a:ext cx="663400" cy="307777"/>
          </a:xfrm>
          <a:prstGeom prst="rect">
            <a:avLst/>
          </a:prstGeom>
          <a:noFill/>
          <a:ln w="9525">
            <a:noFill/>
            <a:miter lim="800000"/>
            <a:headEnd/>
            <a:tailEnd/>
          </a:ln>
        </p:spPr>
        <p:txBody>
          <a:bodyPr wrap="none">
            <a:spAutoFit/>
          </a:bodyPr>
          <a:lstStyle/>
          <a:p>
            <a:pPr eaLnBrk="1" hangingPunct="1">
              <a:spcBef>
                <a:spcPct val="50000"/>
              </a:spcBef>
            </a:pPr>
            <a:r>
              <a:rPr lang="en-US" sz="1400" dirty="0" err="1" smtClean="0">
                <a:solidFill>
                  <a:srgbClr val="FFFFFF"/>
                </a:solidFill>
              </a:rPr>
              <a:t>nivel</a:t>
            </a:r>
            <a:r>
              <a:rPr lang="en-US" sz="1400" dirty="0" smtClean="0">
                <a:solidFill>
                  <a:srgbClr val="FFFFFF"/>
                </a:solidFill>
              </a:rPr>
              <a:t> 1</a:t>
            </a:r>
          </a:p>
        </p:txBody>
      </p:sp>
      <p:grpSp>
        <p:nvGrpSpPr>
          <p:cNvPr id="4" name="Group 21"/>
          <p:cNvGrpSpPr>
            <a:grpSpLocks/>
          </p:cNvGrpSpPr>
          <p:nvPr/>
        </p:nvGrpSpPr>
        <p:grpSpPr bwMode="auto">
          <a:xfrm>
            <a:off x="6172200" y="3932237"/>
            <a:ext cx="2362200" cy="2361083"/>
            <a:chOff x="3798" y="3007"/>
            <a:chExt cx="1420" cy="1295"/>
          </a:xfrm>
        </p:grpSpPr>
        <p:grpSp>
          <p:nvGrpSpPr>
            <p:cNvPr id="5" name="Group 22"/>
            <p:cNvGrpSpPr>
              <a:grpSpLocks/>
            </p:cNvGrpSpPr>
            <p:nvPr/>
          </p:nvGrpSpPr>
          <p:grpSpPr bwMode="auto">
            <a:xfrm>
              <a:off x="4005" y="3245"/>
              <a:ext cx="1213" cy="883"/>
              <a:chOff x="3792" y="2812"/>
              <a:chExt cx="1680" cy="1316"/>
            </a:xfrm>
          </p:grpSpPr>
          <p:pic>
            <p:nvPicPr>
              <p:cNvPr id="17425" name="Picture 23" descr="texton_ind_2_1"/>
              <p:cNvPicPr>
                <a:picLocks noChangeAspect="1" noChangeArrowheads="1"/>
              </p:cNvPicPr>
              <p:nvPr/>
            </p:nvPicPr>
            <p:blipFill>
              <a:blip r:embed="rId9" cstate="print"/>
              <a:srcRect/>
              <a:stretch>
                <a:fillRect/>
              </a:stretch>
            </p:blipFill>
            <p:spPr bwMode="auto">
              <a:xfrm>
                <a:off x="3792" y="2812"/>
                <a:ext cx="384" cy="303"/>
              </a:xfrm>
              <a:prstGeom prst="rect">
                <a:avLst/>
              </a:prstGeom>
              <a:noFill/>
              <a:ln w="9525">
                <a:noFill/>
                <a:miter lim="800000"/>
                <a:headEnd/>
                <a:tailEnd/>
              </a:ln>
            </p:spPr>
          </p:pic>
          <p:pic>
            <p:nvPicPr>
              <p:cNvPr id="17426" name="Picture 24" descr="texton_ind_2_2"/>
              <p:cNvPicPr>
                <a:picLocks noChangeAspect="1" noChangeArrowheads="1"/>
              </p:cNvPicPr>
              <p:nvPr/>
            </p:nvPicPr>
            <p:blipFill>
              <a:blip r:embed="rId10" cstate="print"/>
              <a:srcRect/>
              <a:stretch>
                <a:fillRect/>
              </a:stretch>
            </p:blipFill>
            <p:spPr bwMode="auto">
              <a:xfrm>
                <a:off x="4224" y="3153"/>
                <a:ext cx="384" cy="303"/>
              </a:xfrm>
              <a:prstGeom prst="rect">
                <a:avLst/>
              </a:prstGeom>
              <a:noFill/>
              <a:ln w="9525">
                <a:noFill/>
                <a:miter lim="800000"/>
                <a:headEnd/>
                <a:tailEnd/>
              </a:ln>
            </p:spPr>
          </p:pic>
          <p:pic>
            <p:nvPicPr>
              <p:cNvPr id="17427" name="Picture 25" descr="texton_ind_2_3"/>
              <p:cNvPicPr>
                <a:picLocks noChangeAspect="1" noChangeArrowheads="1"/>
              </p:cNvPicPr>
              <p:nvPr/>
            </p:nvPicPr>
            <p:blipFill>
              <a:blip r:embed="rId11" cstate="print"/>
              <a:srcRect/>
              <a:stretch>
                <a:fillRect/>
              </a:stretch>
            </p:blipFill>
            <p:spPr bwMode="auto">
              <a:xfrm>
                <a:off x="4656" y="2812"/>
                <a:ext cx="384" cy="303"/>
              </a:xfrm>
              <a:prstGeom prst="rect">
                <a:avLst/>
              </a:prstGeom>
              <a:noFill/>
              <a:ln w="9525">
                <a:noFill/>
                <a:miter lim="800000"/>
                <a:headEnd/>
                <a:tailEnd/>
              </a:ln>
            </p:spPr>
          </p:pic>
          <p:pic>
            <p:nvPicPr>
              <p:cNvPr id="17428" name="Picture 26" descr="texton_ind_2_4"/>
              <p:cNvPicPr>
                <a:picLocks noChangeAspect="1" noChangeArrowheads="1"/>
              </p:cNvPicPr>
              <p:nvPr/>
            </p:nvPicPr>
            <p:blipFill>
              <a:blip r:embed="rId12" cstate="print"/>
              <a:srcRect/>
              <a:stretch>
                <a:fillRect/>
              </a:stretch>
            </p:blipFill>
            <p:spPr bwMode="auto">
              <a:xfrm>
                <a:off x="5088" y="2817"/>
                <a:ext cx="384" cy="303"/>
              </a:xfrm>
              <a:prstGeom prst="rect">
                <a:avLst/>
              </a:prstGeom>
              <a:noFill/>
              <a:ln w="9525">
                <a:noFill/>
                <a:miter lim="800000"/>
                <a:headEnd/>
                <a:tailEnd/>
              </a:ln>
            </p:spPr>
          </p:pic>
          <p:pic>
            <p:nvPicPr>
              <p:cNvPr id="17429" name="Picture 27" descr="texton_ind_2_5"/>
              <p:cNvPicPr>
                <a:picLocks noChangeAspect="1" noChangeArrowheads="1"/>
              </p:cNvPicPr>
              <p:nvPr/>
            </p:nvPicPr>
            <p:blipFill>
              <a:blip r:embed="rId13" cstate="print"/>
              <a:srcRect/>
              <a:stretch>
                <a:fillRect/>
              </a:stretch>
            </p:blipFill>
            <p:spPr bwMode="auto">
              <a:xfrm>
                <a:off x="3792" y="3153"/>
                <a:ext cx="384" cy="302"/>
              </a:xfrm>
              <a:prstGeom prst="rect">
                <a:avLst/>
              </a:prstGeom>
              <a:noFill/>
              <a:ln w="9525">
                <a:noFill/>
                <a:miter lim="800000"/>
                <a:headEnd/>
                <a:tailEnd/>
              </a:ln>
            </p:spPr>
          </p:pic>
          <p:pic>
            <p:nvPicPr>
              <p:cNvPr id="17430" name="Picture 28" descr="texton_ind_2_6"/>
              <p:cNvPicPr>
                <a:picLocks noChangeAspect="1" noChangeArrowheads="1"/>
              </p:cNvPicPr>
              <p:nvPr/>
            </p:nvPicPr>
            <p:blipFill>
              <a:blip r:embed="rId14" cstate="print"/>
              <a:srcRect/>
              <a:stretch>
                <a:fillRect/>
              </a:stretch>
            </p:blipFill>
            <p:spPr bwMode="auto">
              <a:xfrm>
                <a:off x="4224" y="2812"/>
                <a:ext cx="384" cy="303"/>
              </a:xfrm>
              <a:prstGeom prst="rect">
                <a:avLst/>
              </a:prstGeom>
              <a:noFill/>
              <a:ln w="9525">
                <a:noFill/>
                <a:miter lim="800000"/>
                <a:headEnd/>
                <a:tailEnd/>
              </a:ln>
            </p:spPr>
          </p:pic>
          <p:pic>
            <p:nvPicPr>
              <p:cNvPr id="17431" name="Picture 29" descr="texton_ind_2_7"/>
              <p:cNvPicPr>
                <a:picLocks noChangeAspect="1" noChangeArrowheads="1"/>
              </p:cNvPicPr>
              <p:nvPr/>
            </p:nvPicPr>
            <p:blipFill>
              <a:blip r:embed="rId15" cstate="print"/>
              <a:srcRect/>
              <a:stretch>
                <a:fillRect/>
              </a:stretch>
            </p:blipFill>
            <p:spPr bwMode="auto">
              <a:xfrm>
                <a:off x="5088" y="3153"/>
                <a:ext cx="384" cy="303"/>
              </a:xfrm>
              <a:prstGeom prst="rect">
                <a:avLst/>
              </a:prstGeom>
              <a:noFill/>
              <a:ln w="9525">
                <a:noFill/>
                <a:miter lim="800000"/>
                <a:headEnd/>
                <a:tailEnd/>
              </a:ln>
            </p:spPr>
          </p:pic>
          <p:pic>
            <p:nvPicPr>
              <p:cNvPr id="17432" name="Picture 30" descr="texton_ind_2_8"/>
              <p:cNvPicPr>
                <a:picLocks noChangeAspect="1" noChangeArrowheads="1"/>
              </p:cNvPicPr>
              <p:nvPr/>
            </p:nvPicPr>
            <p:blipFill>
              <a:blip r:embed="rId16" cstate="print"/>
              <a:srcRect/>
              <a:stretch>
                <a:fillRect/>
              </a:stretch>
            </p:blipFill>
            <p:spPr bwMode="auto">
              <a:xfrm flipV="1">
                <a:off x="4656" y="3153"/>
                <a:ext cx="384" cy="302"/>
              </a:xfrm>
              <a:prstGeom prst="rect">
                <a:avLst/>
              </a:prstGeom>
              <a:noFill/>
              <a:ln w="9525">
                <a:noFill/>
                <a:miter lim="800000"/>
                <a:headEnd/>
                <a:tailEnd/>
              </a:ln>
            </p:spPr>
          </p:pic>
          <p:pic>
            <p:nvPicPr>
              <p:cNvPr id="17433" name="Picture 31" descr="texton_ind_2_9"/>
              <p:cNvPicPr>
                <a:picLocks noChangeAspect="1" noChangeArrowheads="1"/>
              </p:cNvPicPr>
              <p:nvPr/>
            </p:nvPicPr>
            <p:blipFill>
              <a:blip r:embed="rId17" cstate="print"/>
              <a:srcRect/>
              <a:stretch>
                <a:fillRect/>
              </a:stretch>
            </p:blipFill>
            <p:spPr bwMode="auto">
              <a:xfrm>
                <a:off x="3792" y="3489"/>
                <a:ext cx="384" cy="303"/>
              </a:xfrm>
              <a:prstGeom prst="rect">
                <a:avLst/>
              </a:prstGeom>
              <a:noFill/>
              <a:ln w="9525">
                <a:noFill/>
                <a:miter lim="800000"/>
                <a:headEnd/>
                <a:tailEnd/>
              </a:ln>
            </p:spPr>
          </p:pic>
          <p:pic>
            <p:nvPicPr>
              <p:cNvPr id="17434" name="Picture 32" descr="texton_ind_2_10"/>
              <p:cNvPicPr>
                <a:picLocks noChangeAspect="1" noChangeArrowheads="1"/>
              </p:cNvPicPr>
              <p:nvPr/>
            </p:nvPicPr>
            <p:blipFill>
              <a:blip r:embed="rId18" cstate="print"/>
              <a:srcRect/>
              <a:stretch>
                <a:fillRect/>
              </a:stretch>
            </p:blipFill>
            <p:spPr bwMode="auto">
              <a:xfrm>
                <a:off x="4656" y="3825"/>
                <a:ext cx="384" cy="303"/>
              </a:xfrm>
              <a:prstGeom prst="rect">
                <a:avLst/>
              </a:prstGeom>
              <a:noFill/>
              <a:ln w="9525">
                <a:noFill/>
                <a:miter lim="800000"/>
                <a:headEnd/>
                <a:tailEnd/>
              </a:ln>
            </p:spPr>
          </p:pic>
          <p:pic>
            <p:nvPicPr>
              <p:cNvPr id="17435" name="Picture 33" descr="texton_ind_2_11"/>
              <p:cNvPicPr>
                <a:picLocks noChangeAspect="1" noChangeArrowheads="1"/>
              </p:cNvPicPr>
              <p:nvPr/>
            </p:nvPicPr>
            <p:blipFill>
              <a:blip r:embed="rId19" cstate="print"/>
              <a:srcRect/>
              <a:stretch>
                <a:fillRect/>
              </a:stretch>
            </p:blipFill>
            <p:spPr bwMode="auto">
              <a:xfrm>
                <a:off x="4656" y="3489"/>
                <a:ext cx="384" cy="303"/>
              </a:xfrm>
              <a:prstGeom prst="rect">
                <a:avLst/>
              </a:prstGeom>
              <a:noFill/>
              <a:ln w="9525">
                <a:noFill/>
                <a:miter lim="800000"/>
                <a:headEnd/>
                <a:tailEnd/>
              </a:ln>
            </p:spPr>
          </p:pic>
          <p:pic>
            <p:nvPicPr>
              <p:cNvPr id="17436" name="Picture 34" descr="texton_ind_2_12"/>
              <p:cNvPicPr>
                <a:picLocks noChangeAspect="1" noChangeArrowheads="1"/>
              </p:cNvPicPr>
              <p:nvPr/>
            </p:nvPicPr>
            <p:blipFill>
              <a:blip r:embed="rId20" cstate="print"/>
              <a:srcRect/>
              <a:stretch>
                <a:fillRect/>
              </a:stretch>
            </p:blipFill>
            <p:spPr bwMode="auto">
              <a:xfrm>
                <a:off x="4224" y="3489"/>
                <a:ext cx="384" cy="303"/>
              </a:xfrm>
              <a:prstGeom prst="rect">
                <a:avLst/>
              </a:prstGeom>
              <a:noFill/>
              <a:ln w="9525">
                <a:noFill/>
                <a:miter lim="800000"/>
                <a:headEnd/>
                <a:tailEnd/>
              </a:ln>
            </p:spPr>
          </p:pic>
          <p:pic>
            <p:nvPicPr>
              <p:cNvPr id="17437" name="Picture 35" descr="texton_ind_2_13"/>
              <p:cNvPicPr>
                <a:picLocks noChangeAspect="1" noChangeArrowheads="1"/>
              </p:cNvPicPr>
              <p:nvPr/>
            </p:nvPicPr>
            <p:blipFill>
              <a:blip r:embed="rId21" cstate="print"/>
              <a:srcRect/>
              <a:stretch>
                <a:fillRect/>
              </a:stretch>
            </p:blipFill>
            <p:spPr bwMode="auto">
              <a:xfrm>
                <a:off x="3800" y="3831"/>
                <a:ext cx="376" cy="297"/>
              </a:xfrm>
              <a:prstGeom prst="rect">
                <a:avLst/>
              </a:prstGeom>
              <a:noFill/>
              <a:ln w="9525">
                <a:noFill/>
                <a:miter lim="800000"/>
                <a:headEnd/>
                <a:tailEnd/>
              </a:ln>
            </p:spPr>
          </p:pic>
          <p:pic>
            <p:nvPicPr>
              <p:cNvPr id="17438" name="Picture 36" descr="texton_ind_2_14"/>
              <p:cNvPicPr>
                <a:picLocks noChangeAspect="1" noChangeArrowheads="1"/>
              </p:cNvPicPr>
              <p:nvPr/>
            </p:nvPicPr>
            <p:blipFill>
              <a:blip r:embed="rId22" cstate="print"/>
              <a:srcRect/>
              <a:stretch>
                <a:fillRect/>
              </a:stretch>
            </p:blipFill>
            <p:spPr bwMode="auto">
              <a:xfrm>
                <a:off x="4224" y="3825"/>
                <a:ext cx="384" cy="303"/>
              </a:xfrm>
              <a:prstGeom prst="rect">
                <a:avLst/>
              </a:prstGeom>
              <a:noFill/>
              <a:ln w="9525">
                <a:noFill/>
                <a:miter lim="800000"/>
                <a:headEnd/>
                <a:tailEnd/>
              </a:ln>
            </p:spPr>
          </p:pic>
          <p:pic>
            <p:nvPicPr>
              <p:cNvPr id="17439" name="Picture 37" descr="texton_ind_2_15"/>
              <p:cNvPicPr>
                <a:picLocks noChangeAspect="1" noChangeArrowheads="1"/>
              </p:cNvPicPr>
              <p:nvPr/>
            </p:nvPicPr>
            <p:blipFill>
              <a:blip r:embed="rId23" cstate="print"/>
              <a:srcRect/>
              <a:stretch>
                <a:fillRect/>
              </a:stretch>
            </p:blipFill>
            <p:spPr bwMode="auto">
              <a:xfrm>
                <a:off x="5088" y="3825"/>
                <a:ext cx="384" cy="303"/>
              </a:xfrm>
              <a:prstGeom prst="rect">
                <a:avLst/>
              </a:prstGeom>
              <a:noFill/>
              <a:ln w="9525">
                <a:noFill/>
                <a:miter lim="800000"/>
                <a:headEnd/>
                <a:tailEnd/>
              </a:ln>
            </p:spPr>
          </p:pic>
          <p:pic>
            <p:nvPicPr>
              <p:cNvPr id="17440" name="Picture 38" descr="texton_ind_2_16"/>
              <p:cNvPicPr>
                <a:picLocks noChangeAspect="1" noChangeArrowheads="1"/>
              </p:cNvPicPr>
              <p:nvPr/>
            </p:nvPicPr>
            <p:blipFill>
              <a:blip r:embed="rId24" cstate="print"/>
              <a:srcRect/>
              <a:stretch>
                <a:fillRect/>
              </a:stretch>
            </p:blipFill>
            <p:spPr bwMode="auto">
              <a:xfrm>
                <a:off x="5088" y="3489"/>
                <a:ext cx="384" cy="303"/>
              </a:xfrm>
              <a:prstGeom prst="rect">
                <a:avLst/>
              </a:prstGeom>
              <a:noFill/>
              <a:ln w="9525">
                <a:noFill/>
                <a:miter lim="800000"/>
                <a:headEnd/>
                <a:tailEnd/>
              </a:ln>
            </p:spPr>
          </p:pic>
        </p:grpSp>
        <p:sp>
          <p:nvSpPr>
            <p:cNvPr id="17423" name="AutoShape 39"/>
            <p:cNvSpPr>
              <a:spLocks noChangeArrowheads="1"/>
            </p:cNvSpPr>
            <p:nvPr/>
          </p:nvSpPr>
          <p:spPr bwMode="auto">
            <a:xfrm rot="19173154" flipH="1">
              <a:off x="3798" y="3007"/>
              <a:ext cx="207" cy="170"/>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smtClean="0">
                <a:solidFill>
                  <a:srgbClr val="000000"/>
                </a:solidFill>
              </a:endParaRPr>
            </a:p>
          </p:txBody>
        </p:sp>
        <p:sp>
          <p:nvSpPr>
            <p:cNvPr id="17424" name="Text Box 40"/>
            <p:cNvSpPr txBox="1">
              <a:spLocks noChangeArrowheads="1"/>
            </p:cNvSpPr>
            <p:nvPr/>
          </p:nvSpPr>
          <p:spPr bwMode="auto">
            <a:xfrm>
              <a:off x="4389" y="4133"/>
              <a:ext cx="399" cy="169"/>
            </a:xfrm>
            <a:prstGeom prst="rect">
              <a:avLst/>
            </a:prstGeom>
            <a:noFill/>
            <a:ln w="9525">
              <a:noFill/>
              <a:miter lim="800000"/>
              <a:headEnd/>
              <a:tailEnd/>
            </a:ln>
          </p:spPr>
          <p:txBody>
            <a:bodyPr wrap="none">
              <a:spAutoFit/>
            </a:bodyPr>
            <a:lstStyle/>
            <a:p>
              <a:pPr eaLnBrk="1" hangingPunct="1">
                <a:spcBef>
                  <a:spcPct val="50000"/>
                </a:spcBef>
              </a:pPr>
              <a:r>
                <a:rPr lang="en-US" sz="1400" dirty="0" err="1" smtClean="0">
                  <a:solidFill>
                    <a:srgbClr val="FFFFFF"/>
                  </a:solidFill>
                </a:rPr>
                <a:t>nivel</a:t>
              </a:r>
              <a:r>
                <a:rPr lang="en-US" sz="1400" dirty="0" smtClean="0">
                  <a:solidFill>
                    <a:srgbClr val="FFFFFF"/>
                  </a:solidFill>
                </a:rPr>
                <a:t> 2</a:t>
              </a:r>
            </a:p>
          </p:txBody>
        </p:sp>
      </p:grpSp>
      <p:sp>
        <p:nvSpPr>
          <p:cNvPr id="44" name="TextBox 43"/>
          <p:cNvSpPr txBox="1"/>
          <p:nvPr/>
        </p:nvSpPr>
        <p:spPr>
          <a:xfrm>
            <a:off x="7162872" y="6573131"/>
            <a:ext cx="2141343"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S. </a:t>
            </a:r>
            <a:r>
              <a:rPr lang="en-US" sz="1200" dirty="0" err="1" smtClean="0"/>
              <a:t>Lazebnik</a:t>
            </a:r>
            <a:endParaRPr lang="en-US" sz="1200" dirty="0"/>
          </a:p>
        </p:txBody>
      </p:sp>
    </p:spTree>
    <p:extLst>
      <p:ext uri="{BB962C8B-B14F-4D97-AF65-F5344CB8AC3E}">
        <p14:creationId xmlns:p14="http://schemas.microsoft.com/office/powerpoint/2010/main" val="78320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p:txBody>
          <a:bodyPr>
            <a:normAutofit fontScale="90000"/>
          </a:bodyPr>
          <a:lstStyle/>
          <a:p>
            <a:r>
              <a:rPr lang="en-US" dirty="0" err="1" smtClean="0">
                <a:latin typeface="Calibri" charset="0"/>
              </a:rPr>
              <a:t>Clasificarea</a:t>
            </a:r>
            <a:r>
              <a:rPr lang="en-US" dirty="0" smtClean="0">
                <a:latin typeface="Calibri" charset="0"/>
              </a:rPr>
              <a:t> </a:t>
            </a:r>
            <a:r>
              <a:rPr lang="en-US" dirty="0" err="1" smtClean="0">
                <a:latin typeface="Calibri" charset="0"/>
              </a:rPr>
              <a:t>imaginilor</a:t>
            </a:r>
            <a:r>
              <a:rPr lang="en-US" dirty="0" smtClean="0">
                <a:latin typeface="Calibri" charset="0"/>
              </a:rPr>
              <a:t>: </a:t>
            </a:r>
            <a:br>
              <a:rPr lang="en-US" dirty="0" smtClean="0">
                <a:latin typeface="Calibri" charset="0"/>
              </a:rPr>
            </a:br>
            <a:r>
              <a:rPr lang="en-US" dirty="0" err="1" smtClean="0">
                <a:latin typeface="Calibri" charset="0"/>
              </a:rPr>
              <a:t>modelul</a:t>
            </a:r>
            <a:r>
              <a:rPr lang="en-US" dirty="0" smtClean="0">
                <a:latin typeface="Calibri" charset="0"/>
              </a:rPr>
              <a:t> bag of visual words</a:t>
            </a:r>
            <a:endParaRPr lang="en-US" dirty="0">
              <a:latin typeface="Calibri" charset="0"/>
            </a:endParaRPr>
          </a:p>
        </p:txBody>
      </p:sp>
      <p:sp>
        <p:nvSpPr>
          <p:cNvPr id="3" name="Content Placeholder 2"/>
          <p:cNvSpPr>
            <a:spLocks noGrp="1"/>
          </p:cNvSpPr>
          <p:nvPr>
            <p:ph idx="1"/>
          </p:nvPr>
        </p:nvSpPr>
        <p:spPr>
          <a:xfrm>
            <a:off x="457200" y="1600200"/>
            <a:ext cx="8686800" cy="4813873"/>
          </a:xfrm>
        </p:spPr>
        <p:txBody>
          <a:bodyPr>
            <a:normAutofit lnSpcReduction="10000"/>
          </a:bodyPr>
          <a:lstStyle/>
          <a:p>
            <a:pPr marL="533400" indent="-533400">
              <a:buFont typeface="Arial" charset="0"/>
              <a:buNone/>
            </a:pPr>
            <a:r>
              <a:rPr lang="en-US" sz="2400" dirty="0" err="1" smtClean="0">
                <a:latin typeface="Calibri" charset="0"/>
              </a:rPr>
              <a:t>Învățare</a:t>
            </a:r>
            <a:endParaRPr lang="en-US" sz="2400" dirty="0">
              <a:latin typeface="Calibri" charset="0"/>
            </a:endParaRPr>
          </a:p>
          <a:p>
            <a:pPr marL="533400" indent="-533400">
              <a:buFontTx/>
              <a:buAutoNum type="arabicPeriod"/>
            </a:pPr>
            <a:r>
              <a:rPr lang="en-US" sz="2000" dirty="0" err="1" smtClean="0">
                <a:latin typeface="Calibri" charset="0"/>
              </a:rPr>
              <a:t>Extrage</a:t>
            </a:r>
            <a:r>
              <a:rPr lang="en-US" sz="2000" dirty="0" smtClean="0">
                <a:latin typeface="Calibri" charset="0"/>
              </a:rPr>
              <a:t> </a:t>
            </a:r>
            <a:r>
              <a:rPr lang="en-US" sz="2000" dirty="0" err="1" smtClean="0">
                <a:latin typeface="Calibri" charset="0"/>
              </a:rPr>
              <a:t>caracteristici</a:t>
            </a:r>
            <a:r>
              <a:rPr lang="en-US" sz="2000" dirty="0" smtClean="0">
                <a:latin typeface="Calibri" charset="0"/>
              </a:rPr>
              <a:t> (</a:t>
            </a:r>
            <a:r>
              <a:rPr lang="en-US" sz="2000" dirty="0" err="1" smtClean="0">
                <a:latin typeface="Calibri" charset="0"/>
              </a:rPr>
              <a:t>descriptori</a:t>
            </a:r>
            <a:r>
              <a:rPr lang="en-US" sz="2000" dirty="0" smtClean="0">
                <a:latin typeface="Calibri" charset="0"/>
              </a:rPr>
              <a:t>) </a:t>
            </a:r>
            <a:r>
              <a:rPr lang="en-US" sz="2000" dirty="0" err="1" smtClean="0">
                <a:latin typeface="Calibri" charset="0"/>
              </a:rPr>
              <a:t>pentru</a:t>
            </a:r>
            <a:r>
              <a:rPr lang="en-US" sz="2000" dirty="0" smtClean="0">
                <a:latin typeface="Calibri" charset="0"/>
              </a:rPr>
              <a:t> </a:t>
            </a:r>
            <a:r>
              <a:rPr lang="en-US" sz="2000" dirty="0" err="1" smtClean="0">
                <a:latin typeface="Calibri" charset="0"/>
              </a:rPr>
              <a:t>toate</a:t>
            </a:r>
            <a:r>
              <a:rPr lang="en-US" sz="2000" dirty="0" smtClean="0">
                <a:latin typeface="Calibri" charset="0"/>
              </a:rPr>
              <a:t> </a:t>
            </a:r>
            <a:r>
              <a:rPr lang="en-US" sz="2000" dirty="0" err="1" smtClean="0">
                <a:latin typeface="Calibri" charset="0"/>
              </a:rPr>
              <a:t>imaginile</a:t>
            </a:r>
            <a:r>
              <a:rPr lang="en-US" sz="2000" dirty="0" smtClean="0">
                <a:latin typeface="Calibri" charset="0"/>
              </a:rPr>
              <a:t> de </a:t>
            </a:r>
            <a:r>
              <a:rPr lang="en-US" sz="2000" dirty="0" err="1" smtClean="0">
                <a:latin typeface="Calibri" charset="0"/>
              </a:rPr>
              <a:t>învățare</a:t>
            </a:r>
            <a:endParaRPr lang="en-US" sz="2000" dirty="0">
              <a:latin typeface="Calibri" charset="0"/>
            </a:endParaRPr>
          </a:p>
          <a:p>
            <a:pPr marL="533400" indent="-533400">
              <a:buFontTx/>
              <a:buAutoNum type="arabicPeriod"/>
            </a:pPr>
            <a:r>
              <a:rPr lang="en-US" sz="2000" dirty="0" err="1" smtClean="0">
                <a:latin typeface="Calibri" charset="0"/>
              </a:rPr>
              <a:t>Clusterizeză</a:t>
            </a:r>
            <a:r>
              <a:rPr lang="en-US" sz="2000" dirty="0" smtClean="0">
                <a:latin typeface="Calibri" charset="0"/>
              </a:rPr>
              <a:t> </a:t>
            </a:r>
            <a:r>
              <a:rPr lang="en-US" sz="2000" dirty="0" err="1" smtClean="0">
                <a:latin typeface="Calibri" charset="0"/>
              </a:rPr>
              <a:t>descriptorii</a:t>
            </a:r>
            <a:r>
              <a:rPr lang="en-US" sz="2000" dirty="0" smtClean="0">
                <a:latin typeface="Calibri" charset="0"/>
              </a:rPr>
              <a:t>, </a:t>
            </a:r>
            <a:r>
              <a:rPr lang="en-US" sz="2000" dirty="0" err="1" smtClean="0">
                <a:latin typeface="Calibri" charset="0"/>
              </a:rPr>
              <a:t>centri</a:t>
            </a:r>
            <a:r>
              <a:rPr lang="en-US" sz="2000" dirty="0" smtClean="0">
                <a:latin typeface="Calibri" charset="0"/>
              </a:rPr>
              <a:t> </a:t>
            </a:r>
            <a:r>
              <a:rPr lang="en-US" sz="2000" dirty="0" err="1" smtClean="0">
                <a:latin typeface="Calibri" charset="0"/>
              </a:rPr>
              <a:t>clusterilor</a:t>
            </a:r>
            <a:r>
              <a:rPr lang="en-US" sz="2000" dirty="0" smtClean="0">
                <a:latin typeface="Calibri" charset="0"/>
              </a:rPr>
              <a:t> = visual words = </a:t>
            </a:r>
            <a:r>
              <a:rPr lang="en-US" sz="2000" dirty="0" smtClean="0">
                <a:latin typeface="Calibri" charset="0"/>
              </a:rPr>
              <a:t>“</a:t>
            </a:r>
            <a:r>
              <a:rPr lang="en-US" sz="2000" dirty="0" err="1" smtClean="0">
                <a:latin typeface="Calibri" charset="0"/>
              </a:rPr>
              <a:t>cuvinte</a:t>
            </a:r>
            <a:r>
              <a:rPr lang="en-US" sz="2000" dirty="0" smtClean="0">
                <a:latin typeface="Calibri" charset="0"/>
              </a:rPr>
              <a:t> </a:t>
            </a:r>
            <a:r>
              <a:rPr lang="en-US" sz="2000" dirty="0" err="1" smtClean="0">
                <a:latin typeface="Calibri" charset="0"/>
              </a:rPr>
              <a:t>vizuale</a:t>
            </a:r>
            <a:r>
              <a:rPr lang="en-US" sz="2000" dirty="0" smtClean="0">
                <a:latin typeface="Calibri" charset="0"/>
              </a:rPr>
              <a:t>”</a:t>
            </a:r>
            <a:endParaRPr lang="en-US" sz="2000" dirty="0">
              <a:latin typeface="Calibri" charset="0"/>
            </a:endParaRPr>
          </a:p>
          <a:p>
            <a:pPr marL="533400" indent="-533400">
              <a:buFontTx/>
              <a:buAutoNum type="arabicPeriod"/>
            </a:pPr>
            <a:r>
              <a:rPr lang="en-US" sz="2000" dirty="0" err="1" smtClean="0">
                <a:latin typeface="Calibri" charset="0"/>
              </a:rPr>
              <a:t>Asignează</a:t>
            </a:r>
            <a:r>
              <a:rPr lang="en-US" sz="2000" dirty="0" smtClean="0">
                <a:latin typeface="Calibri" charset="0"/>
              </a:rPr>
              <a:t> </a:t>
            </a:r>
            <a:r>
              <a:rPr lang="en-US" sz="2000" dirty="0" err="1" smtClean="0">
                <a:latin typeface="Calibri" charset="0"/>
              </a:rPr>
              <a:t>fiecărui</a:t>
            </a:r>
            <a:r>
              <a:rPr lang="en-US" sz="2000" dirty="0" smtClean="0">
                <a:latin typeface="Calibri" charset="0"/>
              </a:rPr>
              <a:t> descriptor </a:t>
            </a:r>
            <a:r>
              <a:rPr lang="en-US" sz="2000" dirty="0" err="1" smtClean="0">
                <a:latin typeface="Calibri" charset="0"/>
              </a:rPr>
              <a:t>eticheta</a:t>
            </a:r>
            <a:r>
              <a:rPr lang="en-US" sz="2000" dirty="0" smtClean="0">
                <a:latin typeface="Calibri" charset="0"/>
              </a:rPr>
              <a:t>/index-</a:t>
            </a:r>
            <a:r>
              <a:rPr lang="en-US" sz="2000" dirty="0" err="1" smtClean="0">
                <a:latin typeface="Calibri" charset="0"/>
              </a:rPr>
              <a:t>ul</a:t>
            </a:r>
            <a:r>
              <a:rPr lang="en-US" sz="2000" dirty="0" smtClean="0">
                <a:latin typeface="Calibri" charset="0"/>
              </a:rPr>
              <a:t> </a:t>
            </a:r>
            <a:r>
              <a:rPr lang="en-US" sz="2000" dirty="0" err="1" smtClean="0">
                <a:latin typeface="Calibri" charset="0"/>
              </a:rPr>
              <a:t>unui</a:t>
            </a:r>
            <a:r>
              <a:rPr lang="en-US" sz="2000" dirty="0" smtClean="0">
                <a:latin typeface="Calibri" charset="0"/>
              </a:rPr>
              <a:t> </a:t>
            </a:r>
            <a:r>
              <a:rPr lang="en-US" sz="2000" dirty="0" smtClean="0">
                <a:latin typeface="Calibri" charset="0"/>
              </a:rPr>
              <a:t>“</a:t>
            </a:r>
            <a:r>
              <a:rPr lang="en-US" sz="2000" dirty="0" err="1" smtClean="0">
                <a:latin typeface="Calibri" charset="0"/>
              </a:rPr>
              <a:t>cuvânt</a:t>
            </a:r>
            <a:r>
              <a:rPr lang="en-US" sz="2000" dirty="0" smtClean="0">
                <a:latin typeface="Calibri" charset="0"/>
              </a:rPr>
              <a:t> </a:t>
            </a:r>
            <a:r>
              <a:rPr lang="en-US" sz="2000" dirty="0" err="1" smtClean="0">
                <a:latin typeface="Calibri" charset="0"/>
              </a:rPr>
              <a:t>vizual</a:t>
            </a:r>
            <a:r>
              <a:rPr lang="en-US" sz="2000" dirty="0" smtClean="0">
                <a:latin typeface="Calibri" charset="0"/>
              </a:rPr>
              <a:t>”</a:t>
            </a:r>
            <a:endParaRPr lang="en-US" altLang="ja-JP" sz="2000" dirty="0">
              <a:latin typeface="Calibri" charset="0"/>
            </a:endParaRPr>
          </a:p>
          <a:p>
            <a:pPr marL="533400" indent="-533400">
              <a:buFontTx/>
              <a:buAutoNum type="arabicPeriod"/>
            </a:pPr>
            <a:r>
              <a:rPr lang="en-US" sz="2000" dirty="0" err="1" smtClean="0">
                <a:latin typeface="Calibri" charset="0"/>
              </a:rPr>
              <a:t>Reprezintă</a:t>
            </a:r>
            <a:r>
              <a:rPr lang="en-US" sz="2000" dirty="0" smtClean="0">
                <a:latin typeface="Calibri" charset="0"/>
              </a:rPr>
              <a:t> </a:t>
            </a:r>
            <a:r>
              <a:rPr lang="en-US" sz="2000" dirty="0" err="1" smtClean="0">
                <a:latin typeface="Calibri" charset="0"/>
              </a:rPr>
              <a:t>fiecare</a:t>
            </a:r>
            <a:r>
              <a:rPr lang="en-US" sz="2000" dirty="0" smtClean="0">
                <a:latin typeface="Calibri" charset="0"/>
              </a:rPr>
              <a:t> imagine </a:t>
            </a:r>
            <a:r>
              <a:rPr lang="en-US" sz="2000" dirty="0" err="1" smtClean="0">
                <a:latin typeface="Calibri" charset="0"/>
              </a:rPr>
              <a:t>printr</a:t>
            </a:r>
            <a:r>
              <a:rPr lang="en-US" sz="2000" dirty="0" smtClean="0">
                <a:latin typeface="Calibri" charset="0"/>
              </a:rPr>
              <a:t>-o </a:t>
            </a:r>
            <a:r>
              <a:rPr lang="en-US" sz="2000" dirty="0" err="1" smtClean="0">
                <a:latin typeface="Calibri" charset="0"/>
              </a:rPr>
              <a:t>histogramă</a:t>
            </a:r>
            <a:r>
              <a:rPr lang="en-US" sz="2000" dirty="0" smtClean="0">
                <a:latin typeface="Calibri" charset="0"/>
              </a:rPr>
              <a:t> </a:t>
            </a:r>
            <a:r>
              <a:rPr lang="en-US" sz="2000" dirty="0" err="1" smtClean="0">
                <a:latin typeface="Calibri" charset="0"/>
              </a:rPr>
              <a:t>normalizată</a:t>
            </a:r>
            <a:r>
              <a:rPr lang="en-US" sz="2000" dirty="0" smtClean="0">
                <a:latin typeface="Calibri" charset="0"/>
              </a:rPr>
              <a:t> de </a:t>
            </a:r>
            <a:r>
              <a:rPr lang="en-US" sz="2000" dirty="0" smtClean="0">
                <a:latin typeface="Calibri" charset="0"/>
              </a:rPr>
              <a:t>“</a:t>
            </a:r>
            <a:r>
              <a:rPr lang="en-US" sz="2000" dirty="0" err="1" smtClean="0">
                <a:latin typeface="Calibri" charset="0"/>
              </a:rPr>
              <a:t>cuvinte</a:t>
            </a:r>
            <a:r>
              <a:rPr lang="en-US" sz="2000" dirty="0" smtClean="0">
                <a:latin typeface="Calibri" charset="0"/>
              </a:rPr>
              <a:t> </a:t>
            </a:r>
            <a:r>
              <a:rPr lang="en-US" sz="2000" dirty="0" err="1" smtClean="0">
                <a:latin typeface="Calibri" charset="0"/>
              </a:rPr>
              <a:t>vizuale</a:t>
            </a:r>
            <a:r>
              <a:rPr lang="en-US" sz="2000" dirty="0" smtClean="0">
                <a:latin typeface="Calibri" charset="0"/>
              </a:rPr>
              <a:t>”</a:t>
            </a:r>
            <a:endParaRPr lang="en-US" altLang="ja-JP" sz="2000" dirty="0">
              <a:latin typeface="Calibri" charset="0"/>
            </a:endParaRPr>
          </a:p>
          <a:p>
            <a:pPr marL="533400" indent="-533400">
              <a:buFontTx/>
              <a:buAutoNum type="arabicPeriod"/>
            </a:pPr>
            <a:r>
              <a:rPr lang="en-US" sz="2000" dirty="0" err="1" smtClean="0">
                <a:latin typeface="Calibri" charset="0"/>
              </a:rPr>
              <a:t>Învață</a:t>
            </a:r>
            <a:r>
              <a:rPr lang="en-US" sz="2000" dirty="0" smtClean="0">
                <a:latin typeface="Calibri" charset="0"/>
              </a:rPr>
              <a:t>  un </a:t>
            </a:r>
            <a:r>
              <a:rPr lang="en-US" sz="2000" dirty="0" err="1" smtClean="0">
                <a:latin typeface="Calibri" charset="0"/>
              </a:rPr>
              <a:t>clasificator</a:t>
            </a:r>
            <a:r>
              <a:rPr lang="en-US" sz="2000" dirty="0" smtClean="0">
                <a:latin typeface="Calibri" charset="0"/>
              </a:rPr>
              <a:t> </a:t>
            </a:r>
            <a:r>
              <a:rPr lang="en-US" sz="2000" dirty="0" err="1" smtClean="0">
                <a:latin typeface="Calibri" charset="0"/>
              </a:rPr>
              <a:t>pe</a:t>
            </a:r>
            <a:r>
              <a:rPr lang="en-US" sz="2000" dirty="0" smtClean="0">
                <a:latin typeface="Calibri" charset="0"/>
              </a:rPr>
              <a:t> </a:t>
            </a:r>
            <a:r>
              <a:rPr lang="en-US" sz="2000" dirty="0" err="1" smtClean="0">
                <a:latin typeface="Calibri" charset="0"/>
              </a:rPr>
              <a:t>exemplele</a:t>
            </a:r>
            <a:r>
              <a:rPr lang="en-US" sz="2000" dirty="0" smtClean="0">
                <a:latin typeface="Calibri" charset="0"/>
              </a:rPr>
              <a:t> de </a:t>
            </a:r>
            <a:r>
              <a:rPr lang="en-US" sz="2000" dirty="0" err="1" smtClean="0">
                <a:latin typeface="Calibri" charset="0"/>
              </a:rPr>
              <a:t>învățare</a:t>
            </a:r>
            <a:r>
              <a:rPr lang="en-US" sz="2000" dirty="0" smtClean="0">
                <a:latin typeface="Calibri" charset="0"/>
              </a:rPr>
              <a:t> </a:t>
            </a:r>
            <a:r>
              <a:rPr lang="en-US" sz="2000" dirty="0" err="1" smtClean="0">
                <a:latin typeface="Calibri" charset="0"/>
              </a:rPr>
              <a:t>folosind</a:t>
            </a:r>
            <a:r>
              <a:rPr lang="en-US" sz="2000" dirty="0" smtClean="0">
                <a:latin typeface="Calibri" charset="0"/>
              </a:rPr>
              <a:t> </a:t>
            </a:r>
            <a:r>
              <a:rPr lang="en-US" sz="2000" dirty="0" err="1" smtClean="0">
                <a:latin typeface="Calibri" charset="0"/>
              </a:rPr>
              <a:t>histogramele</a:t>
            </a:r>
            <a:r>
              <a:rPr lang="en-US" sz="2000" dirty="0" smtClean="0">
                <a:latin typeface="Calibri" charset="0"/>
              </a:rPr>
              <a:t> </a:t>
            </a:r>
            <a:r>
              <a:rPr lang="en-US" sz="2000" dirty="0" err="1" smtClean="0">
                <a:latin typeface="Calibri" charset="0"/>
              </a:rPr>
              <a:t>normalizate</a:t>
            </a:r>
            <a:r>
              <a:rPr lang="en-US" sz="2000" dirty="0" smtClean="0">
                <a:latin typeface="Calibri" charset="0"/>
              </a:rPr>
              <a:t> </a:t>
            </a:r>
            <a:r>
              <a:rPr lang="en-US" sz="2000" dirty="0" err="1" smtClean="0">
                <a:latin typeface="Calibri" charset="0"/>
              </a:rPr>
              <a:t>drept</a:t>
            </a:r>
            <a:r>
              <a:rPr lang="en-US" sz="2000" dirty="0" smtClean="0">
                <a:latin typeface="Calibri" charset="0"/>
              </a:rPr>
              <a:t> </a:t>
            </a:r>
            <a:r>
              <a:rPr lang="en-US" sz="2000" dirty="0" err="1" smtClean="0">
                <a:latin typeface="Calibri" charset="0"/>
              </a:rPr>
              <a:t>caracteristici</a:t>
            </a:r>
            <a:endParaRPr lang="en-US" sz="2000" dirty="0">
              <a:latin typeface="Calibri" charset="0"/>
            </a:endParaRPr>
          </a:p>
          <a:p>
            <a:pPr marL="533400" indent="-533400">
              <a:buFont typeface="Arial" charset="0"/>
              <a:buNone/>
            </a:pPr>
            <a:r>
              <a:rPr lang="en-US" sz="2400" dirty="0" err="1" smtClean="0">
                <a:latin typeface="Calibri" charset="0"/>
              </a:rPr>
              <a:t>Testare</a:t>
            </a:r>
            <a:endParaRPr lang="en-US" sz="2400" dirty="0">
              <a:latin typeface="Calibri" charset="0"/>
            </a:endParaRPr>
          </a:p>
          <a:p>
            <a:pPr marL="533400" indent="-533400">
              <a:buFont typeface="Calibri" charset="0"/>
              <a:buAutoNum type="arabicPeriod"/>
            </a:pPr>
            <a:r>
              <a:rPr lang="en-US" sz="2000" dirty="0" err="1" smtClean="0">
                <a:latin typeface="Calibri" charset="0"/>
              </a:rPr>
              <a:t>Extrage</a:t>
            </a:r>
            <a:r>
              <a:rPr lang="en-US" sz="2000" dirty="0" smtClean="0">
                <a:latin typeface="Calibri" charset="0"/>
              </a:rPr>
              <a:t> </a:t>
            </a:r>
            <a:r>
              <a:rPr lang="en-US" sz="2000" dirty="0" err="1" smtClean="0">
                <a:latin typeface="Calibri" charset="0"/>
              </a:rPr>
              <a:t>descriptori</a:t>
            </a:r>
            <a:r>
              <a:rPr lang="en-US" sz="2000" dirty="0" smtClean="0">
                <a:latin typeface="Calibri" charset="0"/>
              </a:rPr>
              <a:t> din </a:t>
            </a:r>
            <a:r>
              <a:rPr lang="en-US" sz="2000" dirty="0" err="1" smtClean="0">
                <a:latin typeface="Calibri" charset="0"/>
              </a:rPr>
              <a:t>imaginea</a:t>
            </a:r>
            <a:r>
              <a:rPr lang="en-US" sz="2000" dirty="0" smtClean="0">
                <a:latin typeface="Calibri" charset="0"/>
              </a:rPr>
              <a:t> test, </a:t>
            </a:r>
            <a:r>
              <a:rPr lang="en-US" sz="2000" dirty="0" err="1" smtClean="0">
                <a:latin typeface="Calibri" charset="0"/>
              </a:rPr>
              <a:t>asignează</a:t>
            </a:r>
            <a:r>
              <a:rPr lang="en-US" sz="2000" dirty="0" smtClean="0">
                <a:latin typeface="Calibri" charset="0"/>
              </a:rPr>
              <a:t> </a:t>
            </a:r>
            <a:r>
              <a:rPr lang="en-US" sz="2000" dirty="0" err="1" smtClean="0">
                <a:latin typeface="Calibri" charset="0"/>
              </a:rPr>
              <a:t>fiecărui</a:t>
            </a:r>
            <a:r>
              <a:rPr lang="en-US" sz="2000" dirty="0" smtClean="0">
                <a:latin typeface="Calibri" charset="0"/>
              </a:rPr>
              <a:t> descriptor </a:t>
            </a:r>
            <a:r>
              <a:rPr lang="en-US" sz="2000" dirty="0" err="1" smtClean="0">
                <a:latin typeface="Calibri" charset="0"/>
              </a:rPr>
              <a:t>eticheta</a:t>
            </a:r>
            <a:r>
              <a:rPr lang="en-US" sz="2000" dirty="0" smtClean="0">
                <a:latin typeface="Calibri" charset="0"/>
              </a:rPr>
              <a:t> </a:t>
            </a:r>
            <a:r>
              <a:rPr lang="en-US" sz="2000" dirty="0" err="1" smtClean="0">
                <a:latin typeface="Calibri" charset="0"/>
              </a:rPr>
              <a:t>unui</a:t>
            </a:r>
            <a:r>
              <a:rPr lang="en-US" sz="2000" dirty="0" smtClean="0">
                <a:latin typeface="Calibri" charset="0"/>
              </a:rPr>
              <a:t> </a:t>
            </a:r>
            <a:r>
              <a:rPr lang="en-US" sz="2000" dirty="0" smtClean="0">
                <a:latin typeface="Calibri" charset="0"/>
              </a:rPr>
              <a:t>“</a:t>
            </a:r>
            <a:r>
              <a:rPr lang="en-US" sz="2000" dirty="0" err="1" smtClean="0">
                <a:latin typeface="Calibri" charset="0"/>
              </a:rPr>
              <a:t>cuvânt</a:t>
            </a:r>
            <a:r>
              <a:rPr lang="en-US" sz="2000" dirty="0" smtClean="0">
                <a:latin typeface="Calibri" charset="0"/>
              </a:rPr>
              <a:t> </a:t>
            </a:r>
            <a:r>
              <a:rPr lang="en-US" sz="2000" dirty="0" err="1" smtClean="0">
                <a:latin typeface="Calibri" charset="0"/>
              </a:rPr>
              <a:t>vizual</a:t>
            </a:r>
            <a:r>
              <a:rPr lang="en-US" sz="2000" dirty="0" smtClean="0">
                <a:latin typeface="Calibri" charset="0"/>
              </a:rPr>
              <a:t>”</a:t>
            </a:r>
            <a:endParaRPr lang="en-US" sz="2000" dirty="0">
              <a:latin typeface="Calibri" charset="0"/>
            </a:endParaRPr>
          </a:p>
          <a:p>
            <a:pPr marL="533400" indent="-533400">
              <a:buFont typeface="Calibri" charset="0"/>
              <a:buAutoNum type="arabicPeriod"/>
            </a:pPr>
            <a:r>
              <a:rPr lang="en-US" sz="2000" dirty="0" err="1" smtClean="0">
                <a:latin typeface="Calibri" charset="0"/>
              </a:rPr>
              <a:t>Calculează</a:t>
            </a:r>
            <a:r>
              <a:rPr lang="en-US" sz="2000" dirty="0" smtClean="0">
                <a:latin typeface="Calibri" charset="0"/>
              </a:rPr>
              <a:t> </a:t>
            </a:r>
            <a:r>
              <a:rPr lang="en-US" sz="2000" dirty="0" err="1" smtClean="0">
                <a:latin typeface="Calibri" charset="0"/>
              </a:rPr>
              <a:t>histograma</a:t>
            </a:r>
            <a:r>
              <a:rPr lang="en-US" sz="2000" dirty="0" smtClean="0">
                <a:latin typeface="Calibri" charset="0"/>
              </a:rPr>
              <a:t> </a:t>
            </a:r>
            <a:r>
              <a:rPr lang="en-US" sz="2000" dirty="0" err="1" smtClean="0">
                <a:latin typeface="Calibri" charset="0"/>
              </a:rPr>
              <a:t>normalizată</a:t>
            </a:r>
            <a:r>
              <a:rPr lang="en-US" sz="2000" dirty="0" smtClean="0">
                <a:latin typeface="Calibri" charset="0"/>
              </a:rPr>
              <a:t> de </a:t>
            </a:r>
            <a:r>
              <a:rPr lang="en-US" sz="2000" dirty="0" smtClean="0">
                <a:latin typeface="Calibri" charset="0"/>
              </a:rPr>
              <a:t>“</a:t>
            </a:r>
            <a:r>
              <a:rPr lang="en-US" sz="2000" dirty="0" err="1" smtClean="0">
                <a:latin typeface="Calibri" charset="0"/>
              </a:rPr>
              <a:t>cuvinte</a:t>
            </a:r>
            <a:r>
              <a:rPr lang="en-US" sz="2000" dirty="0" smtClean="0">
                <a:latin typeface="Calibri" charset="0"/>
              </a:rPr>
              <a:t> </a:t>
            </a:r>
            <a:r>
              <a:rPr lang="en-US" sz="2000" dirty="0" err="1" smtClean="0">
                <a:latin typeface="Calibri" charset="0"/>
              </a:rPr>
              <a:t>vizuale</a:t>
            </a:r>
            <a:r>
              <a:rPr lang="en-US" sz="2000" dirty="0" smtClean="0">
                <a:latin typeface="Calibri" charset="0"/>
              </a:rPr>
              <a:t>”</a:t>
            </a:r>
            <a:r>
              <a:rPr lang="en-US" sz="2000" dirty="0" smtClean="0">
                <a:latin typeface="Calibri" charset="0"/>
              </a:rPr>
              <a:t> </a:t>
            </a:r>
            <a:endParaRPr lang="en-US" sz="2000" dirty="0" smtClean="0">
              <a:latin typeface="Calibri" charset="0"/>
            </a:endParaRPr>
          </a:p>
          <a:p>
            <a:pPr marL="533400" indent="-533400">
              <a:buFont typeface="Calibri" charset="0"/>
              <a:buAutoNum type="arabicPeriod"/>
            </a:pPr>
            <a:r>
              <a:rPr lang="en-US" sz="2000" dirty="0" err="1" smtClean="0">
                <a:latin typeface="Calibri" charset="0"/>
              </a:rPr>
              <a:t>Calculează</a:t>
            </a:r>
            <a:r>
              <a:rPr lang="en-US" sz="2000" dirty="0" smtClean="0">
                <a:latin typeface="Calibri" charset="0"/>
              </a:rPr>
              <a:t> </a:t>
            </a:r>
            <a:r>
              <a:rPr lang="en-US" sz="2000" dirty="0" err="1" smtClean="0">
                <a:latin typeface="Calibri" charset="0"/>
              </a:rPr>
              <a:t>eticheta</a:t>
            </a:r>
            <a:r>
              <a:rPr lang="en-US" sz="2000" dirty="0" smtClean="0">
                <a:latin typeface="Calibri" charset="0"/>
              </a:rPr>
              <a:t> </a:t>
            </a:r>
            <a:r>
              <a:rPr lang="en-US" sz="2000" dirty="0" err="1" smtClean="0">
                <a:latin typeface="Calibri" charset="0"/>
              </a:rPr>
              <a:t>corespunzătoare</a:t>
            </a:r>
            <a:r>
              <a:rPr lang="en-US" sz="2000" dirty="0" smtClean="0">
                <a:latin typeface="Calibri" charset="0"/>
              </a:rPr>
              <a:t> </a:t>
            </a:r>
            <a:r>
              <a:rPr lang="en-US" sz="2000" dirty="0" err="1" smtClean="0">
                <a:latin typeface="Calibri" charset="0"/>
              </a:rPr>
              <a:t>imaginii</a:t>
            </a:r>
            <a:r>
              <a:rPr lang="en-US" sz="2000" dirty="0" smtClean="0">
                <a:latin typeface="Calibri" charset="0"/>
              </a:rPr>
              <a:t> test </a:t>
            </a:r>
            <a:r>
              <a:rPr lang="en-US" sz="2000" dirty="0" err="1" smtClean="0">
                <a:latin typeface="Calibri" charset="0"/>
              </a:rPr>
              <a:t>sau</a:t>
            </a:r>
            <a:r>
              <a:rPr lang="en-US" sz="2000" dirty="0" smtClean="0">
                <a:latin typeface="Calibri" charset="0"/>
              </a:rPr>
              <a:t> un </a:t>
            </a:r>
            <a:r>
              <a:rPr lang="en-US" sz="2000" dirty="0" err="1" smtClean="0">
                <a:latin typeface="Calibri" charset="0"/>
              </a:rPr>
              <a:t>scor</a:t>
            </a:r>
            <a:r>
              <a:rPr lang="en-US" sz="2000" dirty="0" smtClean="0">
                <a:latin typeface="Calibri" charset="0"/>
              </a:rPr>
              <a:t> </a:t>
            </a:r>
            <a:r>
              <a:rPr lang="en-US" sz="2000" dirty="0" err="1" smtClean="0">
                <a:latin typeface="Calibri" charset="0"/>
              </a:rPr>
              <a:t>folosind</a:t>
            </a:r>
            <a:r>
              <a:rPr lang="en-US" sz="2000" dirty="0" smtClean="0">
                <a:latin typeface="Calibri" charset="0"/>
              </a:rPr>
              <a:t> </a:t>
            </a:r>
            <a:r>
              <a:rPr lang="en-US" sz="2000" dirty="0" err="1" smtClean="0">
                <a:latin typeface="Calibri" charset="0"/>
              </a:rPr>
              <a:t>clasificatorul</a:t>
            </a:r>
            <a:r>
              <a:rPr lang="en-US" sz="2000" dirty="0" smtClean="0">
                <a:latin typeface="Calibri" charset="0"/>
              </a:rPr>
              <a:t> </a:t>
            </a:r>
            <a:r>
              <a:rPr lang="en-US" sz="2000" dirty="0" err="1" smtClean="0">
                <a:latin typeface="Calibri" charset="0"/>
              </a:rPr>
              <a:t>învățat</a:t>
            </a:r>
            <a:r>
              <a:rPr lang="en-US" sz="2000" dirty="0" smtClean="0">
                <a:latin typeface="Calibri" charset="0"/>
              </a:rPr>
              <a:t>.</a:t>
            </a:r>
            <a:endParaRPr lang="en-US" sz="2400" dirty="0">
              <a:latin typeface="Calibri" charset="0"/>
            </a:endParaRPr>
          </a:p>
        </p:txBody>
      </p:sp>
    </p:spTree>
    <p:extLst>
      <p:ext uri="{BB962C8B-B14F-4D97-AF65-F5344CB8AC3E}">
        <p14:creationId xmlns:p14="http://schemas.microsoft.com/office/powerpoint/2010/main" val="30075203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sw-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0"/>
            <a:ext cx="5011878" cy="6858000"/>
          </a:xfrm>
          <a:prstGeom prst="rect">
            <a:avLst/>
          </a:prstGeom>
        </p:spPr>
      </p:pic>
    </p:spTree>
    <p:extLst>
      <p:ext uri="{BB962C8B-B14F-4D97-AF65-F5344CB8AC3E}">
        <p14:creationId xmlns:p14="http://schemas.microsoft.com/office/powerpoint/2010/main" val="40407983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685800" y="76200"/>
            <a:ext cx="7772400" cy="1143000"/>
          </a:xfrm>
        </p:spPr>
        <p:txBody>
          <a:bodyPr>
            <a:normAutofit fontScale="90000"/>
          </a:bodyPr>
          <a:lstStyle/>
          <a:p>
            <a:r>
              <a:rPr lang="en-US" sz="4000" dirty="0" err="1" smtClean="0"/>
              <a:t>Recunoaşterea</a:t>
            </a:r>
            <a:r>
              <a:rPr lang="en-US" sz="4000" dirty="0" smtClean="0"/>
              <a:t> </a:t>
            </a:r>
            <a:r>
              <a:rPr lang="en-US" sz="4000" dirty="0" err="1" smtClean="0"/>
              <a:t>claselor</a:t>
            </a:r>
            <a:r>
              <a:rPr lang="en-US" sz="4000" dirty="0" smtClean="0"/>
              <a:t> de </a:t>
            </a:r>
            <a:r>
              <a:rPr lang="en-US" sz="4000" dirty="0" err="1" smtClean="0"/>
              <a:t>obiecte</a:t>
            </a:r>
            <a:r>
              <a:rPr lang="en-US" sz="4000" dirty="0" smtClean="0"/>
              <a:t/>
            </a:r>
            <a:br>
              <a:rPr lang="en-US" sz="4000" dirty="0" smtClean="0"/>
            </a:br>
            <a:r>
              <a:rPr lang="en-US" sz="4000" dirty="0" smtClean="0"/>
              <a:t>la </a:t>
            </a:r>
            <a:r>
              <a:rPr lang="en-US" sz="4000" dirty="0" err="1" smtClean="0"/>
              <a:t>nivel</a:t>
            </a:r>
            <a:r>
              <a:rPr lang="en-US" sz="4000" dirty="0" smtClean="0"/>
              <a:t> generic</a:t>
            </a:r>
          </a:p>
        </p:txBody>
      </p:sp>
      <p:grpSp>
        <p:nvGrpSpPr>
          <p:cNvPr id="34819" name="Group 4"/>
          <p:cNvGrpSpPr>
            <a:grpSpLocks/>
          </p:cNvGrpSpPr>
          <p:nvPr/>
        </p:nvGrpSpPr>
        <p:grpSpPr bwMode="auto">
          <a:xfrm>
            <a:off x="1219200" y="1828800"/>
            <a:ext cx="6794500" cy="3292475"/>
            <a:chOff x="872" y="1039"/>
            <a:chExt cx="3680" cy="1663"/>
          </a:xfrm>
        </p:grpSpPr>
        <p:pic>
          <p:nvPicPr>
            <p:cNvPr id="348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 y="1039"/>
              <a:ext cx="1048" cy="7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pic>
          <p:nvPicPr>
            <p:cNvPr id="3482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 y="1920"/>
              <a:ext cx="1036" cy="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pic>
          <p:nvPicPr>
            <p:cNvPr id="3482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1968"/>
              <a:ext cx="1047" cy="7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pic>
          <p:nvPicPr>
            <p:cNvPr id="3482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0" y="1042"/>
              <a:ext cx="1036" cy="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pic>
          <p:nvPicPr>
            <p:cNvPr id="34824"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7" y="1044"/>
              <a:ext cx="1065" cy="1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grpSp>
      <p:sp>
        <p:nvSpPr>
          <p:cNvPr id="2" name="TextBox 1"/>
          <p:cNvSpPr txBox="1"/>
          <p:nvPr/>
        </p:nvSpPr>
        <p:spPr>
          <a:xfrm>
            <a:off x="866777" y="5784705"/>
            <a:ext cx="7146923" cy="430887"/>
          </a:xfrm>
          <a:prstGeom prst="rect">
            <a:avLst/>
          </a:prstGeom>
          <a:noFill/>
        </p:spPr>
        <p:txBody>
          <a:bodyPr wrap="square" rtlCol="0">
            <a:spAutoFit/>
          </a:bodyPr>
          <a:lstStyle/>
          <a:p>
            <a:r>
              <a:rPr lang="en-US" sz="2200" dirty="0" err="1" smtClean="0"/>
              <a:t>Vrem</a:t>
            </a:r>
            <a:r>
              <a:rPr lang="en-US" sz="2200" dirty="0" smtClean="0"/>
              <a:t> </a:t>
            </a:r>
            <a:r>
              <a:rPr lang="en-US" sz="2200" dirty="0" err="1" smtClean="0"/>
              <a:t>să</a:t>
            </a:r>
            <a:r>
              <a:rPr lang="en-US" sz="2200" dirty="0" smtClean="0"/>
              <a:t> </a:t>
            </a:r>
            <a:r>
              <a:rPr lang="en-US" sz="2200" dirty="0" err="1" smtClean="0"/>
              <a:t>recuno</a:t>
            </a:r>
            <a:r>
              <a:rPr lang="en-US" sz="2200" dirty="0" err="1" smtClean="0">
                <a:solidFill>
                  <a:srgbClr val="000000"/>
                </a:solidFill>
              </a:rPr>
              <a:t>ştem</a:t>
            </a:r>
            <a:r>
              <a:rPr lang="en-US" sz="2200" dirty="0" smtClean="0">
                <a:solidFill>
                  <a:srgbClr val="000000"/>
                </a:solidFill>
              </a:rPr>
              <a:t> </a:t>
            </a:r>
            <a:r>
              <a:rPr lang="en-US" sz="2200" dirty="0" err="1" smtClean="0">
                <a:solidFill>
                  <a:srgbClr val="000000"/>
                </a:solidFill>
              </a:rPr>
              <a:t>toate</a:t>
            </a:r>
            <a:r>
              <a:rPr lang="en-US" sz="2200" dirty="0" smtClean="0">
                <a:solidFill>
                  <a:srgbClr val="000000"/>
                </a:solidFill>
              </a:rPr>
              <a:t> </a:t>
            </a:r>
            <a:r>
              <a:rPr lang="en-US" sz="2200" dirty="0" err="1" smtClean="0">
                <a:solidFill>
                  <a:srgbClr val="000000"/>
                </a:solidFill>
              </a:rPr>
              <a:t>instanțierile</a:t>
            </a:r>
            <a:r>
              <a:rPr lang="en-US" sz="2200" dirty="0" smtClean="0">
                <a:solidFill>
                  <a:srgbClr val="000000"/>
                </a:solidFill>
              </a:rPr>
              <a:t> </a:t>
            </a:r>
            <a:r>
              <a:rPr lang="en-US" sz="2200" dirty="0" err="1" smtClean="0">
                <a:solidFill>
                  <a:srgbClr val="000000"/>
                </a:solidFill>
              </a:rPr>
              <a:t>unei</a:t>
            </a:r>
            <a:r>
              <a:rPr lang="en-US" sz="2200" dirty="0" smtClean="0">
                <a:solidFill>
                  <a:srgbClr val="000000"/>
                </a:solidFill>
              </a:rPr>
              <a:t> </a:t>
            </a:r>
            <a:r>
              <a:rPr lang="en-US" sz="2200" dirty="0" err="1" smtClean="0">
                <a:solidFill>
                  <a:srgbClr val="000000"/>
                </a:solidFill>
              </a:rPr>
              <a:t>clase</a:t>
            </a:r>
            <a:r>
              <a:rPr lang="en-US" sz="2200" dirty="0" smtClean="0">
                <a:solidFill>
                  <a:srgbClr val="000000"/>
                </a:solidFill>
              </a:rPr>
              <a:t> de </a:t>
            </a:r>
            <a:r>
              <a:rPr lang="en-US" sz="2200" dirty="0" err="1" smtClean="0">
                <a:solidFill>
                  <a:srgbClr val="000000"/>
                </a:solidFill>
              </a:rPr>
              <a:t>obiecte</a:t>
            </a:r>
            <a:endParaRPr lang="en-US" sz="2200" dirty="0"/>
          </a:p>
        </p:txBody>
      </p:sp>
      <p:sp>
        <p:nvSpPr>
          <p:cNvPr id="10" name="Rectangle 9"/>
          <p:cNvSpPr/>
          <p:nvPr/>
        </p:nvSpPr>
        <p:spPr>
          <a:xfrm>
            <a:off x="1820585" y="2548716"/>
            <a:ext cx="719353" cy="3552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935665" y="2505743"/>
            <a:ext cx="719353" cy="3552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718609" y="2425705"/>
            <a:ext cx="392275" cy="3006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080331" y="2492561"/>
            <a:ext cx="392275" cy="3006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881938" y="4271655"/>
            <a:ext cx="597312" cy="438533"/>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718609" y="4384897"/>
            <a:ext cx="597312" cy="438533"/>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156771" y="4247139"/>
            <a:ext cx="278721" cy="27611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241357" y="4246842"/>
            <a:ext cx="142774" cy="27611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914590" y="4133600"/>
            <a:ext cx="432724" cy="27611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678622" y="4448346"/>
            <a:ext cx="432724" cy="62780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678621" y="4330617"/>
            <a:ext cx="432724" cy="379571"/>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671739" y="4246842"/>
            <a:ext cx="432724" cy="19448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K. </a:t>
            </a:r>
            <a:r>
              <a:rPr lang="en-US" sz="1200" dirty="0" err="1" smtClean="0"/>
              <a:t>Grauman</a:t>
            </a:r>
            <a:endParaRPr lang="en-US" sz="1200" dirty="0"/>
          </a:p>
        </p:txBody>
      </p:sp>
    </p:spTree>
    <p:extLst>
      <p:ext uri="{BB962C8B-B14F-4D97-AF65-F5344CB8AC3E}">
        <p14:creationId xmlns:p14="http://schemas.microsoft.com/office/powerpoint/2010/main" val="133171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idx="4294967295"/>
          </p:nvPr>
        </p:nvSpPr>
        <p:spPr>
          <a:xfrm>
            <a:off x="0" y="274638"/>
            <a:ext cx="8229600" cy="1143000"/>
          </a:xfrm>
        </p:spPr>
        <p:txBody>
          <a:bodyPr/>
          <a:lstStyle/>
          <a:p>
            <a:r>
              <a:rPr lang="en-US" dirty="0" err="1" smtClean="0"/>
              <a:t>Recunoaşterea</a:t>
            </a:r>
            <a:r>
              <a:rPr lang="en-US" dirty="0" smtClean="0"/>
              <a:t> </a:t>
            </a:r>
            <a:r>
              <a:rPr lang="en-US" dirty="0" err="1" smtClean="0"/>
              <a:t>claselor</a:t>
            </a:r>
            <a:r>
              <a:rPr lang="en-US" dirty="0" smtClean="0"/>
              <a:t> de </a:t>
            </a:r>
            <a:r>
              <a:rPr lang="en-US" dirty="0" err="1" smtClean="0"/>
              <a:t>obiecte</a:t>
            </a:r>
            <a:endParaRPr lang="de-CH" dirty="0" smtClean="0"/>
          </a:p>
        </p:txBody>
      </p:sp>
      <p:sp>
        <p:nvSpPr>
          <p:cNvPr id="45061" name="Rectangle 3"/>
          <p:cNvSpPr>
            <a:spLocks noGrp="1" noChangeArrowheads="1"/>
          </p:cNvSpPr>
          <p:nvPr>
            <p:ph type="body" idx="4294967295"/>
          </p:nvPr>
        </p:nvSpPr>
        <p:spPr>
          <a:xfrm>
            <a:off x="65088" y="1257300"/>
            <a:ext cx="9078912" cy="4525963"/>
          </a:xfrm>
        </p:spPr>
        <p:txBody>
          <a:bodyPr/>
          <a:lstStyle/>
          <a:p>
            <a:r>
              <a:rPr lang="en-US" dirty="0" err="1" smtClean="0"/>
              <a:t>Descrierea</a:t>
            </a:r>
            <a:r>
              <a:rPr lang="en-US" dirty="0" smtClean="0"/>
              <a:t> </a:t>
            </a:r>
            <a:r>
              <a:rPr lang="en-US" dirty="0" err="1" smtClean="0"/>
              <a:t>problemei</a:t>
            </a:r>
            <a:r>
              <a:rPr lang="en-US" dirty="0" smtClean="0"/>
              <a:t>:</a:t>
            </a:r>
          </a:p>
          <a:p>
            <a:pPr lvl="1"/>
            <a:r>
              <a:rPr lang="en-US" dirty="0" smtClean="0"/>
              <a:t>“</a:t>
            </a:r>
            <a:r>
              <a:rPr lang="en-US" dirty="0" err="1"/>
              <a:t>F</a:t>
            </a:r>
            <a:r>
              <a:rPr lang="en-US" dirty="0" err="1" smtClean="0"/>
              <a:t>iind</a:t>
            </a:r>
            <a:r>
              <a:rPr lang="en-US" dirty="0" smtClean="0"/>
              <a:t> </a:t>
            </a:r>
            <a:r>
              <a:rPr lang="en-US" dirty="0" err="1" smtClean="0"/>
              <a:t>dat</a:t>
            </a:r>
            <a:r>
              <a:rPr lang="en-US" dirty="0" smtClean="0"/>
              <a:t> un </a:t>
            </a:r>
            <a:r>
              <a:rPr lang="en-US" dirty="0" err="1" smtClean="0"/>
              <a:t>număr</a:t>
            </a:r>
            <a:r>
              <a:rPr lang="en-US" dirty="0" smtClean="0"/>
              <a:t> </a:t>
            </a:r>
            <a:r>
              <a:rPr lang="en-US" dirty="0" err="1" smtClean="0"/>
              <a:t>mic</a:t>
            </a:r>
            <a:r>
              <a:rPr lang="en-US" dirty="0" smtClean="0"/>
              <a:t> de </a:t>
            </a:r>
            <a:r>
              <a:rPr lang="en-US" dirty="0" err="1" smtClean="0"/>
              <a:t>imagini</a:t>
            </a:r>
            <a:r>
              <a:rPr lang="en-US" dirty="0" smtClean="0"/>
              <a:t> de </a:t>
            </a:r>
            <a:r>
              <a:rPr lang="en-US" dirty="0" err="1" smtClean="0"/>
              <a:t>antrenare</a:t>
            </a:r>
            <a:r>
              <a:rPr lang="en-US" dirty="0" smtClean="0"/>
              <a:t> ale </a:t>
            </a:r>
            <a:r>
              <a:rPr lang="en-US" dirty="0" err="1" smtClean="0"/>
              <a:t>unei</a:t>
            </a:r>
            <a:r>
              <a:rPr lang="en-US" dirty="0" smtClean="0"/>
              <a:t> </a:t>
            </a:r>
            <a:r>
              <a:rPr lang="en-US" dirty="0" err="1" smtClean="0"/>
              <a:t>clase</a:t>
            </a:r>
            <a:r>
              <a:rPr lang="en-US" dirty="0" smtClean="0"/>
              <a:t> de </a:t>
            </a:r>
            <a:r>
              <a:rPr lang="en-US" dirty="0" err="1" smtClean="0"/>
              <a:t>obiecte</a:t>
            </a:r>
            <a:r>
              <a:rPr lang="en-US" dirty="0" smtClean="0"/>
              <a:t>, </a:t>
            </a:r>
            <a:r>
              <a:rPr lang="en-US" dirty="0" err="1" smtClean="0"/>
              <a:t>recunoaşteți</a:t>
            </a:r>
            <a:r>
              <a:rPr lang="en-US" dirty="0" smtClean="0"/>
              <a:t> </a:t>
            </a:r>
            <a:r>
              <a:rPr lang="en-US" dirty="0" err="1" smtClean="0"/>
              <a:t>instanțieri</a:t>
            </a:r>
            <a:r>
              <a:rPr lang="en-US" dirty="0" smtClean="0"/>
              <a:t> ale </a:t>
            </a:r>
            <a:r>
              <a:rPr lang="en-US" dirty="0" err="1" smtClean="0"/>
              <a:t>clasei</a:t>
            </a:r>
            <a:r>
              <a:rPr lang="en-US" dirty="0" smtClean="0"/>
              <a:t> de </a:t>
            </a:r>
            <a:r>
              <a:rPr lang="en-US" dirty="0" err="1" smtClean="0"/>
              <a:t>obiecte</a:t>
            </a:r>
            <a:r>
              <a:rPr lang="en-US" dirty="0" smtClean="0"/>
              <a:t> </a:t>
            </a:r>
            <a:r>
              <a:rPr lang="en-US" dirty="0" err="1" smtClean="0"/>
              <a:t>asignând</a:t>
            </a:r>
            <a:r>
              <a:rPr lang="en-US" dirty="0" smtClean="0"/>
              <a:t> </a:t>
            </a:r>
            <a:r>
              <a:rPr lang="en-US" dirty="0" err="1" smtClean="0"/>
              <a:t>eticheta</a:t>
            </a:r>
            <a:r>
              <a:rPr lang="en-US" dirty="0" smtClean="0"/>
              <a:t> </a:t>
            </a:r>
            <a:r>
              <a:rPr lang="en-US" dirty="0" err="1" smtClean="0"/>
              <a:t>corespunzătoare</a:t>
            </a:r>
            <a:r>
              <a:rPr lang="en-US" dirty="0" smtClean="0"/>
              <a:t> </a:t>
            </a:r>
            <a:r>
              <a:rPr lang="en-US" dirty="0" err="1" smtClean="0"/>
              <a:t>clasei</a:t>
            </a:r>
            <a:r>
              <a:rPr lang="en-US" dirty="0" smtClean="0"/>
              <a:t> de </a:t>
            </a:r>
            <a:r>
              <a:rPr lang="en-US" dirty="0" err="1" smtClean="0"/>
              <a:t>obiecte</a:t>
            </a:r>
            <a:r>
              <a:rPr lang="en-US" dirty="0" smtClean="0"/>
              <a:t>.”</a:t>
            </a:r>
          </a:p>
          <a:p>
            <a:pPr lvl="1">
              <a:buFont typeface="Wingdings" pitchFamily="2" charset="2"/>
              <a:buNone/>
            </a:pPr>
            <a:endParaRPr lang="en-US" dirty="0" smtClean="0"/>
          </a:p>
          <a:p>
            <a:r>
              <a:rPr lang="en-US" dirty="0" err="1" smtClean="0"/>
              <a:t>Pentru</a:t>
            </a:r>
            <a:r>
              <a:rPr lang="en-US" dirty="0" smtClean="0"/>
              <a:t> care </a:t>
            </a:r>
            <a:r>
              <a:rPr lang="en-US" dirty="0" err="1" smtClean="0"/>
              <a:t>clasă</a:t>
            </a:r>
            <a:r>
              <a:rPr lang="en-US" dirty="0" smtClean="0"/>
              <a:t> de </a:t>
            </a:r>
            <a:r>
              <a:rPr lang="en-US" dirty="0" err="1" smtClean="0"/>
              <a:t>obiecte</a:t>
            </a:r>
            <a:r>
              <a:rPr lang="en-US" dirty="0"/>
              <a:t> </a:t>
            </a:r>
            <a:r>
              <a:rPr lang="en-US" dirty="0" err="1" smtClean="0"/>
              <a:t>puteți</a:t>
            </a:r>
            <a:r>
              <a:rPr lang="en-US" dirty="0" smtClean="0"/>
              <a:t> </a:t>
            </a:r>
            <a:r>
              <a:rPr lang="en-US" dirty="0" err="1" smtClean="0"/>
              <a:t>asocia</a:t>
            </a:r>
            <a:r>
              <a:rPr lang="en-US" dirty="0" smtClean="0"/>
              <a:t> </a:t>
            </a:r>
            <a:r>
              <a:rPr lang="en-US" dirty="0" err="1" smtClean="0"/>
              <a:t>repede</a:t>
            </a:r>
            <a:r>
              <a:rPr lang="en-US" dirty="0" smtClean="0"/>
              <a:t> o imagine?</a:t>
            </a:r>
          </a:p>
        </p:txBody>
      </p:sp>
      <p:pic>
        <p:nvPicPr>
          <p:cNvPr id="35847" name="Picture 5" descr="dog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738" y="5706113"/>
            <a:ext cx="1079500" cy="107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5848" name="Group 6"/>
          <p:cNvGrpSpPr>
            <a:grpSpLocks/>
          </p:cNvGrpSpPr>
          <p:nvPr/>
        </p:nvGrpSpPr>
        <p:grpSpPr bwMode="auto">
          <a:xfrm>
            <a:off x="1147030" y="5219973"/>
            <a:ext cx="6648451" cy="409575"/>
            <a:chOff x="869" y="3521"/>
            <a:chExt cx="4188" cy="258"/>
          </a:xfrm>
        </p:grpSpPr>
        <p:sp>
          <p:nvSpPr>
            <p:cNvPr id="35849" name="Text Box 7"/>
            <p:cNvSpPr txBox="1">
              <a:spLocks noChangeArrowheads="1"/>
            </p:cNvSpPr>
            <p:nvPr/>
          </p:nvSpPr>
          <p:spPr bwMode="auto">
            <a:xfrm>
              <a:off x="1654" y="3566"/>
              <a:ext cx="633"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dirty="0" err="1">
                  <a:solidFill>
                    <a:srgbClr val="000000"/>
                  </a:solidFill>
                  <a:latin typeface="ETH Light"/>
                </a:rPr>
                <a:t>l</a:t>
              </a:r>
              <a:r>
                <a:rPr lang="en-US" sz="1600" b="1" dirty="0" err="1" smtClean="0">
                  <a:solidFill>
                    <a:srgbClr val="000000"/>
                  </a:solidFill>
                  <a:latin typeface="ETH Light"/>
                </a:rPr>
                <a:t>abrador</a:t>
              </a:r>
              <a:endParaRPr lang="de-CH" sz="1600" b="1" dirty="0" smtClean="0">
                <a:solidFill>
                  <a:srgbClr val="000000"/>
                </a:solidFill>
                <a:latin typeface="ETH Light"/>
              </a:endParaRPr>
            </a:p>
          </p:txBody>
        </p:sp>
        <p:sp>
          <p:nvSpPr>
            <p:cNvPr id="35850" name="Text Box 8"/>
            <p:cNvSpPr txBox="1">
              <a:spLocks noChangeArrowheads="1"/>
            </p:cNvSpPr>
            <p:nvPr/>
          </p:nvSpPr>
          <p:spPr bwMode="auto">
            <a:xfrm>
              <a:off x="3606" y="3566"/>
              <a:ext cx="503"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dirty="0" smtClean="0">
                  <a:solidFill>
                    <a:srgbClr val="000000"/>
                  </a:solidFill>
                  <a:latin typeface="ETH Light"/>
                </a:rPr>
                <a:t>animal</a:t>
              </a:r>
              <a:endParaRPr lang="de-CH" sz="1600" b="1" dirty="0" smtClean="0">
                <a:solidFill>
                  <a:srgbClr val="000000"/>
                </a:solidFill>
                <a:latin typeface="ETH Light"/>
              </a:endParaRPr>
            </a:p>
          </p:txBody>
        </p:sp>
        <p:sp>
          <p:nvSpPr>
            <p:cNvPr id="35851" name="Text Box 9"/>
            <p:cNvSpPr txBox="1">
              <a:spLocks noChangeArrowheads="1"/>
            </p:cNvSpPr>
            <p:nvPr/>
          </p:nvSpPr>
          <p:spPr bwMode="auto">
            <a:xfrm>
              <a:off x="2685" y="3566"/>
              <a:ext cx="447"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dirty="0" err="1" smtClean="0">
                  <a:solidFill>
                    <a:srgbClr val="000000"/>
                  </a:solidFill>
                  <a:latin typeface="ETH Light"/>
                </a:rPr>
                <a:t>câine</a:t>
              </a:r>
              <a:endParaRPr lang="de-CH" sz="1600" b="1" dirty="0" smtClean="0">
                <a:solidFill>
                  <a:srgbClr val="000000"/>
                </a:solidFill>
                <a:latin typeface="ETH Light"/>
              </a:endParaRPr>
            </a:p>
          </p:txBody>
        </p:sp>
        <p:sp>
          <p:nvSpPr>
            <p:cNvPr id="35852" name="Text Box 10"/>
            <p:cNvSpPr txBox="1">
              <a:spLocks noChangeArrowheads="1"/>
            </p:cNvSpPr>
            <p:nvPr/>
          </p:nvSpPr>
          <p:spPr bwMode="auto">
            <a:xfrm>
              <a:off x="4425" y="3566"/>
              <a:ext cx="42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dirty="0" err="1">
                  <a:solidFill>
                    <a:srgbClr val="000000"/>
                  </a:solidFill>
                  <a:latin typeface="ETH Light"/>
                </a:rPr>
                <a:t>f</a:t>
              </a:r>
              <a:r>
                <a:rPr lang="en-US" sz="1600" b="1" dirty="0" err="1" smtClean="0">
                  <a:solidFill>
                    <a:srgbClr val="000000"/>
                  </a:solidFill>
                  <a:latin typeface="ETH Light"/>
                </a:rPr>
                <a:t>iință</a:t>
              </a:r>
              <a:endParaRPr lang="de-CH" sz="1600" b="1" dirty="0" smtClean="0">
                <a:solidFill>
                  <a:srgbClr val="000000"/>
                </a:solidFill>
                <a:latin typeface="ETH Light"/>
              </a:endParaRPr>
            </a:p>
          </p:txBody>
        </p:sp>
        <p:sp>
          <p:nvSpPr>
            <p:cNvPr id="35853" name="Text Box 11"/>
            <p:cNvSpPr txBox="1">
              <a:spLocks noChangeArrowheads="1"/>
            </p:cNvSpPr>
            <p:nvPr/>
          </p:nvSpPr>
          <p:spPr bwMode="auto">
            <a:xfrm>
              <a:off x="869" y="3566"/>
              <a:ext cx="497"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dirty="0" smtClean="0">
                  <a:solidFill>
                    <a:srgbClr val="000000"/>
                  </a:solidFill>
                  <a:latin typeface="ETH Light"/>
                </a:rPr>
                <a:t>“Max”</a:t>
              </a:r>
              <a:endParaRPr lang="de-CH" sz="1600" b="1" dirty="0" smtClean="0">
                <a:solidFill>
                  <a:srgbClr val="000000"/>
                </a:solidFill>
                <a:latin typeface="ETH Light"/>
              </a:endParaRPr>
            </a:p>
          </p:txBody>
        </p:sp>
        <p:sp>
          <p:nvSpPr>
            <p:cNvPr id="35854" name="Line 12"/>
            <p:cNvSpPr>
              <a:spLocks noChangeShapeType="1"/>
            </p:cNvSpPr>
            <p:nvPr/>
          </p:nvSpPr>
          <p:spPr bwMode="auto">
            <a:xfrm>
              <a:off x="884" y="3521"/>
              <a:ext cx="4173" cy="0"/>
            </a:xfrm>
            <a:prstGeom prst="line">
              <a:avLst/>
            </a:prstGeom>
            <a:noFill/>
            <a:ln w="19050" cap="sq">
              <a:solidFill>
                <a:schemeClr val="bg2"/>
              </a:solidFill>
              <a:round/>
              <a:headEnd type="none" w="sm" len="sm"/>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cxnSp>
        <p:nvCxnSpPr>
          <p:cNvPr id="4" name="Straight Arrow Connector 3"/>
          <p:cNvCxnSpPr/>
          <p:nvPr/>
        </p:nvCxnSpPr>
        <p:spPr>
          <a:xfrm flipV="1">
            <a:off x="1147030" y="5627961"/>
            <a:ext cx="6560893" cy="39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K. </a:t>
            </a:r>
            <a:r>
              <a:rPr lang="en-US" sz="1200" dirty="0" err="1" smtClean="0"/>
              <a:t>Grauman</a:t>
            </a:r>
            <a:endParaRPr lang="en-US" sz="1200" dirty="0"/>
          </a:p>
        </p:txBody>
      </p:sp>
    </p:spTree>
    <p:extLst>
      <p:ext uri="{BB962C8B-B14F-4D97-AF65-F5344CB8AC3E}">
        <p14:creationId xmlns:p14="http://schemas.microsoft.com/office/powerpoint/2010/main" val="39385909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06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8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normAutofit fontScale="90000"/>
          </a:bodyPr>
          <a:lstStyle/>
          <a:p>
            <a:pPr eaLnBrk="1" hangingPunct="1"/>
            <a:r>
              <a:rPr lang="en-US" dirty="0" err="1" smtClean="0">
                <a:latin typeface="Calibri" charset="0"/>
              </a:rPr>
              <a:t>Organizarea</a:t>
            </a:r>
            <a:r>
              <a:rPr lang="en-US" dirty="0" smtClean="0">
                <a:latin typeface="Calibri" charset="0"/>
              </a:rPr>
              <a:t> </a:t>
            </a:r>
            <a:r>
              <a:rPr lang="en-US" dirty="0" err="1" smtClean="0">
                <a:latin typeface="Calibri" charset="0"/>
              </a:rPr>
              <a:t>ierarhică</a:t>
            </a:r>
            <a:r>
              <a:rPr lang="en-US" dirty="0" smtClean="0">
                <a:latin typeface="Calibri" charset="0"/>
              </a:rPr>
              <a:t> a </a:t>
            </a:r>
            <a:r>
              <a:rPr lang="en-US" dirty="0" err="1" smtClean="0">
                <a:latin typeface="Calibri" charset="0"/>
              </a:rPr>
              <a:t>claselor</a:t>
            </a:r>
            <a:r>
              <a:rPr lang="en-US" dirty="0" smtClean="0">
                <a:latin typeface="Calibri" charset="0"/>
              </a:rPr>
              <a:t> de </a:t>
            </a:r>
            <a:r>
              <a:rPr lang="en-US" dirty="0" err="1" smtClean="0">
                <a:latin typeface="Calibri" charset="0"/>
              </a:rPr>
              <a:t>obiecte</a:t>
            </a:r>
            <a:r>
              <a:rPr lang="en-US" dirty="0" smtClean="0">
                <a:latin typeface="Calibri" charset="0"/>
              </a:rPr>
              <a:t> (</a:t>
            </a:r>
            <a:r>
              <a:rPr lang="en-US" dirty="0" err="1" smtClean="0">
                <a:latin typeface="Calibri" charset="0"/>
              </a:rPr>
              <a:t>Rosch</a:t>
            </a:r>
            <a:r>
              <a:rPr lang="en-US" dirty="0" smtClean="0">
                <a:latin typeface="Calibri" charset="0"/>
              </a:rPr>
              <a:t> – 1976)</a:t>
            </a:r>
            <a:endParaRPr lang="en-US" dirty="0">
              <a:latin typeface="Calibri" charset="0"/>
            </a:endParaRPr>
          </a:p>
        </p:txBody>
      </p:sp>
      <p:sp>
        <p:nvSpPr>
          <p:cNvPr id="27650" name="Text Box 16"/>
          <p:cNvSpPr txBox="1">
            <a:spLocks noChangeArrowheads="1"/>
          </p:cNvSpPr>
          <p:nvPr/>
        </p:nvSpPr>
        <p:spPr bwMode="auto">
          <a:xfrm>
            <a:off x="304800" y="1421909"/>
            <a:ext cx="6067345" cy="3139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err="1" smtClean="0"/>
              <a:t>Nivelul</a:t>
            </a:r>
            <a:r>
              <a:rPr lang="en-US" sz="1800" dirty="0" smtClean="0"/>
              <a:t> de </a:t>
            </a:r>
            <a:r>
              <a:rPr lang="en-US" sz="1800" dirty="0" err="1" smtClean="0"/>
              <a:t>bază</a:t>
            </a:r>
            <a:r>
              <a:rPr lang="en-US" sz="1800" dirty="0" smtClean="0"/>
              <a:t>:</a:t>
            </a:r>
            <a:endParaRPr lang="en-US" sz="1800" dirty="0"/>
          </a:p>
          <a:p>
            <a:pPr eaLnBrk="1" hangingPunct="1">
              <a:spcBef>
                <a:spcPct val="50000"/>
              </a:spcBef>
              <a:buFontTx/>
              <a:buChar char="•"/>
            </a:pPr>
            <a:r>
              <a:rPr lang="en-US" sz="1800" dirty="0"/>
              <a:t> </a:t>
            </a:r>
            <a:r>
              <a:rPr lang="en-US" sz="1800" dirty="0" err="1" smtClean="0"/>
              <a:t>clasele</a:t>
            </a:r>
            <a:r>
              <a:rPr lang="en-US" sz="1800" dirty="0" smtClean="0"/>
              <a:t> de </a:t>
            </a:r>
            <a:r>
              <a:rPr lang="en-US" sz="1800" dirty="0" err="1" smtClean="0"/>
              <a:t>obiecte</a:t>
            </a:r>
            <a:r>
              <a:rPr lang="en-US" sz="1800" dirty="0" smtClean="0"/>
              <a:t> la </a:t>
            </a:r>
            <a:r>
              <a:rPr lang="en-US" sz="1800" dirty="0" err="1" smtClean="0"/>
              <a:t>nivel</a:t>
            </a:r>
            <a:r>
              <a:rPr lang="en-US" sz="1800" dirty="0" smtClean="0"/>
              <a:t> de </a:t>
            </a:r>
            <a:r>
              <a:rPr lang="en-US" sz="1800" dirty="0" err="1" smtClean="0"/>
              <a:t>bază</a:t>
            </a:r>
            <a:r>
              <a:rPr lang="en-US" sz="1800" dirty="0" smtClean="0"/>
              <a:t> </a:t>
            </a:r>
            <a:r>
              <a:rPr lang="en-US" sz="1800" dirty="0" err="1" smtClean="0"/>
              <a:t>sunt</a:t>
            </a:r>
            <a:r>
              <a:rPr lang="en-US" sz="1800" dirty="0" smtClean="0"/>
              <a:t> </a:t>
            </a:r>
            <a:r>
              <a:rPr lang="en-US" sz="1800" dirty="0" err="1" smtClean="0"/>
              <a:t>clasele</a:t>
            </a:r>
            <a:r>
              <a:rPr lang="en-US" sz="1800" dirty="0" smtClean="0"/>
              <a:t> de </a:t>
            </a:r>
            <a:r>
              <a:rPr lang="en-US" sz="1800" dirty="0" err="1" smtClean="0"/>
              <a:t>nivel</a:t>
            </a:r>
            <a:r>
              <a:rPr lang="en-US" sz="1800" dirty="0" smtClean="0"/>
              <a:t> </a:t>
            </a:r>
            <a:r>
              <a:rPr lang="en-US" sz="1800" dirty="0" err="1" smtClean="0"/>
              <a:t>cel</a:t>
            </a:r>
            <a:r>
              <a:rPr lang="en-US" sz="1800" dirty="0" smtClean="0"/>
              <a:t> </a:t>
            </a:r>
            <a:r>
              <a:rPr lang="en-US" sz="1800" dirty="0" err="1" smtClean="0"/>
              <a:t>mai</a:t>
            </a:r>
            <a:r>
              <a:rPr lang="en-US" sz="1800" dirty="0" smtClean="0"/>
              <a:t> </a:t>
            </a:r>
            <a:r>
              <a:rPr lang="en-US" sz="1800" dirty="0" err="1" smtClean="0"/>
              <a:t>înalt</a:t>
            </a:r>
            <a:r>
              <a:rPr lang="en-US" sz="1800" dirty="0" smtClean="0"/>
              <a:t> </a:t>
            </a:r>
            <a:r>
              <a:rPr lang="en-US" sz="1800" dirty="0" err="1" smtClean="0"/>
              <a:t>pentru</a:t>
            </a:r>
            <a:r>
              <a:rPr lang="en-US" sz="1800" dirty="0" smtClean="0"/>
              <a:t> care </a:t>
            </a:r>
            <a:r>
              <a:rPr lang="en-US" sz="1800" dirty="0" err="1" smtClean="0"/>
              <a:t>membrii</a:t>
            </a:r>
            <a:r>
              <a:rPr lang="en-US" sz="1800" dirty="0" smtClean="0"/>
              <a:t> </a:t>
            </a:r>
            <a:r>
              <a:rPr lang="en-US" sz="1800" dirty="0" err="1" smtClean="0"/>
              <a:t>lor</a:t>
            </a:r>
            <a:r>
              <a:rPr lang="en-US" sz="1800" dirty="0" smtClean="0"/>
              <a:t> au </a:t>
            </a:r>
            <a:r>
              <a:rPr lang="en-US" sz="1800" dirty="0" err="1" smtClean="0"/>
              <a:t>forme</a:t>
            </a:r>
            <a:r>
              <a:rPr lang="en-US" sz="1800" dirty="0" smtClean="0"/>
              <a:t> </a:t>
            </a:r>
            <a:r>
              <a:rPr lang="en-US" sz="1800" dirty="0" err="1" smtClean="0"/>
              <a:t>percepute</a:t>
            </a:r>
            <a:r>
              <a:rPr lang="en-US" sz="1800" dirty="0" smtClean="0"/>
              <a:t> </a:t>
            </a:r>
            <a:r>
              <a:rPr lang="en-US" sz="1800" dirty="0" err="1" smtClean="0"/>
              <a:t>similare</a:t>
            </a:r>
            <a:r>
              <a:rPr lang="en-US" sz="1800" dirty="0" smtClean="0"/>
              <a:t>. </a:t>
            </a:r>
          </a:p>
          <a:p>
            <a:pPr eaLnBrk="1" hangingPunct="1">
              <a:spcBef>
                <a:spcPct val="50000"/>
              </a:spcBef>
              <a:buFontTx/>
              <a:buChar char="•"/>
            </a:pPr>
            <a:r>
              <a:rPr lang="en-US" sz="1800" dirty="0"/>
              <a:t> </a:t>
            </a:r>
            <a:r>
              <a:rPr lang="en-US" sz="1800" dirty="0" err="1" smtClean="0"/>
              <a:t>nivelul</a:t>
            </a:r>
            <a:r>
              <a:rPr lang="en-US" sz="1800" dirty="0" smtClean="0"/>
              <a:t> </a:t>
            </a:r>
            <a:r>
              <a:rPr lang="en-US" sz="1800" dirty="0" err="1" smtClean="0"/>
              <a:t>cel</a:t>
            </a:r>
            <a:r>
              <a:rPr lang="en-US" sz="1800" dirty="0" smtClean="0"/>
              <a:t> </a:t>
            </a:r>
            <a:r>
              <a:rPr lang="en-US" sz="1800" dirty="0" err="1" smtClean="0"/>
              <a:t>mai</a:t>
            </a:r>
            <a:r>
              <a:rPr lang="en-US" sz="1800" dirty="0" smtClean="0"/>
              <a:t> </a:t>
            </a:r>
            <a:r>
              <a:rPr lang="en-US" sz="1800" dirty="0" err="1" smtClean="0"/>
              <a:t>înalt</a:t>
            </a:r>
            <a:r>
              <a:rPr lang="en-US" sz="1800" dirty="0" smtClean="0"/>
              <a:t> </a:t>
            </a:r>
            <a:r>
              <a:rPr lang="en-US" sz="1800" dirty="0" err="1" smtClean="0"/>
              <a:t>pentru</a:t>
            </a:r>
            <a:r>
              <a:rPr lang="en-US" sz="1800" dirty="0" smtClean="0"/>
              <a:t> care </a:t>
            </a:r>
            <a:r>
              <a:rPr lang="en-US" sz="1800" dirty="0" err="1" smtClean="0"/>
              <a:t>reprezentăm</a:t>
            </a:r>
            <a:r>
              <a:rPr lang="en-US" sz="1800" dirty="0" smtClean="0"/>
              <a:t> mental cu o </a:t>
            </a:r>
            <a:r>
              <a:rPr lang="en-US" sz="1800" dirty="0" err="1" smtClean="0"/>
              <a:t>singură</a:t>
            </a:r>
            <a:r>
              <a:rPr lang="en-US" sz="1800" dirty="0" smtClean="0"/>
              <a:t> imagine </a:t>
            </a:r>
            <a:r>
              <a:rPr lang="en-US" sz="1800" dirty="0" err="1" smtClean="0"/>
              <a:t>întreaga</a:t>
            </a:r>
            <a:r>
              <a:rPr lang="en-US" sz="1800" dirty="0" smtClean="0"/>
              <a:t> </a:t>
            </a:r>
            <a:r>
              <a:rPr lang="en-US" sz="1800" dirty="0" err="1" smtClean="0"/>
              <a:t>clasă</a:t>
            </a:r>
            <a:r>
              <a:rPr lang="en-US" sz="1800" dirty="0" smtClean="0"/>
              <a:t> de </a:t>
            </a:r>
            <a:r>
              <a:rPr lang="en-US" sz="1800" dirty="0" err="1" smtClean="0"/>
              <a:t>obiecte</a:t>
            </a:r>
            <a:endParaRPr lang="en-US" sz="1800" dirty="0"/>
          </a:p>
          <a:p>
            <a:pPr eaLnBrk="1" hangingPunct="1">
              <a:spcBef>
                <a:spcPct val="50000"/>
              </a:spcBef>
              <a:buFontTx/>
              <a:buChar char="•"/>
            </a:pPr>
            <a:r>
              <a:rPr lang="en-US" sz="1800" dirty="0"/>
              <a:t> </a:t>
            </a:r>
            <a:r>
              <a:rPr lang="en-US" sz="1800" dirty="0" err="1" smtClean="0"/>
              <a:t>există</a:t>
            </a:r>
            <a:r>
              <a:rPr lang="en-US" sz="1800" dirty="0" smtClean="0"/>
              <a:t> un </a:t>
            </a:r>
            <a:r>
              <a:rPr lang="en-US" sz="1800" dirty="0" err="1" smtClean="0"/>
              <a:t>număr</a:t>
            </a:r>
            <a:r>
              <a:rPr lang="en-US" sz="1800" dirty="0" smtClean="0"/>
              <a:t> </a:t>
            </a:r>
            <a:r>
              <a:rPr lang="en-US" sz="1800" dirty="0" err="1" smtClean="0"/>
              <a:t>semnificativ</a:t>
            </a:r>
            <a:r>
              <a:rPr lang="en-US" sz="1800" dirty="0" smtClean="0"/>
              <a:t> </a:t>
            </a:r>
            <a:r>
              <a:rPr lang="en-US" sz="1800" dirty="0" smtClean="0"/>
              <a:t>de </a:t>
            </a:r>
            <a:r>
              <a:rPr lang="en-US" sz="1800" dirty="0" err="1" smtClean="0"/>
              <a:t>atribute</a:t>
            </a:r>
            <a:r>
              <a:rPr lang="en-US" sz="1800" dirty="0" smtClean="0"/>
              <a:t> </a:t>
            </a:r>
            <a:r>
              <a:rPr lang="en-US" sz="1800" dirty="0" err="1" smtClean="0"/>
              <a:t>comune</a:t>
            </a:r>
            <a:r>
              <a:rPr lang="en-US" sz="1800" dirty="0" smtClean="0"/>
              <a:t>       </a:t>
            </a:r>
            <a:r>
              <a:rPr lang="en-US" sz="1800" dirty="0" err="1" smtClean="0"/>
              <a:t>între</a:t>
            </a:r>
            <a:r>
              <a:rPr lang="en-US" sz="1800" dirty="0" smtClean="0"/>
              <a:t> </a:t>
            </a:r>
            <a:r>
              <a:rPr lang="en-US" sz="1800" dirty="0" err="1" smtClean="0"/>
              <a:t>perechi</a:t>
            </a:r>
            <a:r>
              <a:rPr lang="en-US" sz="1800" dirty="0" smtClean="0"/>
              <a:t> de </a:t>
            </a:r>
            <a:r>
              <a:rPr lang="en-US" sz="1800" dirty="0" err="1" smtClean="0"/>
              <a:t>membrii</a:t>
            </a:r>
            <a:endParaRPr lang="en-US" sz="1800" dirty="0" smtClean="0"/>
          </a:p>
          <a:p>
            <a:pPr eaLnBrk="1" hangingPunct="1">
              <a:spcBef>
                <a:spcPct val="50000"/>
              </a:spcBef>
              <a:buFontTx/>
              <a:buChar char="•"/>
            </a:pPr>
            <a:r>
              <a:rPr lang="en-US" sz="1800" dirty="0"/>
              <a:t> </a:t>
            </a:r>
            <a:r>
              <a:rPr lang="en-US" sz="1800" dirty="0" err="1" smtClean="0"/>
              <a:t>primul</a:t>
            </a:r>
            <a:r>
              <a:rPr lang="en-US" sz="1800" dirty="0" smtClean="0"/>
              <a:t> </a:t>
            </a:r>
            <a:r>
              <a:rPr lang="en-US" sz="1800" dirty="0" err="1" smtClean="0"/>
              <a:t>nivel</a:t>
            </a:r>
            <a:r>
              <a:rPr lang="en-US" sz="1800" dirty="0" smtClean="0"/>
              <a:t> </a:t>
            </a:r>
            <a:r>
              <a:rPr lang="en-US" sz="1800" dirty="0" err="1" smtClean="0"/>
              <a:t>numit</a:t>
            </a:r>
            <a:r>
              <a:rPr lang="en-US" sz="1800" dirty="0" smtClean="0"/>
              <a:t> </a:t>
            </a:r>
            <a:r>
              <a:rPr lang="en-US" sz="1800" dirty="0" err="1"/>
              <a:t>ș</a:t>
            </a:r>
            <a:r>
              <a:rPr lang="en-US" sz="1800" dirty="0" err="1" smtClean="0"/>
              <a:t>i</a:t>
            </a:r>
            <a:r>
              <a:rPr lang="en-US" sz="1800" dirty="0" smtClean="0"/>
              <a:t> </a:t>
            </a:r>
            <a:r>
              <a:rPr lang="en-US" sz="1800" dirty="0" err="1" smtClean="0"/>
              <a:t>înțeles</a:t>
            </a:r>
            <a:r>
              <a:rPr lang="en-US" sz="1800" dirty="0" smtClean="0"/>
              <a:t> de </a:t>
            </a:r>
            <a:r>
              <a:rPr lang="en-US" sz="1800" dirty="0" err="1" smtClean="0"/>
              <a:t>copii</a:t>
            </a:r>
            <a:endParaRPr lang="en-US" sz="1800" dirty="0"/>
          </a:p>
        </p:txBody>
      </p:sp>
      <p:grpSp>
        <p:nvGrpSpPr>
          <p:cNvPr id="2" name="Group 19"/>
          <p:cNvGrpSpPr>
            <a:grpSpLocks/>
          </p:cNvGrpSpPr>
          <p:nvPr/>
        </p:nvGrpSpPr>
        <p:grpSpPr bwMode="auto">
          <a:xfrm>
            <a:off x="577852" y="4469419"/>
            <a:ext cx="3400428" cy="2243138"/>
            <a:chOff x="364" y="2448"/>
            <a:chExt cx="2142" cy="1413"/>
          </a:xfrm>
        </p:grpSpPr>
        <p:sp>
          <p:nvSpPr>
            <p:cNvPr id="27703" name="Line 4"/>
            <p:cNvSpPr>
              <a:spLocks noChangeShapeType="1"/>
            </p:cNvSpPr>
            <p:nvPr/>
          </p:nvSpPr>
          <p:spPr bwMode="auto">
            <a:xfrm flipV="1">
              <a:off x="1064" y="2484"/>
              <a:ext cx="0" cy="1139"/>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7704" name="Line 5"/>
            <p:cNvSpPr>
              <a:spLocks noChangeShapeType="1"/>
            </p:cNvSpPr>
            <p:nvPr/>
          </p:nvSpPr>
          <p:spPr bwMode="auto">
            <a:xfrm>
              <a:off x="1064" y="3623"/>
              <a:ext cx="134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7705" name="Oval 6"/>
            <p:cNvSpPr>
              <a:spLocks noChangeArrowheads="1"/>
            </p:cNvSpPr>
            <p:nvPr/>
          </p:nvSpPr>
          <p:spPr bwMode="auto">
            <a:xfrm>
              <a:off x="1580" y="2784"/>
              <a:ext cx="134" cy="134"/>
            </a:xfrm>
            <a:prstGeom prst="ellipse">
              <a:avLst/>
            </a:prstGeom>
            <a:solidFill>
              <a:schemeClr val="tx2"/>
            </a:solidFill>
            <a:ln w="9525">
              <a:solidFill>
                <a:schemeClr val="tx1"/>
              </a:solidFill>
              <a:round/>
              <a:headEnd/>
              <a:tailEnd/>
            </a:ln>
          </p:spPr>
          <p:txBody>
            <a:bodyPr wrap="none" anchor="ctr"/>
            <a:lstStyle/>
            <a:p>
              <a:pPr algn="ctr"/>
              <a:endParaRPr lang="en-US" sz="3200"/>
            </a:p>
          </p:txBody>
        </p:sp>
        <p:sp>
          <p:nvSpPr>
            <p:cNvPr id="27706" name="Text Box 7"/>
            <p:cNvSpPr txBox="1">
              <a:spLocks noChangeArrowheads="1"/>
            </p:cNvSpPr>
            <p:nvPr/>
          </p:nvSpPr>
          <p:spPr bwMode="auto">
            <a:xfrm>
              <a:off x="960" y="3648"/>
              <a:ext cx="154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smtClean="0"/>
                <a:t>inferior    </a:t>
              </a:r>
              <a:r>
                <a:rPr lang="en-US" sz="1600" dirty="0" err="1" smtClean="0"/>
                <a:t>bază</a:t>
              </a:r>
              <a:r>
                <a:rPr lang="en-US" sz="1600" dirty="0" smtClean="0"/>
                <a:t>   superior</a:t>
              </a:r>
              <a:endParaRPr lang="en-US" sz="3200" dirty="0"/>
            </a:p>
          </p:txBody>
        </p:sp>
        <p:sp>
          <p:nvSpPr>
            <p:cNvPr id="27707" name="Text Box 8"/>
            <p:cNvSpPr txBox="1">
              <a:spLocks noChangeArrowheads="1"/>
            </p:cNvSpPr>
            <p:nvPr/>
          </p:nvSpPr>
          <p:spPr bwMode="auto">
            <a:xfrm>
              <a:off x="364" y="2448"/>
              <a:ext cx="734"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err="1" smtClean="0"/>
                <a:t>similaritate</a:t>
              </a:r>
              <a:endParaRPr lang="en-US" sz="3200" dirty="0"/>
            </a:p>
          </p:txBody>
        </p:sp>
        <p:sp>
          <p:nvSpPr>
            <p:cNvPr id="27708" name="Line 9"/>
            <p:cNvSpPr>
              <a:spLocks noChangeShapeType="1"/>
            </p:cNvSpPr>
            <p:nvPr/>
          </p:nvSpPr>
          <p:spPr bwMode="auto">
            <a:xfrm>
              <a:off x="1198" y="2752"/>
              <a:ext cx="382" cy="8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7709" name="Oval 10"/>
            <p:cNvSpPr>
              <a:spLocks noChangeArrowheads="1"/>
            </p:cNvSpPr>
            <p:nvPr/>
          </p:nvSpPr>
          <p:spPr bwMode="auto">
            <a:xfrm>
              <a:off x="1131" y="2685"/>
              <a:ext cx="134" cy="134"/>
            </a:xfrm>
            <a:prstGeom prst="ellipse">
              <a:avLst/>
            </a:prstGeom>
            <a:solidFill>
              <a:schemeClr val="tx2"/>
            </a:solidFill>
            <a:ln w="9525">
              <a:solidFill>
                <a:schemeClr val="tx1"/>
              </a:solidFill>
              <a:round/>
              <a:headEnd/>
              <a:tailEnd/>
            </a:ln>
          </p:spPr>
          <p:txBody>
            <a:bodyPr wrap="none" anchor="ctr"/>
            <a:lstStyle/>
            <a:p>
              <a:pPr algn="ctr"/>
              <a:endParaRPr lang="en-US" sz="3200"/>
            </a:p>
          </p:txBody>
        </p:sp>
        <p:sp>
          <p:nvSpPr>
            <p:cNvPr id="27710" name="Oval 11"/>
            <p:cNvSpPr>
              <a:spLocks noChangeArrowheads="1"/>
            </p:cNvSpPr>
            <p:nvPr/>
          </p:nvSpPr>
          <p:spPr bwMode="auto">
            <a:xfrm>
              <a:off x="2166" y="3385"/>
              <a:ext cx="134" cy="134"/>
            </a:xfrm>
            <a:prstGeom prst="ellipse">
              <a:avLst/>
            </a:prstGeom>
            <a:solidFill>
              <a:schemeClr val="tx2"/>
            </a:solidFill>
            <a:ln w="9525">
              <a:solidFill>
                <a:schemeClr val="tx1"/>
              </a:solidFill>
              <a:round/>
              <a:headEnd/>
              <a:tailEnd/>
            </a:ln>
          </p:spPr>
          <p:txBody>
            <a:bodyPr wrap="none" anchor="ctr"/>
            <a:lstStyle/>
            <a:p>
              <a:pPr algn="ctr"/>
              <a:endParaRPr lang="en-US" sz="3200"/>
            </a:p>
          </p:txBody>
        </p:sp>
        <p:sp>
          <p:nvSpPr>
            <p:cNvPr id="27711" name="Line 12"/>
            <p:cNvSpPr>
              <a:spLocks noChangeShapeType="1"/>
            </p:cNvSpPr>
            <p:nvPr/>
          </p:nvSpPr>
          <p:spPr bwMode="auto">
            <a:xfrm>
              <a:off x="1694" y="2898"/>
              <a:ext cx="489" cy="504"/>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27652" name="Group 14"/>
          <p:cNvGrpSpPr>
            <a:grpSpLocks/>
          </p:cNvGrpSpPr>
          <p:nvPr/>
        </p:nvGrpSpPr>
        <p:grpSpPr bwMode="auto">
          <a:xfrm>
            <a:off x="5125765" y="2312988"/>
            <a:ext cx="4054747" cy="4354544"/>
            <a:chOff x="5125880" y="2312988"/>
            <a:chExt cx="4054633" cy="4354763"/>
          </a:xfrm>
        </p:grpSpPr>
        <p:sp>
          <p:nvSpPr>
            <p:cNvPr id="27653" name="Text Box 4"/>
            <p:cNvSpPr txBox="1">
              <a:spLocks noChangeArrowheads="1"/>
            </p:cNvSpPr>
            <p:nvPr/>
          </p:nvSpPr>
          <p:spPr bwMode="auto">
            <a:xfrm>
              <a:off x="5125880" y="4711700"/>
              <a:ext cx="1646559" cy="3693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b="1" dirty="0" err="1" smtClean="0">
                  <a:solidFill>
                    <a:srgbClr val="000099"/>
                  </a:solidFill>
                  <a:latin typeface="Trebuchet MS" charset="0"/>
                </a:rPr>
                <a:t>Nivel</a:t>
              </a:r>
              <a:r>
                <a:rPr lang="en-US" sz="1800" b="1" dirty="0" smtClean="0">
                  <a:solidFill>
                    <a:srgbClr val="000099"/>
                  </a:solidFill>
                  <a:latin typeface="Trebuchet MS" charset="0"/>
                </a:rPr>
                <a:t> de </a:t>
              </a:r>
              <a:r>
                <a:rPr lang="en-US" sz="1800" b="1" dirty="0" err="1" smtClean="0">
                  <a:solidFill>
                    <a:srgbClr val="000099"/>
                  </a:solidFill>
                  <a:latin typeface="Trebuchet MS" charset="0"/>
                </a:rPr>
                <a:t>bază</a:t>
              </a:r>
              <a:endParaRPr lang="en-US" sz="1800" b="1" dirty="0">
                <a:solidFill>
                  <a:srgbClr val="000099"/>
                </a:solidFill>
                <a:latin typeface="Trebuchet MS" charset="0"/>
              </a:endParaRPr>
            </a:p>
          </p:txBody>
        </p:sp>
        <p:sp>
          <p:nvSpPr>
            <p:cNvPr id="27654" name="Text Box 5"/>
            <p:cNvSpPr txBox="1">
              <a:spLocks noChangeArrowheads="1"/>
            </p:cNvSpPr>
            <p:nvPr/>
          </p:nvSpPr>
          <p:spPr bwMode="auto">
            <a:xfrm>
              <a:off x="5192896" y="6021388"/>
              <a:ext cx="1260120" cy="646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b="1" dirty="0" err="1" smtClean="0">
                  <a:solidFill>
                    <a:srgbClr val="000099"/>
                  </a:solidFill>
                  <a:latin typeface="Trebuchet MS" charset="0"/>
                </a:rPr>
                <a:t>Nivele</a:t>
              </a:r>
              <a:r>
                <a:rPr lang="en-US" sz="1800" b="1" dirty="0" smtClean="0">
                  <a:solidFill>
                    <a:srgbClr val="000099"/>
                  </a:solidFill>
                  <a:latin typeface="Trebuchet MS" charset="0"/>
                </a:rPr>
                <a:t> </a:t>
              </a:r>
            </a:p>
            <a:p>
              <a:pPr algn="ctr"/>
              <a:r>
                <a:rPr lang="en-US" sz="1800" b="1" dirty="0" err="1" smtClean="0">
                  <a:solidFill>
                    <a:srgbClr val="000099"/>
                  </a:solidFill>
                  <a:latin typeface="Trebuchet MS" charset="0"/>
                </a:rPr>
                <a:t>inferioare</a:t>
              </a:r>
              <a:endParaRPr lang="en-US" sz="1800" b="1" dirty="0">
                <a:solidFill>
                  <a:srgbClr val="000099"/>
                </a:solidFill>
                <a:latin typeface="Trebuchet MS" charset="0"/>
              </a:endParaRPr>
            </a:p>
          </p:txBody>
        </p:sp>
        <p:sp>
          <p:nvSpPr>
            <p:cNvPr id="27655" name="Text Box 6"/>
            <p:cNvSpPr txBox="1">
              <a:spLocks noChangeArrowheads="1"/>
            </p:cNvSpPr>
            <p:nvPr/>
          </p:nvSpPr>
          <p:spPr bwMode="auto">
            <a:xfrm>
              <a:off x="5884039" y="3360738"/>
              <a:ext cx="1339917" cy="6463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b="1" dirty="0" err="1" smtClean="0">
                  <a:solidFill>
                    <a:srgbClr val="000099"/>
                  </a:solidFill>
                  <a:latin typeface="Trebuchet MS" charset="0"/>
                </a:rPr>
                <a:t>Nivele</a:t>
              </a:r>
              <a:r>
                <a:rPr lang="en-US" sz="1800" b="1" dirty="0" smtClean="0">
                  <a:solidFill>
                    <a:srgbClr val="000099"/>
                  </a:solidFill>
                  <a:latin typeface="Trebuchet MS" charset="0"/>
                </a:rPr>
                <a:t> </a:t>
              </a:r>
            </a:p>
            <a:p>
              <a:pPr algn="ctr"/>
              <a:r>
                <a:rPr lang="en-US" sz="1800" b="1" dirty="0" err="1" smtClean="0">
                  <a:solidFill>
                    <a:srgbClr val="000099"/>
                  </a:solidFill>
                  <a:latin typeface="Trebuchet MS" charset="0"/>
                </a:rPr>
                <a:t>superioare</a:t>
              </a:r>
              <a:endParaRPr lang="en-US" sz="1800" b="1" dirty="0">
                <a:solidFill>
                  <a:srgbClr val="000099"/>
                </a:solidFill>
                <a:latin typeface="Trebuchet MS" charset="0"/>
              </a:endParaRPr>
            </a:p>
          </p:txBody>
        </p:sp>
        <p:grpSp>
          <p:nvGrpSpPr>
            <p:cNvPr id="27656" name="Group 7"/>
            <p:cNvGrpSpPr>
              <a:grpSpLocks/>
            </p:cNvGrpSpPr>
            <p:nvPr/>
          </p:nvGrpSpPr>
          <p:grpSpPr bwMode="auto">
            <a:xfrm>
              <a:off x="7019925" y="6070600"/>
              <a:ext cx="900113" cy="466725"/>
              <a:chOff x="4422" y="3824"/>
              <a:chExt cx="567" cy="294"/>
            </a:xfrm>
          </p:grpSpPr>
          <p:sp>
            <p:nvSpPr>
              <p:cNvPr id="27701" name="Text Box 8"/>
              <p:cNvSpPr txBox="1">
                <a:spLocks noChangeArrowheads="1"/>
              </p:cNvSpPr>
              <p:nvPr/>
            </p:nvSpPr>
            <p:spPr bwMode="auto">
              <a:xfrm>
                <a:off x="4443" y="3855"/>
                <a:ext cx="52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dirty="0" smtClean="0">
                    <a:solidFill>
                      <a:srgbClr val="000000"/>
                    </a:solidFill>
                    <a:latin typeface="Trebuchet MS" charset="0"/>
                  </a:rPr>
                  <a:t>“Max”</a:t>
                </a:r>
                <a:endParaRPr lang="en-US" sz="1800" dirty="0">
                  <a:solidFill>
                    <a:srgbClr val="000000"/>
                  </a:solidFill>
                  <a:latin typeface="Trebuchet MS" charset="0"/>
                </a:endParaRPr>
              </a:p>
            </p:txBody>
          </p:sp>
          <p:sp>
            <p:nvSpPr>
              <p:cNvPr id="27702" name="Oval 9"/>
              <p:cNvSpPr>
                <a:spLocks noChangeArrowheads="1"/>
              </p:cNvSpPr>
              <p:nvPr/>
            </p:nvSpPr>
            <p:spPr bwMode="auto">
              <a:xfrm>
                <a:off x="4422" y="3824"/>
                <a:ext cx="567" cy="294"/>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grpSp>
        <p:sp>
          <p:nvSpPr>
            <p:cNvPr id="27700" name="Oval 12"/>
            <p:cNvSpPr>
              <a:spLocks noChangeArrowheads="1"/>
            </p:cNvSpPr>
            <p:nvPr/>
          </p:nvSpPr>
          <p:spPr bwMode="auto">
            <a:xfrm>
              <a:off x="7019925" y="4691063"/>
              <a:ext cx="612775" cy="4667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round/>
                  <a:headEnd type="none" w="sm" len="sm"/>
                  <a:tailEnd type="none" w="sm" len="sm"/>
                </a14:hiddenLine>
              </a:ext>
            </a:extLst>
          </p:spPr>
          <p:txBody>
            <a:bodyPr wrap="none" anchor="ctr"/>
            <a:lstStyle/>
            <a:p>
              <a:pPr eaLnBrk="0" hangingPunct="0"/>
              <a:endParaRPr lang="de-CH" sz="2000">
                <a:solidFill>
                  <a:srgbClr val="FFFFFF"/>
                </a:solidFill>
              </a:endParaRPr>
            </a:p>
          </p:txBody>
        </p:sp>
        <p:grpSp>
          <p:nvGrpSpPr>
            <p:cNvPr id="27658" name="Group 13"/>
            <p:cNvGrpSpPr>
              <a:grpSpLocks/>
            </p:cNvGrpSpPr>
            <p:nvPr/>
          </p:nvGrpSpPr>
          <p:grpSpPr bwMode="auto">
            <a:xfrm>
              <a:off x="7986709" y="2997200"/>
              <a:ext cx="914399" cy="466725"/>
              <a:chOff x="4496" y="2546"/>
              <a:chExt cx="576" cy="294"/>
            </a:xfrm>
          </p:grpSpPr>
          <p:sp>
            <p:nvSpPr>
              <p:cNvPr id="27697" name="Text Box 14"/>
              <p:cNvSpPr txBox="1">
                <a:spLocks noChangeArrowheads="1"/>
              </p:cNvSpPr>
              <p:nvPr/>
            </p:nvSpPr>
            <p:spPr bwMode="auto">
              <a:xfrm>
                <a:off x="4496" y="2593"/>
                <a:ext cx="57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err="1" smtClean="0">
                    <a:solidFill>
                      <a:srgbClr val="000000"/>
                    </a:solidFill>
                    <a:latin typeface="Trebuchet MS" charset="0"/>
                  </a:rPr>
                  <a:t>animale</a:t>
                </a:r>
                <a:endParaRPr lang="en-US" sz="1600" dirty="0">
                  <a:solidFill>
                    <a:srgbClr val="000000"/>
                  </a:solidFill>
                  <a:latin typeface="Trebuchet MS" charset="0"/>
                </a:endParaRPr>
              </a:p>
            </p:txBody>
          </p:sp>
          <p:sp>
            <p:nvSpPr>
              <p:cNvPr id="27698" name="Oval 15"/>
              <p:cNvSpPr>
                <a:spLocks noChangeArrowheads="1"/>
              </p:cNvSpPr>
              <p:nvPr/>
            </p:nvSpPr>
            <p:spPr bwMode="auto">
              <a:xfrm>
                <a:off x="4500" y="2546"/>
                <a:ext cx="567" cy="294"/>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grpSp>
        <p:grpSp>
          <p:nvGrpSpPr>
            <p:cNvPr id="27659" name="Group 16"/>
            <p:cNvGrpSpPr>
              <a:grpSpLocks/>
            </p:cNvGrpSpPr>
            <p:nvPr/>
          </p:nvGrpSpPr>
          <p:grpSpPr bwMode="auto">
            <a:xfrm>
              <a:off x="7596188" y="3824288"/>
              <a:ext cx="1368425" cy="466725"/>
              <a:chOff x="4377" y="2795"/>
              <a:chExt cx="862" cy="294"/>
            </a:xfrm>
          </p:grpSpPr>
          <p:sp>
            <p:nvSpPr>
              <p:cNvPr id="27695" name="Text Box 17"/>
              <p:cNvSpPr txBox="1">
                <a:spLocks noChangeArrowheads="1"/>
              </p:cNvSpPr>
              <p:nvPr/>
            </p:nvSpPr>
            <p:spPr bwMode="auto">
              <a:xfrm>
                <a:off x="4450" y="2841"/>
                <a:ext cx="713"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err="1" smtClean="0">
                    <a:solidFill>
                      <a:srgbClr val="000000"/>
                    </a:solidFill>
                    <a:latin typeface="Trebuchet MS" charset="0"/>
                  </a:rPr>
                  <a:t>patrupede</a:t>
                </a:r>
                <a:endParaRPr lang="en-US" sz="1600" dirty="0">
                  <a:solidFill>
                    <a:srgbClr val="000000"/>
                  </a:solidFill>
                  <a:latin typeface="Trebuchet MS" charset="0"/>
                </a:endParaRPr>
              </a:p>
            </p:txBody>
          </p:sp>
          <p:sp>
            <p:nvSpPr>
              <p:cNvPr id="27696" name="Oval 18"/>
              <p:cNvSpPr>
                <a:spLocks noChangeArrowheads="1"/>
              </p:cNvSpPr>
              <p:nvPr/>
            </p:nvSpPr>
            <p:spPr bwMode="auto">
              <a:xfrm>
                <a:off x="4377" y="2795"/>
                <a:ext cx="862" cy="294"/>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grpSp>
        <p:grpSp>
          <p:nvGrpSpPr>
            <p:cNvPr id="27660" name="Group 19"/>
            <p:cNvGrpSpPr>
              <a:grpSpLocks/>
            </p:cNvGrpSpPr>
            <p:nvPr/>
          </p:nvGrpSpPr>
          <p:grpSpPr bwMode="auto">
            <a:xfrm>
              <a:off x="6372225" y="5381630"/>
              <a:ext cx="1079500" cy="579438"/>
              <a:chOff x="4014" y="3390"/>
              <a:chExt cx="771" cy="365"/>
            </a:xfrm>
          </p:grpSpPr>
          <p:sp>
            <p:nvSpPr>
              <p:cNvPr id="27693" name="Text Box 20"/>
              <p:cNvSpPr txBox="1">
                <a:spLocks noChangeArrowheads="1"/>
              </p:cNvSpPr>
              <p:nvPr/>
            </p:nvSpPr>
            <p:spPr bwMode="auto">
              <a:xfrm>
                <a:off x="4060" y="3468"/>
                <a:ext cx="68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err="1" smtClean="0">
                    <a:solidFill>
                      <a:srgbClr val="000000"/>
                    </a:solidFill>
                    <a:latin typeface="Trebuchet MS" charset="0"/>
                  </a:rPr>
                  <a:t>labrador</a:t>
                </a:r>
                <a:endParaRPr lang="en-US" sz="1600" dirty="0">
                  <a:solidFill>
                    <a:srgbClr val="000000"/>
                  </a:solidFill>
                  <a:latin typeface="Trebuchet MS" charset="0"/>
                </a:endParaRPr>
              </a:p>
            </p:txBody>
          </p:sp>
          <p:sp>
            <p:nvSpPr>
              <p:cNvPr id="27694" name="Oval 21"/>
              <p:cNvSpPr>
                <a:spLocks noChangeArrowheads="1"/>
              </p:cNvSpPr>
              <p:nvPr/>
            </p:nvSpPr>
            <p:spPr bwMode="auto">
              <a:xfrm>
                <a:off x="4014" y="3390"/>
                <a:ext cx="771" cy="365"/>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grpSp>
        <p:cxnSp>
          <p:nvCxnSpPr>
            <p:cNvPr id="27661" name="AutoShape 22"/>
            <p:cNvCxnSpPr>
              <a:cxnSpLocks noChangeShapeType="1"/>
              <a:stCxn id="27698" idx="4"/>
              <a:endCxn id="27696" idx="0"/>
            </p:cNvCxnSpPr>
            <p:nvPr/>
          </p:nvCxnSpPr>
          <p:spPr bwMode="auto">
            <a:xfrm flipH="1">
              <a:off x="8280400" y="3463925"/>
              <a:ext cx="163513" cy="360363"/>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62" name="AutoShape 23"/>
            <p:cNvCxnSpPr>
              <a:cxnSpLocks noChangeShapeType="1"/>
              <a:stCxn id="27696" idx="4"/>
              <a:endCxn id="27700" idx="0"/>
            </p:cNvCxnSpPr>
            <p:nvPr/>
          </p:nvCxnSpPr>
          <p:spPr bwMode="auto">
            <a:xfrm flipH="1">
              <a:off x="7326313" y="4291013"/>
              <a:ext cx="954087" cy="400050"/>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63" name="AutoShape 24"/>
            <p:cNvCxnSpPr>
              <a:cxnSpLocks noChangeShapeType="1"/>
              <a:stCxn id="27694" idx="4"/>
              <a:endCxn id="27702" idx="0"/>
            </p:cNvCxnSpPr>
            <p:nvPr/>
          </p:nvCxnSpPr>
          <p:spPr bwMode="auto">
            <a:xfrm>
              <a:off x="6911975" y="5961063"/>
              <a:ext cx="558800" cy="109537"/>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64" name="AutoShape 25"/>
            <p:cNvCxnSpPr>
              <a:cxnSpLocks noChangeShapeType="1"/>
              <a:stCxn id="27700" idx="4"/>
              <a:endCxn id="27694" idx="0"/>
            </p:cNvCxnSpPr>
            <p:nvPr/>
          </p:nvCxnSpPr>
          <p:spPr bwMode="auto">
            <a:xfrm flipH="1">
              <a:off x="6911975" y="5157788"/>
              <a:ext cx="414338" cy="223837"/>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grpSp>
          <p:nvGrpSpPr>
            <p:cNvPr id="27665" name="Group 26"/>
            <p:cNvGrpSpPr>
              <a:grpSpLocks/>
            </p:cNvGrpSpPr>
            <p:nvPr/>
          </p:nvGrpSpPr>
          <p:grpSpPr bwMode="auto">
            <a:xfrm>
              <a:off x="7638819" y="5373688"/>
              <a:ext cx="1105366" cy="574675"/>
              <a:chOff x="4809" y="3271"/>
              <a:chExt cx="816" cy="453"/>
            </a:xfrm>
          </p:grpSpPr>
          <p:sp>
            <p:nvSpPr>
              <p:cNvPr id="27691" name="Text Box 27"/>
              <p:cNvSpPr txBox="1">
                <a:spLocks noChangeArrowheads="1"/>
              </p:cNvSpPr>
              <p:nvPr/>
            </p:nvSpPr>
            <p:spPr bwMode="auto">
              <a:xfrm>
                <a:off x="4809" y="3365"/>
                <a:ext cx="816" cy="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err="1" smtClean="0">
                    <a:solidFill>
                      <a:srgbClr val="000000"/>
                    </a:solidFill>
                    <a:latin typeface="Trebuchet MS" charset="0"/>
                  </a:rPr>
                  <a:t>doberman</a:t>
                </a:r>
                <a:endParaRPr lang="en-US" sz="1600" dirty="0">
                  <a:solidFill>
                    <a:srgbClr val="000000"/>
                  </a:solidFill>
                  <a:latin typeface="Trebuchet MS" charset="0"/>
                </a:endParaRPr>
              </a:p>
            </p:txBody>
          </p:sp>
          <p:sp>
            <p:nvSpPr>
              <p:cNvPr id="27692" name="Oval 28"/>
              <p:cNvSpPr>
                <a:spLocks noChangeArrowheads="1"/>
              </p:cNvSpPr>
              <p:nvPr/>
            </p:nvSpPr>
            <p:spPr bwMode="auto">
              <a:xfrm>
                <a:off x="4830" y="3271"/>
                <a:ext cx="771" cy="453"/>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grpSp>
        <p:cxnSp>
          <p:nvCxnSpPr>
            <p:cNvPr id="27666" name="AutoShape 29"/>
            <p:cNvCxnSpPr>
              <a:cxnSpLocks noChangeShapeType="1"/>
              <a:stCxn id="27700" idx="4"/>
              <a:endCxn id="27692" idx="0"/>
            </p:cNvCxnSpPr>
            <p:nvPr/>
          </p:nvCxnSpPr>
          <p:spPr bwMode="auto">
            <a:xfrm>
              <a:off x="7326313" y="5157788"/>
              <a:ext cx="863600" cy="215900"/>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grpSp>
          <p:nvGrpSpPr>
            <p:cNvPr id="27667" name="Group 30"/>
            <p:cNvGrpSpPr>
              <a:grpSpLocks/>
            </p:cNvGrpSpPr>
            <p:nvPr/>
          </p:nvGrpSpPr>
          <p:grpSpPr bwMode="auto">
            <a:xfrm>
              <a:off x="7654925" y="4691063"/>
              <a:ext cx="708025" cy="466725"/>
              <a:chOff x="4392" y="3249"/>
              <a:chExt cx="446" cy="294"/>
            </a:xfrm>
          </p:grpSpPr>
          <p:sp>
            <p:nvSpPr>
              <p:cNvPr id="27689" name="Text Box 31"/>
              <p:cNvSpPr txBox="1">
                <a:spLocks noChangeArrowheads="1"/>
              </p:cNvSpPr>
              <p:nvPr/>
            </p:nvSpPr>
            <p:spPr bwMode="auto">
              <a:xfrm>
                <a:off x="4392" y="3295"/>
                <a:ext cx="44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err="1" smtClean="0">
                    <a:solidFill>
                      <a:srgbClr val="000000"/>
                    </a:solidFill>
                    <a:latin typeface="Trebuchet MS" charset="0"/>
                  </a:rPr>
                  <a:t>pisică</a:t>
                </a:r>
                <a:endParaRPr lang="en-US" sz="1600" dirty="0">
                  <a:solidFill>
                    <a:srgbClr val="000000"/>
                  </a:solidFill>
                  <a:latin typeface="Trebuchet MS" charset="0"/>
                </a:endParaRPr>
              </a:p>
            </p:txBody>
          </p:sp>
          <p:sp>
            <p:nvSpPr>
              <p:cNvPr id="27690" name="Oval 32"/>
              <p:cNvSpPr>
                <a:spLocks noChangeArrowheads="1"/>
              </p:cNvSpPr>
              <p:nvPr/>
            </p:nvSpPr>
            <p:spPr bwMode="auto">
              <a:xfrm>
                <a:off x="4422" y="3249"/>
                <a:ext cx="386" cy="294"/>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grpSp>
        <p:grpSp>
          <p:nvGrpSpPr>
            <p:cNvPr id="27668" name="Group 33"/>
            <p:cNvGrpSpPr>
              <a:grpSpLocks/>
            </p:cNvGrpSpPr>
            <p:nvPr/>
          </p:nvGrpSpPr>
          <p:grpSpPr bwMode="auto">
            <a:xfrm>
              <a:off x="8388350" y="4691063"/>
              <a:ext cx="612775" cy="466725"/>
              <a:chOff x="4422" y="3249"/>
              <a:chExt cx="386" cy="294"/>
            </a:xfrm>
          </p:grpSpPr>
          <p:sp>
            <p:nvSpPr>
              <p:cNvPr id="27687" name="Text Box 34"/>
              <p:cNvSpPr txBox="1">
                <a:spLocks noChangeArrowheads="1"/>
              </p:cNvSpPr>
              <p:nvPr/>
            </p:nvSpPr>
            <p:spPr bwMode="auto">
              <a:xfrm>
                <a:off x="4427" y="3295"/>
                <a:ext cx="379"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err="1" smtClean="0">
                    <a:solidFill>
                      <a:srgbClr val="000000"/>
                    </a:solidFill>
                    <a:latin typeface="Trebuchet MS" charset="0"/>
                  </a:rPr>
                  <a:t>vacă</a:t>
                </a:r>
                <a:endParaRPr lang="en-US" sz="1600" dirty="0">
                  <a:solidFill>
                    <a:srgbClr val="000000"/>
                  </a:solidFill>
                  <a:latin typeface="Trebuchet MS" charset="0"/>
                </a:endParaRPr>
              </a:p>
            </p:txBody>
          </p:sp>
          <p:sp>
            <p:nvSpPr>
              <p:cNvPr id="27688" name="Oval 35"/>
              <p:cNvSpPr>
                <a:spLocks noChangeArrowheads="1"/>
              </p:cNvSpPr>
              <p:nvPr/>
            </p:nvSpPr>
            <p:spPr bwMode="auto">
              <a:xfrm>
                <a:off x="4422" y="3249"/>
                <a:ext cx="386" cy="294"/>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grpSp>
        <p:cxnSp>
          <p:nvCxnSpPr>
            <p:cNvPr id="27669" name="AutoShape 36"/>
            <p:cNvCxnSpPr>
              <a:cxnSpLocks noChangeShapeType="1"/>
              <a:stCxn id="27696" idx="4"/>
              <a:endCxn id="27690" idx="0"/>
            </p:cNvCxnSpPr>
            <p:nvPr/>
          </p:nvCxnSpPr>
          <p:spPr bwMode="auto">
            <a:xfrm flipH="1">
              <a:off x="8008938" y="4291013"/>
              <a:ext cx="271462" cy="400050"/>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0" name="AutoShape 37"/>
            <p:cNvCxnSpPr>
              <a:cxnSpLocks noChangeShapeType="1"/>
              <a:stCxn id="27696" idx="4"/>
              <a:endCxn id="27688" idx="0"/>
            </p:cNvCxnSpPr>
            <p:nvPr/>
          </p:nvCxnSpPr>
          <p:spPr bwMode="auto">
            <a:xfrm>
              <a:off x="8280400" y="4291013"/>
              <a:ext cx="414338" cy="400050"/>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1" name="AutoShape 38"/>
            <p:cNvCxnSpPr>
              <a:cxnSpLocks noChangeShapeType="1"/>
              <a:stCxn id="27694" idx="4"/>
            </p:cNvCxnSpPr>
            <p:nvPr/>
          </p:nvCxnSpPr>
          <p:spPr bwMode="auto">
            <a:xfrm flipH="1">
              <a:off x="6696075" y="5961063"/>
              <a:ext cx="215900" cy="204787"/>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2" name="AutoShape 39"/>
            <p:cNvCxnSpPr>
              <a:cxnSpLocks noChangeShapeType="1"/>
              <a:stCxn id="27694" idx="4"/>
            </p:cNvCxnSpPr>
            <p:nvPr/>
          </p:nvCxnSpPr>
          <p:spPr bwMode="auto">
            <a:xfrm>
              <a:off x="6911975" y="5961063"/>
              <a:ext cx="0" cy="276225"/>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3" name="AutoShape 40"/>
            <p:cNvCxnSpPr>
              <a:cxnSpLocks noChangeShapeType="1"/>
              <a:stCxn id="27698" idx="4"/>
            </p:cNvCxnSpPr>
            <p:nvPr/>
          </p:nvCxnSpPr>
          <p:spPr bwMode="auto">
            <a:xfrm flipH="1">
              <a:off x="8027988" y="3463925"/>
              <a:ext cx="415925" cy="257175"/>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4" name="AutoShape 41"/>
            <p:cNvCxnSpPr>
              <a:cxnSpLocks noChangeShapeType="1"/>
              <a:stCxn id="27698" idx="4"/>
            </p:cNvCxnSpPr>
            <p:nvPr/>
          </p:nvCxnSpPr>
          <p:spPr bwMode="auto">
            <a:xfrm>
              <a:off x="8443913" y="3463925"/>
              <a:ext cx="465137" cy="312738"/>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5" name="AutoShape 42"/>
            <p:cNvCxnSpPr>
              <a:cxnSpLocks noChangeShapeType="1"/>
              <a:stCxn id="27696" idx="4"/>
            </p:cNvCxnSpPr>
            <p:nvPr/>
          </p:nvCxnSpPr>
          <p:spPr bwMode="auto">
            <a:xfrm>
              <a:off x="8280400" y="4291013"/>
              <a:ext cx="666750" cy="212725"/>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sp>
          <p:nvSpPr>
            <p:cNvPr id="27676" name="AutoShape 43"/>
            <p:cNvSpPr>
              <a:spLocks/>
            </p:cNvSpPr>
            <p:nvPr/>
          </p:nvSpPr>
          <p:spPr bwMode="auto">
            <a:xfrm>
              <a:off x="7199313" y="3033713"/>
              <a:ext cx="109537" cy="1295400"/>
            </a:xfrm>
            <a:prstGeom prst="leftBrace">
              <a:avLst>
                <a:gd name="adj1" fmla="val 98551"/>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cxnSp>
          <p:nvCxnSpPr>
            <p:cNvPr id="27677" name="AutoShape 44"/>
            <p:cNvCxnSpPr>
              <a:cxnSpLocks noChangeShapeType="1"/>
              <a:stCxn id="27692" idx="4"/>
            </p:cNvCxnSpPr>
            <p:nvPr/>
          </p:nvCxnSpPr>
          <p:spPr bwMode="auto">
            <a:xfrm>
              <a:off x="8189913" y="5948363"/>
              <a:ext cx="377825" cy="217487"/>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8" name="AutoShape 45"/>
            <p:cNvCxnSpPr>
              <a:cxnSpLocks noChangeShapeType="1"/>
              <a:stCxn id="27692" idx="4"/>
            </p:cNvCxnSpPr>
            <p:nvPr/>
          </p:nvCxnSpPr>
          <p:spPr bwMode="auto">
            <a:xfrm>
              <a:off x="8189913" y="5948363"/>
              <a:ext cx="90487" cy="217487"/>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9" name="AutoShape 46"/>
            <p:cNvCxnSpPr>
              <a:cxnSpLocks noChangeShapeType="1"/>
              <a:stCxn id="27692" idx="4"/>
            </p:cNvCxnSpPr>
            <p:nvPr/>
          </p:nvCxnSpPr>
          <p:spPr bwMode="auto">
            <a:xfrm flipH="1">
              <a:off x="8045450" y="5948363"/>
              <a:ext cx="144463" cy="182562"/>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80" name="AutoShape 47"/>
            <p:cNvCxnSpPr>
              <a:cxnSpLocks noChangeShapeType="1"/>
              <a:endCxn id="27698" idx="0"/>
            </p:cNvCxnSpPr>
            <p:nvPr/>
          </p:nvCxnSpPr>
          <p:spPr bwMode="auto">
            <a:xfrm flipH="1">
              <a:off x="8443913" y="2636838"/>
              <a:ext cx="179387" cy="360362"/>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sp>
          <p:nvSpPr>
            <p:cNvPr id="27681" name="Text Box 48"/>
            <p:cNvSpPr txBox="1">
              <a:spLocks noChangeArrowheads="1"/>
            </p:cNvSpPr>
            <p:nvPr/>
          </p:nvSpPr>
          <p:spPr bwMode="auto">
            <a:xfrm>
              <a:off x="8486775" y="2312988"/>
              <a:ext cx="333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sp>
          <p:nvSpPr>
            <p:cNvPr id="27682" name="Text Box 49"/>
            <p:cNvSpPr txBox="1">
              <a:spLocks noChangeArrowheads="1"/>
            </p:cNvSpPr>
            <p:nvPr/>
          </p:nvSpPr>
          <p:spPr bwMode="auto">
            <a:xfrm>
              <a:off x="8847138" y="4387850"/>
              <a:ext cx="333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sp>
          <p:nvSpPr>
            <p:cNvPr id="27683" name="Text Box 50"/>
            <p:cNvSpPr txBox="1">
              <a:spLocks noChangeArrowheads="1"/>
            </p:cNvSpPr>
            <p:nvPr/>
          </p:nvSpPr>
          <p:spPr bwMode="auto">
            <a:xfrm>
              <a:off x="8810625" y="3608388"/>
              <a:ext cx="333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sp>
          <p:nvSpPr>
            <p:cNvPr id="27684" name="Text Box 51"/>
            <p:cNvSpPr txBox="1">
              <a:spLocks noChangeArrowheads="1"/>
            </p:cNvSpPr>
            <p:nvPr/>
          </p:nvSpPr>
          <p:spPr bwMode="auto">
            <a:xfrm>
              <a:off x="7775575" y="3524250"/>
              <a:ext cx="333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sp>
          <p:nvSpPr>
            <p:cNvPr id="27685" name="Text Box 52"/>
            <p:cNvSpPr txBox="1">
              <a:spLocks noChangeArrowheads="1"/>
            </p:cNvSpPr>
            <p:nvPr/>
          </p:nvSpPr>
          <p:spPr bwMode="auto">
            <a:xfrm>
              <a:off x="6588125" y="6092825"/>
              <a:ext cx="333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sp>
          <p:nvSpPr>
            <p:cNvPr id="27686" name="Text Box 53"/>
            <p:cNvSpPr txBox="1">
              <a:spLocks noChangeArrowheads="1"/>
            </p:cNvSpPr>
            <p:nvPr/>
          </p:nvSpPr>
          <p:spPr bwMode="auto">
            <a:xfrm>
              <a:off x="8135938" y="6057900"/>
              <a:ext cx="333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grpSp>
      <p:sp>
        <p:nvSpPr>
          <p:cNvPr id="65" name="Oval 32"/>
          <p:cNvSpPr>
            <a:spLocks noChangeArrowheads="1"/>
          </p:cNvSpPr>
          <p:nvPr/>
        </p:nvSpPr>
        <p:spPr bwMode="auto">
          <a:xfrm>
            <a:off x="7002401" y="4724279"/>
            <a:ext cx="612792" cy="466702"/>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sp>
        <p:nvSpPr>
          <p:cNvPr id="66" name="Text Box 31"/>
          <p:cNvSpPr txBox="1">
            <a:spLocks noChangeArrowheads="1"/>
          </p:cNvSpPr>
          <p:nvPr/>
        </p:nvSpPr>
        <p:spPr bwMode="auto">
          <a:xfrm>
            <a:off x="6978146" y="4763964"/>
            <a:ext cx="67658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err="1" smtClean="0">
                <a:solidFill>
                  <a:srgbClr val="000000"/>
                </a:solidFill>
                <a:latin typeface="Trebuchet MS" charset="0"/>
              </a:rPr>
              <a:t>câine</a:t>
            </a:r>
            <a:endParaRPr lang="en-US" sz="1600" dirty="0">
              <a:solidFill>
                <a:srgbClr val="000000"/>
              </a:solidFill>
              <a:latin typeface="Trebuchet MS" charset="0"/>
            </a:endParaRPr>
          </a:p>
        </p:txBody>
      </p:sp>
      <p:sp>
        <p:nvSpPr>
          <p:cNvPr id="68" name="TextBox 67"/>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K. </a:t>
            </a:r>
            <a:r>
              <a:rPr lang="en-US" sz="1200" dirty="0" err="1" smtClean="0"/>
              <a:t>Grauman</a:t>
            </a:r>
            <a:endParaRPr lang="en-US" sz="1200" dirty="0"/>
          </a:p>
        </p:txBody>
      </p:sp>
    </p:spTree>
    <p:extLst>
      <p:ext uri="{BB962C8B-B14F-4D97-AF65-F5344CB8AC3E}">
        <p14:creationId xmlns:p14="http://schemas.microsoft.com/office/powerpoint/2010/main" val="3142000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5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3"/>
          <p:cNvSpPr>
            <a:spLocks noGrp="1" noChangeArrowheads="1"/>
          </p:cNvSpPr>
          <p:nvPr>
            <p:ph type="title"/>
          </p:nvPr>
        </p:nvSpPr>
        <p:spPr/>
        <p:txBody>
          <a:bodyPr>
            <a:normAutofit fontScale="90000"/>
          </a:bodyPr>
          <a:lstStyle/>
          <a:p>
            <a:r>
              <a:rPr lang="en-US" dirty="0" err="1">
                <a:latin typeface="Calibri" charset="0"/>
              </a:rPr>
              <a:t>Organizarea</a:t>
            </a:r>
            <a:r>
              <a:rPr lang="en-US" dirty="0">
                <a:latin typeface="Calibri" charset="0"/>
              </a:rPr>
              <a:t> </a:t>
            </a:r>
            <a:r>
              <a:rPr lang="en-US" dirty="0" err="1">
                <a:latin typeface="Calibri" charset="0"/>
              </a:rPr>
              <a:t>ierarhică</a:t>
            </a:r>
            <a:r>
              <a:rPr lang="en-US" dirty="0">
                <a:latin typeface="Calibri" charset="0"/>
              </a:rPr>
              <a:t> a </a:t>
            </a:r>
            <a:r>
              <a:rPr lang="en-US" dirty="0" err="1">
                <a:latin typeface="Calibri" charset="0"/>
              </a:rPr>
              <a:t>claselor</a:t>
            </a:r>
            <a:r>
              <a:rPr lang="en-US" dirty="0">
                <a:latin typeface="Calibri" charset="0"/>
              </a:rPr>
              <a:t> de </a:t>
            </a:r>
            <a:r>
              <a:rPr lang="en-US" dirty="0" err="1">
                <a:latin typeface="Calibri" charset="0"/>
              </a:rPr>
              <a:t>obiecte</a:t>
            </a:r>
            <a:r>
              <a:rPr lang="en-US" dirty="0">
                <a:latin typeface="Calibri" charset="0"/>
              </a:rPr>
              <a:t> (</a:t>
            </a:r>
            <a:r>
              <a:rPr lang="en-US" dirty="0" err="1">
                <a:latin typeface="Calibri" charset="0"/>
              </a:rPr>
              <a:t>Rosch</a:t>
            </a:r>
            <a:r>
              <a:rPr lang="en-US" dirty="0">
                <a:latin typeface="Calibri" charset="0"/>
              </a:rPr>
              <a:t> – 1976)</a:t>
            </a:r>
          </a:p>
        </p:txBody>
      </p:sp>
      <p:sp>
        <p:nvSpPr>
          <p:cNvPr id="57345" name="Rectangle 2"/>
          <p:cNvSpPr>
            <a:spLocks noGrp="1" noChangeArrowheads="1"/>
          </p:cNvSpPr>
          <p:nvPr>
            <p:ph idx="1"/>
          </p:nvPr>
        </p:nvSpPr>
        <p:spPr>
          <a:xfrm>
            <a:off x="457200" y="1600200"/>
            <a:ext cx="8229600" cy="5454319"/>
          </a:xfrm>
        </p:spPr>
        <p:txBody>
          <a:bodyPr>
            <a:normAutofit fontScale="85000" lnSpcReduction="20000"/>
          </a:bodyPr>
          <a:lstStyle/>
          <a:p>
            <a:pPr eaLnBrk="1" hangingPunct="1">
              <a:defRPr/>
            </a:pPr>
            <a:r>
              <a:rPr lang="en-US" dirty="0" err="1">
                <a:latin typeface="Calibri" charset="0"/>
              </a:rPr>
              <a:t>Rosch</a:t>
            </a:r>
            <a:r>
              <a:rPr lang="en-US" dirty="0">
                <a:latin typeface="Calibri" charset="0"/>
              </a:rPr>
              <a:t> </a:t>
            </a:r>
            <a:r>
              <a:rPr lang="en-US" dirty="0" smtClean="0">
                <a:latin typeface="Calibri" charset="0"/>
              </a:rPr>
              <a:t>a </a:t>
            </a:r>
            <a:r>
              <a:rPr lang="en-US" dirty="0" err="1" smtClean="0">
                <a:latin typeface="Calibri" charset="0"/>
              </a:rPr>
              <a:t>găsit</a:t>
            </a:r>
            <a:r>
              <a:rPr lang="en-US" dirty="0" smtClean="0">
                <a:latin typeface="Calibri" charset="0"/>
              </a:rPr>
              <a:t> </a:t>
            </a:r>
            <a:r>
              <a:rPr lang="en-US" dirty="0" err="1" smtClean="0">
                <a:latin typeface="Calibri" charset="0"/>
              </a:rPr>
              <a:t>următoarele</a:t>
            </a:r>
            <a:r>
              <a:rPr lang="en-US" dirty="0" smtClean="0">
                <a:latin typeface="Calibri" charset="0"/>
              </a:rPr>
              <a:t>:</a:t>
            </a:r>
            <a:endParaRPr lang="en-US" dirty="0">
              <a:latin typeface="Calibri" charset="0"/>
            </a:endParaRPr>
          </a:p>
          <a:p>
            <a:pPr lvl="1" eaLnBrk="1" hangingPunct="1">
              <a:defRPr/>
            </a:pPr>
            <a:r>
              <a:rPr lang="en-US" dirty="0" err="1">
                <a:latin typeface="Calibri" charset="0"/>
              </a:rPr>
              <a:t>o</a:t>
            </a:r>
            <a:r>
              <a:rPr lang="en-US" dirty="0" err="1" smtClean="0">
                <a:latin typeface="Calibri" charset="0"/>
              </a:rPr>
              <a:t>amenii</a:t>
            </a:r>
            <a:r>
              <a:rPr lang="en-US" dirty="0" smtClean="0">
                <a:latin typeface="Calibri" charset="0"/>
              </a:rPr>
              <a:t> </a:t>
            </a:r>
            <a:r>
              <a:rPr lang="en-US" dirty="0" err="1" smtClean="0">
                <a:latin typeface="Calibri" charset="0"/>
              </a:rPr>
              <a:t>clasifică</a:t>
            </a:r>
            <a:r>
              <a:rPr lang="en-US" dirty="0" smtClean="0">
                <a:latin typeface="Calibri" charset="0"/>
              </a:rPr>
              <a:t> </a:t>
            </a:r>
            <a:r>
              <a:rPr lang="en-US" dirty="0" err="1" smtClean="0">
                <a:latin typeface="Calibri" charset="0"/>
              </a:rPr>
              <a:t>clasele</a:t>
            </a:r>
            <a:r>
              <a:rPr lang="en-US" dirty="0" smtClean="0">
                <a:latin typeface="Calibri" charset="0"/>
              </a:rPr>
              <a:t> de </a:t>
            </a:r>
            <a:r>
              <a:rPr lang="en-US" dirty="0" err="1" smtClean="0">
                <a:latin typeface="Calibri" charset="0"/>
              </a:rPr>
              <a:t>obiecte</a:t>
            </a:r>
            <a:r>
              <a:rPr lang="en-US" dirty="0" smtClean="0">
                <a:latin typeface="Calibri" charset="0"/>
              </a:rPr>
              <a:t> </a:t>
            </a:r>
            <a:r>
              <a:rPr lang="en-US" dirty="0" err="1" smtClean="0">
                <a:latin typeface="Calibri" charset="0"/>
              </a:rPr>
              <a:t>mult</a:t>
            </a:r>
            <a:r>
              <a:rPr lang="en-US" dirty="0" smtClean="0">
                <a:latin typeface="Calibri" charset="0"/>
              </a:rPr>
              <a:t> </a:t>
            </a:r>
            <a:r>
              <a:rPr lang="en-US" dirty="0" err="1" smtClean="0">
                <a:latin typeface="Calibri" charset="0"/>
              </a:rPr>
              <a:t>mai</a:t>
            </a:r>
            <a:r>
              <a:rPr lang="en-US" dirty="0" smtClean="0">
                <a:latin typeface="Calibri" charset="0"/>
              </a:rPr>
              <a:t> </a:t>
            </a:r>
            <a:r>
              <a:rPr lang="en-US" dirty="0" err="1" smtClean="0">
                <a:latin typeface="Calibri" charset="0"/>
              </a:rPr>
              <a:t>repede</a:t>
            </a:r>
            <a:r>
              <a:rPr lang="en-US" dirty="0" smtClean="0">
                <a:latin typeface="Calibri" charset="0"/>
              </a:rPr>
              <a:t> la </a:t>
            </a:r>
            <a:r>
              <a:rPr lang="en-US" dirty="0" err="1" smtClean="0">
                <a:latin typeface="Calibri" charset="0"/>
              </a:rPr>
              <a:t>nivel</a:t>
            </a:r>
            <a:r>
              <a:rPr lang="en-US" dirty="0" smtClean="0">
                <a:latin typeface="Calibri" charset="0"/>
              </a:rPr>
              <a:t> de </a:t>
            </a:r>
            <a:r>
              <a:rPr lang="en-US" dirty="0" err="1" smtClean="0">
                <a:latin typeface="Calibri" charset="0"/>
              </a:rPr>
              <a:t>bază</a:t>
            </a:r>
            <a:endParaRPr lang="en-US" dirty="0" smtClean="0">
              <a:latin typeface="Calibri" charset="0"/>
            </a:endParaRPr>
          </a:p>
          <a:p>
            <a:pPr lvl="1" eaLnBrk="1" hangingPunct="1">
              <a:defRPr/>
            </a:pPr>
            <a:endParaRPr lang="en-US" dirty="0">
              <a:latin typeface="Calibri" charset="0"/>
            </a:endParaRPr>
          </a:p>
          <a:p>
            <a:pPr lvl="1" eaLnBrk="1" hangingPunct="1">
              <a:defRPr/>
            </a:pPr>
            <a:r>
              <a:rPr lang="en-US" dirty="0" err="1">
                <a:latin typeface="Calibri" charset="0"/>
              </a:rPr>
              <a:t>t</a:t>
            </a:r>
            <a:r>
              <a:rPr lang="en-US" dirty="0" err="1" smtClean="0">
                <a:latin typeface="Calibri" charset="0"/>
              </a:rPr>
              <a:t>endință</a:t>
            </a:r>
            <a:r>
              <a:rPr lang="en-US" dirty="0" smtClean="0">
                <a:latin typeface="Calibri" charset="0"/>
              </a:rPr>
              <a:t> de a </a:t>
            </a:r>
            <a:r>
              <a:rPr lang="en-US" dirty="0" err="1" smtClean="0">
                <a:latin typeface="Calibri" charset="0"/>
              </a:rPr>
              <a:t>clasifica</a:t>
            </a:r>
            <a:r>
              <a:rPr lang="en-US" dirty="0" smtClean="0">
                <a:latin typeface="Calibri" charset="0"/>
              </a:rPr>
              <a:t> </a:t>
            </a:r>
            <a:r>
              <a:rPr lang="en-US" dirty="0" err="1" smtClean="0">
                <a:latin typeface="Calibri" charset="0"/>
              </a:rPr>
              <a:t>după</a:t>
            </a:r>
            <a:r>
              <a:rPr lang="en-US" dirty="0" smtClean="0">
                <a:latin typeface="Calibri" charset="0"/>
              </a:rPr>
              <a:t> </a:t>
            </a:r>
            <a:r>
              <a:rPr lang="en-US" dirty="0" err="1" smtClean="0">
                <a:latin typeface="Calibri" charset="0"/>
              </a:rPr>
              <a:t>nivelul</a:t>
            </a:r>
            <a:r>
              <a:rPr lang="en-US" dirty="0" smtClean="0">
                <a:latin typeface="Calibri" charset="0"/>
              </a:rPr>
              <a:t> de </a:t>
            </a:r>
            <a:r>
              <a:rPr lang="en-US" dirty="0" err="1" smtClean="0">
                <a:latin typeface="Calibri" charset="0"/>
              </a:rPr>
              <a:t>bază</a:t>
            </a:r>
            <a:r>
              <a:rPr lang="en-US" dirty="0" smtClean="0">
                <a:latin typeface="Calibri" charset="0"/>
              </a:rPr>
              <a:t> (‘</a:t>
            </a:r>
            <a:r>
              <a:rPr lang="en-US" dirty="0" err="1" smtClean="0">
                <a:latin typeface="Calibri" charset="0"/>
              </a:rPr>
              <a:t>câine</a:t>
            </a:r>
            <a:r>
              <a:rPr lang="en-US" dirty="0" smtClean="0">
                <a:latin typeface="Calibri" charset="0"/>
              </a:rPr>
              <a:t>’) </a:t>
            </a:r>
            <a:r>
              <a:rPr lang="en-US" dirty="0" err="1" smtClean="0">
                <a:latin typeface="Calibri" charset="0"/>
              </a:rPr>
              <a:t>înainte</a:t>
            </a:r>
            <a:r>
              <a:rPr lang="en-US" dirty="0" smtClean="0">
                <a:latin typeface="Calibri" charset="0"/>
              </a:rPr>
              <a:t> de </a:t>
            </a:r>
            <a:r>
              <a:rPr lang="en-US" dirty="0" err="1" smtClean="0">
                <a:latin typeface="Calibri" charset="0"/>
              </a:rPr>
              <a:t>nivelul</a:t>
            </a:r>
            <a:r>
              <a:rPr lang="en-US" dirty="0" smtClean="0">
                <a:latin typeface="Calibri" charset="0"/>
              </a:rPr>
              <a:t> superior (‘animal’) </a:t>
            </a:r>
            <a:r>
              <a:rPr lang="en-US" dirty="0" err="1" smtClean="0">
                <a:latin typeface="Calibri" charset="0"/>
              </a:rPr>
              <a:t>sau</a:t>
            </a:r>
            <a:r>
              <a:rPr lang="en-US" dirty="0" smtClean="0">
                <a:latin typeface="Calibri" charset="0"/>
              </a:rPr>
              <a:t> </a:t>
            </a:r>
            <a:r>
              <a:rPr lang="en-US" dirty="0" err="1" smtClean="0">
                <a:latin typeface="Calibri" charset="0"/>
              </a:rPr>
              <a:t>nivelul</a:t>
            </a:r>
            <a:r>
              <a:rPr lang="en-US" dirty="0" smtClean="0">
                <a:latin typeface="Calibri" charset="0"/>
              </a:rPr>
              <a:t> inferior (</a:t>
            </a:r>
            <a:r>
              <a:rPr lang="en-US" dirty="0">
                <a:latin typeface="Calibri" charset="0"/>
              </a:rPr>
              <a:t>“golden retriever”</a:t>
            </a:r>
            <a:r>
              <a:rPr lang="en-US" altLang="ja-JP" dirty="0" smtClean="0">
                <a:latin typeface="Calibri" charset="0"/>
              </a:rPr>
              <a:t>)</a:t>
            </a:r>
          </a:p>
          <a:p>
            <a:pPr lvl="1" eaLnBrk="1" hangingPunct="1">
              <a:defRPr/>
            </a:pPr>
            <a:endParaRPr lang="en-US" altLang="ja-JP" dirty="0">
              <a:latin typeface="Calibri" charset="0"/>
            </a:endParaRPr>
          </a:p>
          <a:p>
            <a:pPr lvl="1" eaLnBrk="1" hangingPunct="1">
              <a:defRPr/>
            </a:pPr>
            <a:r>
              <a:rPr lang="en-US" altLang="ja-JP" dirty="0" err="1" smtClean="0">
                <a:latin typeface="Calibri" charset="0"/>
              </a:rPr>
              <a:t>mai</a:t>
            </a:r>
            <a:r>
              <a:rPr lang="en-US" altLang="ja-JP" dirty="0" smtClean="0">
                <a:latin typeface="Calibri" charset="0"/>
              </a:rPr>
              <a:t> </a:t>
            </a:r>
            <a:r>
              <a:rPr lang="en-US" altLang="ja-JP" dirty="0" err="1" smtClean="0">
                <a:latin typeface="Calibri" charset="0"/>
              </a:rPr>
              <a:t>întâi</a:t>
            </a:r>
            <a:r>
              <a:rPr lang="en-US" altLang="ja-JP" dirty="0" smtClean="0">
                <a:latin typeface="Calibri" charset="0"/>
              </a:rPr>
              <a:t> </a:t>
            </a:r>
            <a:r>
              <a:rPr lang="en-US" altLang="ja-JP" dirty="0" err="1" smtClean="0">
                <a:latin typeface="Calibri" charset="0"/>
              </a:rPr>
              <a:t>clasificare</a:t>
            </a:r>
            <a:r>
              <a:rPr lang="en-US" altLang="ja-JP" dirty="0" smtClean="0">
                <a:latin typeface="Calibri" charset="0"/>
              </a:rPr>
              <a:t> la </a:t>
            </a:r>
            <a:r>
              <a:rPr lang="en-US" altLang="ja-JP" dirty="0" err="1" smtClean="0">
                <a:latin typeface="Calibri" charset="0"/>
              </a:rPr>
              <a:t>nivel</a:t>
            </a:r>
            <a:r>
              <a:rPr lang="en-US" altLang="ja-JP" dirty="0" smtClean="0">
                <a:latin typeface="Calibri" charset="0"/>
              </a:rPr>
              <a:t> de </a:t>
            </a:r>
            <a:r>
              <a:rPr lang="en-US" altLang="ja-JP" dirty="0" err="1" smtClean="0">
                <a:latin typeface="Calibri" charset="0"/>
              </a:rPr>
              <a:t>bază</a:t>
            </a:r>
            <a:r>
              <a:rPr lang="en-US" altLang="ja-JP" dirty="0" smtClean="0">
                <a:latin typeface="Calibri" charset="0"/>
              </a:rPr>
              <a:t> </a:t>
            </a:r>
            <a:r>
              <a:rPr lang="en-US" altLang="ja-JP" dirty="0" err="1" smtClean="0">
                <a:latin typeface="Calibri" charset="0"/>
              </a:rPr>
              <a:t>iar</a:t>
            </a:r>
            <a:r>
              <a:rPr lang="en-US" altLang="ja-JP" dirty="0" smtClean="0">
                <a:latin typeface="Calibri" charset="0"/>
              </a:rPr>
              <a:t> </a:t>
            </a:r>
            <a:r>
              <a:rPr lang="en-US" altLang="ja-JP" dirty="0" err="1" smtClean="0">
                <a:latin typeface="Calibri" charset="0"/>
              </a:rPr>
              <a:t>apoi</a:t>
            </a:r>
            <a:r>
              <a:rPr lang="en-US" altLang="ja-JP" dirty="0" smtClean="0">
                <a:latin typeface="Calibri" charset="0"/>
              </a:rPr>
              <a:t> </a:t>
            </a:r>
            <a:r>
              <a:rPr lang="en-US" altLang="ja-JP" dirty="0" err="1" smtClean="0">
                <a:latin typeface="Calibri" charset="0"/>
              </a:rPr>
              <a:t>identificare</a:t>
            </a:r>
            <a:endParaRPr lang="en-US" altLang="ja-JP" dirty="0" smtClean="0">
              <a:latin typeface="Calibri" charset="0"/>
            </a:endParaRPr>
          </a:p>
          <a:p>
            <a:pPr lvl="1" eaLnBrk="1" hangingPunct="1">
              <a:defRPr/>
            </a:pPr>
            <a:endParaRPr lang="en-US" altLang="ja-JP" dirty="0">
              <a:latin typeface="Calibri" charset="0"/>
            </a:endParaRPr>
          </a:p>
          <a:p>
            <a:pPr lvl="1" eaLnBrk="1" hangingPunct="1">
              <a:defRPr/>
            </a:pPr>
            <a:r>
              <a:rPr lang="en-US" altLang="ja-JP" dirty="0" err="1" smtClean="0">
                <a:latin typeface="Calibri" charset="0"/>
              </a:rPr>
              <a:t>acord</a:t>
            </a:r>
            <a:r>
              <a:rPr lang="en-US" altLang="ja-JP" dirty="0" smtClean="0">
                <a:latin typeface="Calibri" charset="0"/>
              </a:rPr>
              <a:t> la </a:t>
            </a:r>
            <a:r>
              <a:rPr lang="en-US" altLang="ja-JP" dirty="0" err="1" smtClean="0">
                <a:latin typeface="Calibri" charset="0"/>
              </a:rPr>
              <a:t>nivel</a:t>
            </a:r>
            <a:r>
              <a:rPr lang="en-US" altLang="ja-JP" dirty="0" smtClean="0">
                <a:latin typeface="Calibri" charset="0"/>
              </a:rPr>
              <a:t> de </a:t>
            </a:r>
            <a:r>
              <a:rPr lang="en-US" altLang="ja-JP" dirty="0" err="1" smtClean="0">
                <a:latin typeface="Calibri" charset="0"/>
              </a:rPr>
              <a:t>bază</a:t>
            </a:r>
            <a:r>
              <a:rPr lang="en-US" altLang="ja-JP" dirty="0" smtClean="0">
                <a:latin typeface="Calibri" charset="0"/>
              </a:rPr>
              <a:t> (de </a:t>
            </a:r>
            <a:r>
              <a:rPr lang="en-US" altLang="ja-JP" dirty="0" err="1" smtClean="0">
                <a:latin typeface="Calibri" charset="0"/>
              </a:rPr>
              <a:t>cele</a:t>
            </a:r>
            <a:r>
              <a:rPr lang="en-US" altLang="ja-JP" dirty="0" smtClean="0">
                <a:latin typeface="Calibri" charset="0"/>
              </a:rPr>
              <a:t> </a:t>
            </a:r>
            <a:r>
              <a:rPr lang="en-US" altLang="ja-JP" dirty="0" err="1" smtClean="0">
                <a:latin typeface="Calibri" charset="0"/>
              </a:rPr>
              <a:t>mai</a:t>
            </a:r>
            <a:r>
              <a:rPr lang="en-US" altLang="ja-JP" dirty="0" smtClean="0">
                <a:latin typeface="Calibri" charset="0"/>
              </a:rPr>
              <a:t> </a:t>
            </a:r>
            <a:r>
              <a:rPr lang="en-US" altLang="ja-JP" dirty="0" err="1" smtClean="0">
                <a:latin typeface="Calibri" charset="0"/>
              </a:rPr>
              <a:t>multe</a:t>
            </a:r>
            <a:r>
              <a:rPr lang="en-US" altLang="ja-JP" dirty="0" smtClean="0">
                <a:latin typeface="Calibri" charset="0"/>
              </a:rPr>
              <a:t> </a:t>
            </a:r>
            <a:r>
              <a:rPr lang="en-US" altLang="ja-JP" dirty="0" err="1" smtClean="0">
                <a:latin typeface="Calibri" charset="0"/>
              </a:rPr>
              <a:t>ori</a:t>
            </a:r>
            <a:r>
              <a:rPr lang="en-US" altLang="ja-JP" dirty="0" smtClean="0">
                <a:latin typeface="Calibri" charset="0"/>
              </a:rPr>
              <a:t>)</a:t>
            </a:r>
          </a:p>
          <a:p>
            <a:pPr lvl="2">
              <a:defRPr/>
            </a:pPr>
            <a:r>
              <a:rPr lang="en-US" altLang="ja-JP" dirty="0">
                <a:latin typeface="Calibri" charset="0"/>
              </a:rPr>
              <a:t>d</a:t>
            </a:r>
            <a:r>
              <a:rPr lang="en-US" altLang="ja-JP" dirty="0" smtClean="0">
                <a:latin typeface="Calibri" charset="0"/>
              </a:rPr>
              <a:t>esktop, laptop, </a:t>
            </a:r>
            <a:r>
              <a:rPr lang="en-US" altLang="ja-JP" dirty="0" err="1" smtClean="0">
                <a:latin typeface="Calibri" charset="0"/>
              </a:rPr>
              <a:t>tablete</a:t>
            </a:r>
            <a:r>
              <a:rPr lang="en-US" altLang="ja-JP" dirty="0" smtClean="0">
                <a:latin typeface="Calibri" charset="0"/>
              </a:rPr>
              <a:t>, pc, mac – </a:t>
            </a:r>
            <a:r>
              <a:rPr lang="en-US" altLang="ja-JP" dirty="0" err="1" smtClean="0">
                <a:latin typeface="Calibri" charset="0"/>
              </a:rPr>
              <a:t>nivel</a:t>
            </a:r>
            <a:r>
              <a:rPr lang="en-US" altLang="ja-JP" dirty="0" smtClean="0">
                <a:latin typeface="Calibri" charset="0"/>
              </a:rPr>
              <a:t> de </a:t>
            </a:r>
            <a:r>
              <a:rPr lang="en-US" altLang="ja-JP" dirty="0" err="1" smtClean="0">
                <a:latin typeface="Calibri" charset="0"/>
              </a:rPr>
              <a:t>bază</a:t>
            </a:r>
            <a:endParaRPr lang="en-US" altLang="ja-JP" dirty="0">
              <a:latin typeface="Calibri" charset="0"/>
            </a:endParaRPr>
          </a:p>
          <a:p>
            <a:pPr lvl="2">
              <a:defRPr/>
            </a:pPr>
            <a:r>
              <a:rPr lang="en-US" altLang="ja-JP" dirty="0" smtClean="0">
                <a:latin typeface="Calibri" charset="0"/>
              </a:rPr>
              <a:t>calculator – </a:t>
            </a:r>
            <a:r>
              <a:rPr lang="en-US" altLang="ja-JP" dirty="0" err="1" smtClean="0">
                <a:latin typeface="Calibri" charset="0"/>
              </a:rPr>
              <a:t>nivel</a:t>
            </a:r>
            <a:r>
              <a:rPr lang="en-US" altLang="ja-JP" dirty="0" smtClean="0">
                <a:latin typeface="Calibri" charset="0"/>
              </a:rPr>
              <a:t> de </a:t>
            </a:r>
            <a:r>
              <a:rPr lang="en-US" altLang="ja-JP" dirty="0" err="1" smtClean="0">
                <a:latin typeface="Calibri" charset="0"/>
              </a:rPr>
              <a:t>bază</a:t>
            </a:r>
            <a:r>
              <a:rPr lang="en-US" altLang="ja-JP" dirty="0" smtClean="0">
                <a:latin typeface="Calibri" charset="0"/>
              </a:rPr>
              <a:t> </a:t>
            </a:r>
          </a:p>
          <a:p>
            <a:pPr lvl="3">
              <a:defRPr/>
            </a:pPr>
            <a:r>
              <a:rPr lang="en-US" altLang="ja-JP" dirty="0" smtClean="0">
                <a:latin typeface="Calibri" charset="0"/>
              </a:rPr>
              <a:t>desktop, laptop, </a:t>
            </a:r>
            <a:r>
              <a:rPr lang="en-US" altLang="ja-JP" dirty="0" err="1" smtClean="0">
                <a:latin typeface="Calibri" charset="0"/>
              </a:rPr>
              <a:t>tablete</a:t>
            </a:r>
            <a:r>
              <a:rPr lang="en-US" altLang="ja-JP" dirty="0" smtClean="0">
                <a:latin typeface="Calibri" charset="0"/>
              </a:rPr>
              <a:t>, pc, mac – </a:t>
            </a:r>
            <a:r>
              <a:rPr lang="en-US" altLang="ja-JP" dirty="0" err="1" smtClean="0">
                <a:latin typeface="Calibri" charset="0"/>
              </a:rPr>
              <a:t>nivel</a:t>
            </a:r>
            <a:r>
              <a:rPr lang="en-US" altLang="ja-JP" dirty="0" smtClean="0">
                <a:latin typeface="Calibri" charset="0"/>
              </a:rPr>
              <a:t> inferior</a:t>
            </a:r>
          </a:p>
          <a:p>
            <a:pPr lvl="3">
              <a:defRPr/>
            </a:pPr>
            <a:r>
              <a:rPr lang="en-US" altLang="ja-JP" dirty="0" err="1">
                <a:latin typeface="Calibri" charset="0"/>
              </a:rPr>
              <a:t>ț</a:t>
            </a:r>
            <a:r>
              <a:rPr lang="en-US" altLang="ja-JP" dirty="0" err="1" smtClean="0">
                <a:latin typeface="Calibri" charset="0"/>
              </a:rPr>
              <a:t>ine</a:t>
            </a:r>
            <a:r>
              <a:rPr lang="en-US" altLang="ja-JP" dirty="0" smtClean="0">
                <a:latin typeface="Calibri" charset="0"/>
              </a:rPr>
              <a:t> de </a:t>
            </a:r>
            <a:r>
              <a:rPr lang="en-US" altLang="ja-JP" dirty="0" err="1" smtClean="0">
                <a:latin typeface="Calibri" charset="0"/>
              </a:rPr>
              <a:t>nivelul</a:t>
            </a:r>
            <a:r>
              <a:rPr lang="en-US" altLang="ja-JP" dirty="0" smtClean="0">
                <a:latin typeface="Calibri" charset="0"/>
              </a:rPr>
              <a:t> de </a:t>
            </a:r>
            <a:r>
              <a:rPr lang="en-US" altLang="ja-JP" dirty="0" err="1" smtClean="0">
                <a:latin typeface="Calibri" charset="0"/>
              </a:rPr>
              <a:t>expertiză</a:t>
            </a:r>
            <a:endParaRPr lang="en-US" altLang="ja-JP" dirty="0">
              <a:latin typeface="Calibri" charset="0"/>
            </a:endParaRPr>
          </a:p>
        </p:txBody>
      </p:sp>
      <p:sp>
        <p:nvSpPr>
          <p:cNvPr id="5" name="TextBox 4"/>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K. </a:t>
            </a:r>
            <a:r>
              <a:rPr lang="en-US" sz="1200" dirty="0" err="1" smtClean="0"/>
              <a:t>Grauman</a:t>
            </a:r>
            <a:endParaRPr lang="en-US" sz="1200" dirty="0"/>
          </a:p>
        </p:txBody>
      </p:sp>
    </p:spTree>
    <p:extLst>
      <p:ext uri="{BB962C8B-B14F-4D97-AF65-F5344CB8AC3E}">
        <p14:creationId xmlns:p14="http://schemas.microsoft.com/office/powerpoint/2010/main" val="23971363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34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34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34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345">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734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pPr eaLnBrk="1" hangingPunct="1"/>
            <a:r>
              <a:rPr lang="en-US" dirty="0" err="1" smtClean="0">
                <a:latin typeface="Calibri" charset="0"/>
              </a:rPr>
              <a:t>Recunoaşterea</a:t>
            </a:r>
            <a:r>
              <a:rPr lang="en-US" dirty="0" smtClean="0">
                <a:latin typeface="Calibri" charset="0"/>
              </a:rPr>
              <a:t> </a:t>
            </a:r>
            <a:r>
              <a:rPr lang="en-US" dirty="0" err="1" smtClean="0">
                <a:latin typeface="Calibri" charset="0"/>
              </a:rPr>
              <a:t>claselor</a:t>
            </a:r>
            <a:r>
              <a:rPr lang="en-US" dirty="0" smtClean="0">
                <a:latin typeface="Calibri" charset="0"/>
              </a:rPr>
              <a:t> de </a:t>
            </a:r>
            <a:r>
              <a:rPr lang="en-US" dirty="0" err="1" smtClean="0">
                <a:latin typeface="Calibri" charset="0"/>
              </a:rPr>
              <a:t>obiecte</a:t>
            </a:r>
            <a:endParaRPr lang="en-US" dirty="0">
              <a:latin typeface="Calibri" charset="0"/>
            </a:endParaRPr>
          </a:p>
        </p:txBody>
      </p:sp>
      <p:graphicFrame>
        <p:nvGraphicFramePr>
          <p:cNvPr id="31746" name="Object 3"/>
          <p:cNvGraphicFramePr>
            <a:graphicFrameLocks noChangeAspect="1"/>
          </p:cNvGraphicFramePr>
          <p:nvPr/>
        </p:nvGraphicFramePr>
        <p:xfrm>
          <a:off x="304800" y="1971675"/>
          <a:ext cx="4195763" cy="3522663"/>
        </p:xfrm>
        <a:graphic>
          <a:graphicData uri="http://schemas.openxmlformats.org/presentationml/2006/ole">
            <mc:AlternateContent xmlns:mc="http://schemas.openxmlformats.org/markup-compatibility/2006">
              <mc:Choice xmlns:v="urn:schemas-microsoft-com:vml" Requires="v">
                <p:oleObj spid="_x0000_s248134" name="Image" r:id="rId4" imgW="4237714" imgH="3557023" progId="">
                  <p:embed/>
                </p:oleObj>
              </mc:Choice>
              <mc:Fallback>
                <p:oleObj name="Image" r:id="rId4" imgW="4237714" imgH="3557023"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971675"/>
                        <a:ext cx="4195763" cy="3522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31747" name="Object 4"/>
          <p:cNvGraphicFramePr>
            <a:graphicFrameLocks noChangeAspect="1"/>
          </p:cNvGraphicFramePr>
          <p:nvPr/>
        </p:nvGraphicFramePr>
        <p:xfrm>
          <a:off x="4724400" y="2352675"/>
          <a:ext cx="4267200" cy="2765425"/>
        </p:xfrm>
        <a:graphic>
          <a:graphicData uri="http://schemas.openxmlformats.org/presentationml/2006/ole">
            <mc:AlternateContent xmlns:mc="http://schemas.openxmlformats.org/markup-compatibility/2006">
              <mc:Choice xmlns:v="urn:schemas-microsoft-com:vml" Requires="v">
                <p:oleObj spid="_x0000_s248135" name="Image" r:id="rId6" imgW="4882906" imgH="3163830" progId="">
                  <p:embed/>
                </p:oleObj>
              </mc:Choice>
              <mc:Fallback>
                <p:oleObj name="Image" r:id="rId6" imgW="4882906" imgH="316383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2352675"/>
                        <a:ext cx="4267200" cy="2765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1748" name="Text Box 5"/>
          <p:cNvSpPr txBox="1">
            <a:spLocks noChangeArrowheads="1"/>
          </p:cNvSpPr>
          <p:nvPr/>
        </p:nvSpPr>
        <p:spPr bwMode="auto">
          <a:xfrm>
            <a:off x="1275644" y="1592907"/>
            <a:ext cx="222969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dirty="0" err="1" smtClean="0">
                <a:solidFill>
                  <a:srgbClr val="000066"/>
                </a:solidFill>
                <a:latin typeface="Garamond" charset="0"/>
              </a:rPr>
              <a:t>Modelul</a:t>
            </a:r>
            <a:r>
              <a:rPr lang="en-US" dirty="0" smtClean="0">
                <a:solidFill>
                  <a:srgbClr val="000066"/>
                </a:solidFill>
                <a:latin typeface="Garamond" charset="0"/>
              </a:rPr>
              <a:t> </a:t>
            </a:r>
            <a:r>
              <a:rPr lang="en-US" dirty="0" err="1" smtClean="0">
                <a:solidFill>
                  <a:srgbClr val="000066"/>
                </a:solidFill>
                <a:latin typeface="Garamond" charset="0"/>
              </a:rPr>
              <a:t>prototip</a:t>
            </a:r>
            <a:endParaRPr lang="en-US" dirty="0">
              <a:solidFill>
                <a:srgbClr val="000066"/>
              </a:solidFill>
              <a:latin typeface="Garamond" charset="0"/>
            </a:endParaRPr>
          </a:p>
        </p:txBody>
      </p:sp>
      <p:sp>
        <p:nvSpPr>
          <p:cNvPr id="31749" name="Text Box 6"/>
          <p:cNvSpPr txBox="1">
            <a:spLocks noChangeArrowheads="1"/>
          </p:cNvSpPr>
          <p:nvPr/>
        </p:nvSpPr>
        <p:spPr bwMode="auto">
          <a:xfrm>
            <a:off x="4888453" y="1597965"/>
            <a:ext cx="391940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dirty="0" err="1" smtClean="0">
                <a:solidFill>
                  <a:srgbClr val="000066"/>
                </a:solidFill>
                <a:latin typeface="Garamond" charset="0"/>
              </a:rPr>
              <a:t>Modelul</a:t>
            </a:r>
            <a:r>
              <a:rPr lang="en-US" dirty="0" smtClean="0">
                <a:solidFill>
                  <a:srgbClr val="000066"/>
                </a:solidFill>
                <a:latin typeface="Garamond" charset="0"/>
              </a:rPr>
              <a:t> cu </a:t>
            </a:r>
            <a:r>
              <a:rPr lang="en-US" dirty="0" err="1" smtClean="0">
                <a:solidFill>
                  <a:srgbClr val="000066"/>
                </a:solidFill>
                <a:latin typeface="Garamond" charset="0"/>
              </a:rPr>
              <a:t>exemple</a:t>
            </a:r>
            <a:r>
              <a:rPr lang="en-US" dirty="0" smtClean="0">
                <a:solidFill>
                  <a:srgbClr val="000066"/>
                </a:solidFill>
                <a:latin typeface="Garamond" charset="0"/>
              </a:rPr>
              <a:t> </a:t>
            </a:r>
            <a:r>
              <a:rPr lang="en-US" dirty="0" err="1" smtClean="0">
                <a:solidFill>
                  <a:srgbClr val="000066"/>
                </a:solidFill>
                <a:latin typeface="Garamond" charset="0"/>
              </a:rPr>
              <a:t>particulare</a:t>
            </a:r>
            <a:endParaRPr lang="en-US" dirty="0">
              <a:solidFill>
                <a:srgbClr val="000066"/>
              </a:solidFill>
              <a:latin typeface="Garamond" charset="0"/>
            </a:endParaRPr>
          </a:p>
        </p:txBody>
      </p:sp>
      <p:sp>
        <p:nvSpPr>
          <p:cNvPr id="31750" name="Text Box 7"/>
          <p:cNvSpPr txBox="1">
            <a:spLocks noChangeArrowheads="1"/>
          </p:cNvSpPr>
          <p:nvPr/>
        </p:nvSpPr>
        <p:spPr bwMode="auto">
          <a:xfrm>
            <a:off x="337644" y="4968299"/>
            <a:ext cx="4076207" cy="584776"/>
          </a:xfrm>
          <a:prstGeom prst="rect">
            <a:avLst/>
          </a:prstGeom>
          <a:solidFill>
            <a:srgbClr val="FFFFFF"/>
          </a:solidFill>
          <a:ln>
            <a:noFill/>
          </a:ln>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pPr>
            <a:r>
              <a:rPr lang="en-US" sz="1600" dirty="0" err="1" smtClean="0">
                <a:solidFill>
                  <a:srgbClr val="000066"/>
                </a:solidFill>
                <a:latin typeface="Garamond" charset="0"/>
              </a:rPr>
              <a:t>Realizăm</a:t>
            </a:r>
            <a:r>
              <a:rPr lang="en-US" sz="1600" dirty="0" smtClean="0">
                <a:solidFill>
                  <a:srgbClr val="000066"/>
                </a:solidFill>
                <a:latin typeface="Garamond" charset="0"/>
              </a:rPr>
              <a:t> </a:t>
            </a:r>
            <a:r>
              <a:rPr lang="en-US" sz="1600" dirty="0" err="1" smtClean="0">
                <a:solidFill>
                  <a:srgbClr val="000066"/>
                </a:solidFill>
                <a:latin typeface="Garamond" charset="0"/>
              </a:rPr>
              <a:t>clasificarea</a:t>
            </a:r>
            <a:r>
              <a:rPr lang="en-US" sz="1600" dirty="0" smtClean="0">
                <a:solidFill>
                  <a:srgbClr val="000066"/>
                </a:solidFill>
                <a:latin typeface="Garamond" charset="0"/>
              </a:rPr>
              <a:t> </a:t>
            </a:r>
            <a:r>
              <a:rPr lang="en-US" sz="1600" dirty="0" err="1" smtClean="0">
                <a:solidFill>
                  <a:srgbClr val="000066"/>
                </a:solidFill>
                <a:latin typeface="Garamond" charset="0"/>
              </a:rPr>
              <a:t>într</a:t>
            </a:r>
            <a:r>
              <a:rPr lang="en-US" sz="1600" dirty="0" smtClean="0">
                <a:solidFill>
                  <a:srgbClr val="000066"/>
                </a:solidFill>
                <a:latin typeface="Garamond" charset="0"/>
              </a:rPr>
              <a:t>-o </a:t>
            </a:r>
            <a:r>
              <a:rPr lang="en-US" sz="1600" dirty="0" err="1" smtClean="0">
                <a:solidFill>
                  <a:srgbClr val="000066"/>
                </a:solidFill>
                <a:latin typeface="Garamond" charset="0"/>
              </a:rPr>
              <a:t>clasă</a:t>
            </a:r>
            <a:r>
              <a:rPr lang="en-US" sz="1600" dirty="0" smtClean="0">
                <a:solidFill>
                  <a:srgbClr val="000066"/>
                </a:solidFill>
                <a:latin typeface="Garamond" charset="0"/>
              </a:rPr>
              <a:t> de </a:t>
            </a:r>
            <a:r>
              <a:rPr lang="en-US" sz="1600" dirty="0" err="1" smtClean="0">
                <a:solidFill>
                  <a:srgbClr val="000066"/>
                </a:solidFill>
                <a:latin typeface="Garamond" charset="0"/>
              </a:rPr>
              <a:t>obiecte</a:t>
            </a:r>
            <a:r>
              <a:rPr lang="en-US" sz="1600" dirty="0" smtClean="0">
                <a:solidFill>
                  <a:srgbClr val="000066"/>
                </a:solidFill>
                <a:latin typeface="Garamond" charset="0"/>
              </a:rPr>
              <a:t> </a:t>
            </a:r>
            <a:r>
              <a:rPr lang="en-US" sz="1600" dirty="0" err="1" smtClean="0">
                <a:solidFill>
                  <a:srgbClr val="000066"/>
                </a:solidFill>
                <a:latin typeface="Garamond" charset="0"/>
              </a:rPr>
              <a:t>prin</a:t>
            </a:r>
            <a:r>
              <a:rPr lang="en-US" sz="1600" dirty="0" smtClean="0">
                <a:solidFill>
                  <a:srgbClr val="000066"/>
                </a:solidFill>
                <a:latin typeface="Garamond" charset="0"/>
              </a:rPr>
              <a:t> </a:t>
            </a:r>
            <a:r>
              <a:rPr lang="en-US" sz="1600" dirty="0" err="1" smtClean="0">
                <a:solidFill>
                  <a:srgbClr val="000066"/>
                </a:solidFill>
                <a:latin typeface="Garamond" charset="0"/>
              </a:rPr>
              <a:t>compararea</a:t>
            </a:r>
            <a:r>
              <a:rPr lang="en-US" sz="1600" dirty="0" smtClean="0">
                <a:solidFill>
                  <a:srgbClr val="000066"/>
                </a:solidFill>
                <a:latin typeface="Garamond" charset="0"/>
              </a:rPr>
              <a:t> </a:t>
            </a:r>
            <a:r>
              <a:rPr lang="en-US" sz="1600" dirty="0" err="1" smtClean="0">
                <a:solidFill>
                  <a:srgbClr val="000066"/>
                </a:solidFill>
                <a:latin typeface="Garamond" charset="0"/>
              </a:rPr>
              <a:t>unui</a:t>
            </a:r>
            <a:r>
              <a:rPr lang="en-US" sz="1600" dirty="0" smtClean="0">
                <a:solidFill>
                  <a:srgbClr val="000066"/>
                </a:solidFill>
                <a:latin typeface="Garamond" charset="0"/>
              </a:rPr>
              <a:t> </a:t>
            </a:r>
            <a:r>
              <a:rPr lang="en-US" sz="1600" dirty="0" err="1" smtClean="0">
                <a:solidFill>
                  <a:srgbClr val="000066"/>
                </a:solidFill>
                <a:latin typeface="Garamond" charset="0"/>
              </a:rPr>
              <a:t>nou</a:t>
            </a:r>
            <a:r>
              <a:rPr lang="en-US" sz="1600" dirty="0" smtClean="0">
                <a:solidFill>
                  <a:srgbClr val="000066"/>
                </a:solidFill>
                <a:latin typeface="Garamond" charset="0"/>
              </a:rPr>
              <a:t> </a:t>
            </a:r>
            <a:r>
              <a:rPr lang="en-US" sz="1600" dirty="0" err="1" smtClean="0">
                <a:solidFill>
                  <a:srgbClr val="000066"/>
                </a:solidFill>
                <a:latin typeface="Garamond" charset="0"/>
              </a:rPr>
              <a:t>exemplu</a:t>
            </a:r>
            <a:r>
              <a:rPr lang="en-US" sz="1600" dirty="0">
                <a:solidFill>
                  <a:srgbClr val="000066"/>
                </a:solidFill>
                <a:latin typeface="Garamond" charset="0"/>
              </a:rPr>
              <a:t> </a:t>
            </a:r>
            <a:r>
              <a:rPr lang="en-US" sz="1600" dirty="0" smtClean="0">
                <a:solidFill>
                  <a:srgbClr val="000066"/>
                </a:solidFill>
                <a:latin typeface="Garamond" charset="0"/>
              </a:rPr>
              <a:t>cu </a:t>
            </a:r>
            <a:r>
              <a:rPr lang="en-US" sz="1600" dirty="0" err="1" smtClean="0">
                <a:solidFill>
                  <a:srgbClr val="000066"/>
                </a:solidFill>
                <a:latin typeface="Garamond" charset="0"/>
              </a:rPr>
              <a:t>prototipul</a:t>
            </a:r>
            <a:endParaRPr lang="en-US" sz="1600" dirty="0">
              <a:solidFill>
                <a:srgbClr val="000066"/>
              </a:solidFill>
              <a:latin typeface="Garamond" charset="0"/>
            </a:endParaRPr>
          </a:p>
        </p:txBody>
      </p:sp>
      <p:sp>
        <p:nvSpPr>
          <p:cNvPr id="31752" name="Rectangle 9"/>
          <p:cNvSpPr>
            <a:spLocks noChangeArrowheads="1"/>
          </p:cNvSpPr>
          <p:nvPr/>
        </p:nvSpPr>
        <p:spPr bwMode="auto">
          <a:xfrm>
            <a:off x="350552" y="4979248"/>
            <a:ext cx="4076206" cy="609600"/>
          </a:xfrm>
          <a:prstGeom prst="rect">
            <a:avLst/>
          </a:prstGeom>
          <a:noFill/>
          <a:ln w="38100" cmpd="sng">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 name="TextBox 1"/>
          <p:cNvSpPr txBox="1"/>
          <p:nvPr/>
        </p:nvSpPr>
        <p:spPr>
          <a:xfrm>
            <a:off x="3353459" y="2748126"/>
            <a:ext cx="1179948" cy="523220"/>
          </a:xfrm>
          <a:prstGeom prst="rect">
            <a:avLst/>
          </a:prstGeom>
          <a:solidFill>
            <a:srgbClr val="FFFFFF"/>
          </a:solidFill>
        </p:spPr>
        <p:txBody>
          <a:bodyPr wrap="square" rtlCol="0">
            <a:spAutoFit/>
          </a:bodyPr>
          <a:lstStyle/>
          <a:p>
            <a:r>
              <a:rPr lang="en-US" sz="1400" dirty="0" err="1" smtClean="0"/>
              <a:t>memorăm</a:t>
            </a:r>
            <a:r>
              <a:rPr lang="en-US" sz="1400" dirty="0" smtClean="0"/>
              <a:t> </a:t>
            </a:r>
          </a:p>
          <a:p>
            <a:r>
              <a:rPr lang="en-US" sz="1400" dirty="0" err="1" smtClean="0"/>
              <a:t>prototipul</a:t>
            </a:r>
            <a:endParaRPr lang="en-US" sz="1400" dirty="0"/>
          </a:p>
        </p:txBody>
      </p:sp>
      <p:sp>
        <p:nvSpPr>
          <p:cNvPr id="14" name="Text Box 7"/>
          <p:cNvSpPr txBox="1">
            <a:spLocks noChangeArrowheads="1"/>
          </p:cNvSpPr>
          <p:nvPr/>
        </p:nvSpPr>
        <p:spPr bwMode="auto">
          <a:xfrm>
            <a:off x="4915393" y="5004072"/>
            <a:ext cx="4076207" cy="830997"/>
          </a:xfrm>
          <a:prstGeom prst="rect">
            <a:avLst/>
          </a:prstGeom>
          <a:solidFill>
            <a:srgbClr val="FFFFFF"/>
          </a:solidFill>
          <a:ln>
            <a:noFill/>
          </a:ln>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pPr>
            <a:r>
              <a:rPr lang="en-US" sz="1600" dirty="0" err="1" smtClean="0">
                <a:solidFill>
                  <a:srgbClr val="000066"/>
                </a:solidFill>
                <a:latin typeface="Garamond" charset="0"/>
              </a:rPr>
              <a:t>Realizăm</a:t>
            </a:r>
            <a:r>
              <a:rPr lang="en-US" sz="1600" dirty="0" smtClean="0">
                <a:solidFill>
                  <a:srgbClr val="000066"/>
                </a:solidFill>
                <a:latin typeface="Garamond" charset="0"/>
              </a:rPr>
              <a:t> </a:t>
            </a:r>
            <a:r>
              <a:rPr lang="en-US" sz="1600" dirty="0" err="1" smtClean="0">
                <a:solidFill>
                  <a:srgbClr val="000066"/>
                </a:solidFill>
                <a:latin typeface="Garamond" charset="0"/>
              </a:rPr>
              <a:t>clasificarea</a:t>
            </a:r>
            <a:r>
              <a:rPr lang="en-US" sz="1600" dirty="0" smtClean="0">
                <a:solidFill>
                  <a:srgbClr val="000066"/>
                </a:solidFill>
                <a:latin typeface="Garamond" charset="0"/>
              </a:rPr>
              <a:t> </a:t>
            </a:r>
            <a:r>
              <a:rPr lang="en-US" sz="1600" dirty="0" err="1" smtClean="0">
                <a:solidFill>
                  <a:srgbClr val="000066"/>
                </a:solidFill>
                <a:latin typeface="Garamond" charset="0"/>
              </a:rPr>
              <a:t>într</a:t>
            </a:r>
            <a:r>
              <a:rPr lang="en-US" sz="1600" dirty="0" smtClean="0">
                <a:solidFill>
                  <a:srgbClr val="000066"/>
                </a:solidFill>
                <a:latin typeface="Garamond" charset="0"/>
              </a:rPr>
              <a:t>-o </a:t>
            </a:r>
            <a:r>
              <a:rPr lang="en-US" sz="1600" dirty="0" err="1" smtClean="0">
                <a:solidFill>
                  <a:srgbClr val="000066"/>
                </a:solidFill>
                <a:latin typeface="Garamond" charset="0"/>
              </a:rPr>
              <a:t>clasă</a:t>
            </a:r>
            <a:r>
              <a:rPr lang="en-US" sz="1600" dirty="0" smtClean="0">
                <a:solidFill>
                  <a:srgbClr val="000066"/>
                </a:solidFill>
                <a:latin typeface="Garamond" charset="0"/>
              </a:rPr>
              <a:t> de </a:t>
            </a:r>
            <a:r>
              <a:rPr lang="en-US" sz="1600" dirty="0" err="1" smtClean="0">
                <a:solidFill>
                  <a:srgbClr val="000066"/>
                </a:solidFill>
                <a:latin typeface="Garamond" charset="0"/>
              </a:rPr>
              <a:t>obiecte</a:t>
            </a:r>
            <a:r>
              <a:rPr lang="en-US" sz="1600" dirty="0" smtClean="0">
                <a:solidFill>
                  <a:srgbClr val="000066"/>
                </a:solidFill>
                <a:latin typeface="Garamond" charset="0"/>
              </a:rPr>
              <a:t> </a:t>
            </a:r>
            <a:r>
              <a:rPr lang="en-US" sz="1600" dirty="0" err="1" smtClean="0">
                <a:solidFill>
                  <a:srgbClr val="000066"/>
                </a:solidFill>
                <a:latin typeface="Garamond" charset="0"/>
              </a:rPr>
              <a:t>prin</a:t>
            </a:r>
            <a:r>
              <a:rPr lang="en-US" sz="1600" dirty="0" smtClean="0">
                <a:solidFill>
                  <a:srgbClr val="000066"/>
                </a:solidFill>
                <a:latin typeface="Garamond" charset="0"/>
              </a:rPr>
              <a:t> </a:t>
            </a:r>
            <a:r>
              <a:rPr lang="en-US" sz="1600" dirty="0" err="1" smtClean="0">
                <a:solidFill>
                  <a:srgbClr val="000066"/>
                </a:solidFill>
                <a:latin typeface="Garamond" charset="0"/>
              </a:rPr>
              <a:t>compararea</a:t>
            </a:r>
            <a:r>
              <a:rPr lang="en-US" sz="1600" dirty="0" smtClean="0">
                <a:solidFill>
                  <a:srgbClr val="000066"/>
                </a:solidFill>
                <a:latin typeface="Garamond" charset="0"/>
              </a:rPr>
              <a:t> </a:t>
            </a:r>
            <a:r>
              <a:rPr lang="en-US" sz="1600" dirty="0" err="1" smtClean="0">
                <a:solidFill>
                  <a:srgbClr val="000066"/>
                </a:solidFill>
                <a:latin typeface="Garamond" charset="0"/>
              </a:rPr>
              <a:t>unui</a:t>
            </a:r>
            <a:r>
              <a:rPr lang="en-US" sz="1600" dirty="0" smtClean="0">
                <a:solidFill>
                  <a:srgbClr val="000066"/>
                </a:solidFill>
                <a:latin typeface="Garamond" charset="0"/>
              </a:rPr>
              <a:t> </a:t>
            </a:r>
            <a:r>
              <a:rPr lang="en-US" sz="1600" dirty="0" err="1" smtClean="0">
                <a:solidFill>
                  <a:srgbClr val="000066"/>
                </a:solidFill>
                <a:latin typeface="Garamond" charset="0"/>
              </a:rPr>
              <a:t>nou</a:t>
            </a:r>
            <a:r>
              <a:rPr lang="en-US" sz="1600" dirty="0" smtClean="0">
                <a:solidFill>
                  <a:srgbClr val="000066"/>
                </a:solidFill>
                <a:latin typeface="Garamond" charset="0"/>
              </a:rPr>
              <a:t> </a:t>
            </a:r>
            <a:r>
              <a:rPr lang="en-US" sz="1600" dirty="0" err="1" smtClean="0">
                <a:solidFill>
                  <a:srgbClr val="000066"/>
                </a:solidFill>
                <a:latin typeface="Garamond" charset="0"/>
              </a:rPr>
              <a:t>exemplu</a:t>
            </a:r>
            <a:r>
              <a:rPr lang="en-US" sz="1600" dirty="0">
                <a:solidFill>
                  <a:srgbClr val="000066"/>
                </a:solidFill>
                <a:latin typeface="Garamond" charset="0"/>
              </a:rPr>
              <a:t> </a:t>
            </a:r>
            <a:r>
              <a:rPr lang="en-US" sz="1600" dirty="0" smtClean="0">
                <a:solidFill>
                  <a:srgbClr val="000066"/>
                </a:solidFill>
                <a:latin typeface="Garamond" charset="0"/>
              </a:rPr>
              <a:t>cu </a:t>
            </a:r>
            <a:r>
              <a:rPr lang="en-US" sz="1600" dirty="0" err="1" smtClean="0">
                <a:solidFill>
                  <a:srgbClr val="000066"/>
                </a:solidFill>
                <a:latin typeface="Garamond" charset="0"/>
              </a:rPr>
              <a:t>toate</a:t>
            </a:r>
            <a:r>
              <a:rPr lang="en-US" sz="1600" dirty="0" smtClean="0">
                <a:solidFill>
                  <a:srgbClr val="000066"/>
                </a:solidFill>
                <a:latin typeface="Garamond" charset="0"/>
              </a:rPr>
              <a:t> </a:t>
            </a:r>
            <a:r>
              <a:rPr lang="en-US" sz="1600" dirty="0" err="1" smtClean="0">
                <a:solidFill>
                  <a:srgbClr val="000066"/>
                </a:solidFill>
                <a:latin typeface="Garamond" charset="0"/>
              </a:rPr>
              <a:t>exemplele</a:t>
            </a:r>
            <a:r>
              <a:rPr lang="en-US" sz="1600" dirty="0">
                <a:solidFill>
                  <a:srgbClr val="000066"/>
                </a:solidFill>
                <a:latin typeface="Garamond" charset="0"/>
              </a:rPr>
              <a:t> </a:t>
            </a:r>
            <a:r>
              <a:rPr lang="en-US" sz="1600" dirty="0" err="1" smtClean="0">
                <a:solidFill>
                  <a:srgbClr val="000066"/>
                </a:solidFill>
                <a:latin typeface="Garamond" charset="0"/>
              </a:rPr>
              <a:t>particulare</a:t>
            </a:r>
            <a:r>
              <a:rPr lang="en-US" sz="1600" dirty="0" smtClean="0">
                <a:solidFill>
                  <a:srgbClr val="000066"/>
                </a:solidFill>
                <a:latin typeface="Garamond" charset="0"/>
              </a:rPr>
              <a:t> </a:t>
            </a:r>
            <a:r>
              <a:rPr lang="en-US" sz="1600" dirty="0" err="1" smtClean="0">
                <a:solidFill>
                  <a:srgbClr val="000066"/>
                </a:solidFill>
                <a:latin typeface="Garamond" charset="0"/>
              </a:rPr>
              <a:t>memorate</a:t>
            </a:r>
            <a:endParaRPr lang="en-US" sz="1600" dirty="0">
              <a:solidFill>
                <a:srgbClr val="000066"/>
              </a:solidFill>
              <a:latin typeface="Garamond" charset="0"/>
            </a:endParaRPr>
          </a:p>
        </p:txBody>
      </p:sp>
      <p:sp>
        <p:nvSpPr>
          <p:cNvPr id="15" name="Rectangle 9"/>
          <p:cNvSpPr>
            <a:spLocks noChangeArrowheads="1"/>
          </p:cNvSpPr>
          <p:nvPr/>
        </p:nvSpPr>
        <p:spPr bwMode="auto">
          <a:xfrm>
            <a:off x="4915393" y="5005313"/>
            <a:ext cx="4076206" cy="829756"/>
          </a:xfrm>
          <a:prstGeom prst="rect">
            <a:avLst/>
          </a:prstGeom>
          <a:noFill/>
          <a:ln w="38100" cmpd="sng">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3" name="TextBox 2"/>
          <p:cNvSpPr txBox="1"/>
          <p:nvPr/>
        </p:nvSpPr>
        <p:spPr>
          <a:xfrm>
            <a:off x="7958920" y="2956152"/>
            <a:ext cx="1185079" cy="1200329"/>
          </a:xfrm>
          <a:prstGeom prst="rect">
            <a:avLst/>
          </a:prstGeom>
          <a:solidFill>
            <a:srgbClr val="FFFFFF"/>
          </a:solidFill>
        </p:spPr>
        <p:txBody>
          <a:bodyPr wrap="square" rtlCol="0">
            <a:spAutoFit/>
          </a:bodyPr>
          <a:lstStyle/>
          <a:p>
            <a:r>
              <a:rPr lang="en-US" dirty="0" smtClean="0"/>
              <a:t> </a:t>
            </a:r>
          </a:p>
          <a:p>
            <a:endParaRPr lang="en-US" dirty="0"/>
          </a:p>
          <a:p>
            <a:endParaRPr lang="en-US" dirty="0" smtClean="0"/>
          </a:p>
          <a:p>
            <a:endParaRPr lang="en-US" dirty="0"/>
          </a:p>
        </p:txBody>
      </p:sp>
      <p:sp>
        <p:nvSpPr>
          <p:cNvPr id="17" name="TextBox 16"/>
          <p:cNvSpPr txBox="1"/>
          <p:nvPr/>
        </p:nvSpPr>
        <p:spPr>
          <a:xfrm>
            <a:off x="4619807" y="2222754"/>
            <a:ext cx="1185079" cy="369332"/>
          </a:xfrm>
          <a:prstGeom prst="rect">
            <a:avLst/>
          </a:prstGeom>
          <a:solidFill>
            <a:srgbClr val="FFFFFF"/>
          </a:solidFill>
        </p:spPr>
        <p:txBody>
          <a:bodyPr wrap="square" rtlCol="0">
            <a:spAutoFit/>
          </a:bodyPr>
          <a:lstStyle/>
          <a:p>
            <a:endParaRPr lang="en-US" dirty="0" smtClean="0"/>
          </a:p>
        </p:txBody>
      </p:sp>
      <p:sp>
        <p:nvSpPr>
          <p:cNvPr id="18" name="TextBox 17"/>
          <p:cNvSpPr txBox="1"/>
          <p:nvPr/>
        </p:nvSpPr>
        <p:spPr>
          <a:xfrm>
            <a:off x="6195398" y="2211089"/>
            <a:ext cx="1185079" cy="369332"/>
          </a:xfrm>
          <a:prstGeom prst="rect">
            <a:avLst/>
          </a:prstGeom>
          <a:solidFill>
            <a:srgbClr val="FFFFFF"/>
          </a:solidFill>
        </p:spPr>
        <p:txBody>
          <a:bodyPr wrap="square" rtlCol="0">
            <a:spAutoFit/>
          </a:bodyPr>
          <a:lstStyle/>
          <a:p>
            <a:endParaRPr lang="en-US" dirty="0" smtClean="0"/>
          </a:p>
        </p:txBody>
      </p:sp>
      <p:sp>
        <p:nvSpPr>
          <p:cNvPr id="19" name="TextBox 18"/>
          <p:cNvSpPr txBox="1"/>
          <p:nvPr/>
        </p:nvSpPr>
        <p:spPr>
          <a:xfrm>
            <a:off x="4724400" y="4609916"/>
            <a:ext cx="4419599" cy="369332"/>
          </a:xfrm>
          <a:prstGeom prst="rect">
            <a:avLst/>
          </a:prstGeom>
          <a:solidFill>
            <a:srgbClr val="FFFFFF"/>
          </a:solidFill>
        </p:spPr>
        <p:txBody>
          <a:bodyPr wrap="square" rtlCol="0">
            <a:spAutoFit/>
          </a:bodyPr>
          <a:lstStyle/>
          <a:p>
            <a:endParaRPr lang="en-US" dirty="0" smtClean="0"/>
          </a:p>
        </p:txBody>
      </p:sp>
      <p:sp>
        <p:nvSpPr>
          <p:cNvPr id="4" name="TextBox 3"/>
          <p:cNvSpPr txBox="1"/>
          <p:nvPr/>
        </p:nvSpPr>
        <p:spPr>
          <a:xfrm>
            <a:off x="4619807" y="1731340"/>
            <a:ext cx="4698780" cy="4524316"/>
          </a:xfrm>
          <a:prstGeom prst="rect">
            <a:avLst/>
          </a:prstGeom>
          <a:solidFill>
            <a:srgbClr val="FFFFFF"/>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20" name="TextBox 19"/>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A. </a:t>
            </a:r>
            <a:r>
              <a:rPr lang="en-US" sz="1200" dirty="0" err="1" smtClean="0"/>
              <a:t>Torralba</a:t>
            </a:r>
            <a:endParaRPr lang="en-US" sz="1200" dirty="0"/>
          </a:p>
        </p:txBody>
      </p:sp>
    </p:spTree>
    <p:extLst>
      <p:ext uri="{BB962C8B-B14F-4D97-AF65-F5344CB8AC3E}">
        <p14:creationId xmlns:p14="http://schemas.microsoft.com/office/powerpoint/2010/main" val="316406586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4000" cy="61055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9938" name="Text Box 3"/>
          <p:cNvSpPr txBox="1">
            <a:spLocks noChangeArrowheads="1"/>
          </p:cNvSpPr>
          <p:nvPr/>
        </p:nvSpPr>
        <p:spPr bwMode="auto">
          <a:xfrm>
            <a:off x="8650047" y="7101984"/>
            <a:ext cx="2178050" cy="36671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Slide by </a:t>
            </a:r>
            <a:r>
              <a:rPr lang="en-US" sz="1800" dirty="0" err="1"/>
              <a:t>Aude</a:t>
            </a:r>
            <a:r>
              <a:rPr lang="en-US" sz="1800" dirty="0"/>
              <a:t> </a:t>
            </a:r>
            <a:r>
              <a:rPr lang="en-US" sz="1800" dirty="0" err="1"/>
              <a:t>Oliva</a:t>
            </a:r>
            <a:endParaRPr lang="en-US" sz="1800" dirty="0"/>
          </a:p>
        </p:txBody>
      </p:sp>
      <p:sp>
        <p:nvSpPr>
          <p:cNvPr id="39939" name="Rectangle 4"/>
          <p:cNvSpPr>
            <a:spLocks noGrp="1" noChangeArrowheads="1"/>
          </p:cNvSpPr>
          <p:nvPr>
            <p:ph type="title"/>
          </p:nvPr>
        </p:nvSpPr>
        <p:spPr>
          <a:xfrm>
            <a:off x="2122043" y="10763"/>
            <a:ext cx="5380298" cy="715963"/>
          </a:xfrm>
          <a:solidFill>
            <a:schemeClr val="bg1"/>
          </a:solidFill>
        </p:spPr>
        <p:txBody>
          <a:bodyPr>
            <a:normAutofit fontScale="90000"/>
          </a:bodyPr>
          <a:lstStyle/>
          <a:p>
            <a:pPr eaLnBrk="1" hangingPunct="1"/>
            <a:r>
              <a:rPr lang="en-US" sz="4000" dirty="0" err="1" smtClean="0">
                <a:latin typeface="Calibri" charset="0"/>
              </a:rPr>
              <a:t>Clase</a:t>
            </a:r>
            <a:r>
              <a:rPr lang="en-US" sz="4000" dirty="0" smtClean="0">
                <a:latin typeface="Calibri" charset="0"/>
              </a:rPr>
              <a:t> de </a:t>
            </a:r>
            <a:r>
              <a:rPr lang="en-US" sz="4000" dirty="0" err="1" smtClean="0">
                <a:latin typeface="Calibri" charset="0"/>
              </a:rPr>
              <a:t>obiecte</a:t>
            </a:r>
            <a:r>
              <a:rPr lang="en-US" sz="4000" dirty="0" smtClean="0">
                <a:latin typeface="Calibri" charset="0"/>
              </a:rPr>
              <a:t> - </a:t>
            </a:r>
            <a:r>
              <a:rPr lang="en-US" sz="4000" dirty="0" err="1" smtClean="0">
                <a:latin typeface="Calibri" charset="0"/>
              </a:rPr>
              <a:t>exemple</a:t>
            </a:r>
            <a:endParaRPr lang="en-US" sz="4000" dirty="0">
              <a:latin typeface="Calibri" charset="0"/>
            </a:endParaRPr>
          </a:p>
        </p:txBody>
      </p:sp>
    </p:spTree>
    <p:extLst>
      <p:ext uri="{BB962C8B-B14F-4D97-AF65-F5344CB8AC3E}">
        <p14:creationId xmlns:p14="http://schemas.microsoft.com/office/powerpoint/2010/main" val="1705575457"/>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0" y="485775"/>
            <a:ext cx="9144000" cy="352425"/>
          </a:xfrm>
        </p:spPr>
        <p:txBody>
          <a:bodyPr>
            <a:normAutofit fontScale="90000"/>
          </a:bodyPr>
          <a:lstStyle/>
          <a:p>
            <a:pPr eaLnBrk="1" hangingPunct="1"/>
            <a:r>
              <a:rPr lang="en-US" sz="3200" dirty="0" err="1" smtClean="0">
                <a:latin typeface="Calibri" charset="0"/>
              </a:rPr>
              <a:t>Cât</a:t>
            </a:r>
            <a:r>
              <a:rPr lang="en-US" sz="3200" dirty="0" smtClean="0">
                <a:latin typeface="Calibri" charset="0"/>
              </a:rPr>
              <a:t> de </a:t>
            </a:r>
            <a:r>
              <a:rPr lang="en-US" sz="3200" dirty="0" err="1" smtClean="0">
                <a:latin typeface="Calibri" charset="0"/>
              </a:rPr>
              <a:t>multe</a:t>
            </a:r>
            <a:r>
              <a:rPr lang="en-US" sz="3200" dirty="0" smtClean="0">
                <a:latin typeface="Calibri" charset="0"/>
              </a:rPr>
              <a:t> </a:t>
            </a:r>
            <a:r>
              <a:rPr lang="en-US" sz="3200" dirty="0" err="1" smtClean="0">
                <a:latin typeface="Calibri" charset="0"/>
              </a:rPr>
              <a:t>clase</a:t>
            </a:r>
            <a:r>
              <a:rPr lang="en-US" sz="3200" dirty="0" smtClean="0">
                <a:latin typeface="Calibri" charset="0"/>
              </a:rPr>
              <a:t> de </a:t>
            </a:r>
            <a:r>
              <a:rPr lang="en-US" sz="3200" dirty="0" err="1" smtClean="0">
                <a:latin typeface="Calibri" charset="0"/>
              </a:rPr>
              <a:t>obiecte</a:t>
            </a:r>
            <a:r>
              <a:rPr lang="en-US" sz="3200" dirty="0" smtClean="0">
                <a:latin typeface="Calibri" charset="0"/>
              </a:rPr>
              <a:t> </a:t>
            </a:r>
            <a:r>
              <a:rPr lang="en-US" sz="3200" dirty="0" err="1" smtClean="0">
                <a:latin typeface="Calibri" charset="0"/>
              </a:rPr>
              <a:t>există</a:t>
            </a:r>
            <a:r>
              <a:rPr lang="en-US" sz="3200" dirty="0" smtClean="0">
                <a:latin typeface="Calibri" charset="0"/>
              </a:rPr>
              <a:t>?</a:t>
            </a:r>
            <a:endParaRPr lang="en-US" sz="3200" dirty="0">
              <a:latin typeface="Calibri" charset="0"/>
            </a:endParaRPr>
          </a:p>
        </p:txBody>
      </p:sp>
      <p:pic>
        <p:nvPicPr>
          <p:cNvPr id="41986" name="Picture 3" descr="dictionary-2"/>
          <p:cNvPicPr>
            <a:picLocks noChangeAspect="1" noChangeArrowheads="1"/>
          </p:cNvPicPr>
          <p:nvPr/>
        </p:nvPicPr>
        <p:blipFill>
          <a:blip r:embed="rId3">
            <a:lum bright="-6000" contrast="24000"/>
            <a:extLst>
              <a:ext uri="{28A0092B-C50C-407E-A947-70E740481C1C}">
                <a14:useLocalDpi xmlns:a14="http://schemas.microsoft.com/office/drawing/2010/main" val="0"/>
              </a:ext>
            </a:extLst>
          </a:blip>
          <a:srcRect/>
          <a:stretch>
            <a:fillRect/>
          </a:stretch>
        </p:blipFill>
        <p:spPr bwMode="auto">
          <a:xfrm>
            <a:off x="1066800" y="1143000"/>
            <a:ext cx="666750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87" name="Picture 4" descr="mag_gla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657600"/>
            <a:ext cx="2362200" cy="2243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9989" name="WordArt 5"/>
          <p:cNvSpPr>
            <a:spLocks noChangeArrowheads="1" noChangeShapeType="1" noTextEdit="1"/>
          </p:cNvSpPr>
          <p:nvPr/>
        </p:nvSpPr>
        <p:spPr bwMode="auto">
          <a:xfrm rot="-390707">
            <a:off x="1828800" y="1905000"/>
            <a:ext cx="6038850" cy="1285875"/>
          </a:xfrm>
          <a:prstGeom prst="rect">
            <a:avLst/>
          </a:prstGeom>
          <a:extLst>
            <a:ext uri="{91240B29-F687-4f45-9708-019B960494DF}">
              <a14:hiddenLine xmlns:a14="http://schemas.microsoft.com/office/drawing/2010/main" xmlns="" w="9525">
                <a:solidFill>
                  <a:srgbClr val="000000"/>
                </a:solidFill>
                <a:round/>
                <a:headEnd/>
                <a:tailEnd/>
              </a14:hiddenLine>
            </a:ext>
          </a:extLst>
        </p:spPr>
        <p:txBody>
          <a:bodyPr wrap="none" fromWordArt="1">
            <a:prstTxWarp prst="textSlantUp">
              <a:avLst>
                <a:gd name="adj" fmla="val 55556"/>
              </a:avLst>
            </a:prstTxWarp>
          </a:bodyPr>
          <a:lstStyle/>
          <a:p>
            <a:pPr algn="ctr"/>
            <a:r>
              <a:rPr lang="en-US" sz="3200" kern="10" dirty="0">
                <a:solidFill>
                  <a:srgbClr val="92003B"/>
                </a:solidFill>
                <a:latin typeface="Arial Black"/>
                <a:ea typeface="Arial Black"/>
                <a:cs typeface="Arial Black"/>
              </a:rPr>
              <a:t>~10,000 </a:t>
            </a:r>
            <a:r>
              <a:rPr lang="en-US" sz="3200" kern="10" dirty="0" smtClean="0">
                <a:solidFill>
                  <a:srgbClr val="92003B"/>
                </a:solidFill>
                <a:latin typeface="Arial Black"/>
                <a:ea typeface="Arial Black"/>
                <a:cs typeface="Arial Black"/>
              </a:rPr>
              <a:t>- </a:t>
            </a:r>
            <a:r>
              <a:rPr lang="en-US" sz="3200" kern="10" dirty="0">
                <a:solidFill>
                  <a:srgbClr val="92003B"/>
                </a:solidFill>
                <a:latin typeface="Arial Black"/>
                <a:ea typeface="Arial Black"/>
                <a:cs typeface="Arial Black"/>
              </a:rPr>
              <a:t>30,000</a:t>
            </a:r>
          </a:p>
        </p:txBody>
      </p:sp>
      <p:sp>
        <p:nvSpPr>
          <p:cNvPr id="41989" name="Text Box 6"/>
          <p:cNvSpPr txBox="1">
            <a:spLocks noChangeArrowheads="1"/>
          </p:cNvSpPr>
          <p:nvPr/>
        </p:nvSpPr>
        <p:spPr bwMode="auto">
          <a:xfrm>
            <a:off x="0" y="6428628"/>
            <a:ext cx="18605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err="1"/>
              <a:t>Biederman</a:t>
            </a:r>
            <a:r>
              <a:rPr lang="en-US" sz="1800" dirty="0"/>
              <a:t> 1987</a:t>
            </a:r>
          </a:p>
        </p:txBody>
      </p:sp>
      <p:sp>
        <p:nvSpPr>
          <p:cNvPr id="9" name="TextBox 8"/>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A. </a:t>
            </a:r>
            <a:r>
              <a:rPr lang="en-US" sz="1200" dirty="0" err="1" smtClean="0"/>
              <a:t>Torralba</a:t>
            </a:r>
            <a:endParaRPr lang="en-US" sz="1200" dirty="0"/>
          </a:p>
        </p:txBody>
      </p:sp>
    </p:spTree>
    <p:extLst>
      <p:ext uri="{BB962C8B-B14F-4D97-AF65-F5344CB8AC3E}">
        <p14:creationId xmlns:p14="http://schemas.microsoft.com/office/powerpoint/2010/main" val="248944527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69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4294967295"/>
          </p:nvPr>
        </p:nvSpPr>
        <p:spPr>
          <a:xfrm>
            <a:off x="457200" y="1600200"/>
            <a:ext cx="8686800" cy="1028700"/>
          </a:xfrm>
        </p:spPr>
        <p:txBody>
          <a:bodyPr>
            <a:normAutofit/>
          </a:bodyPr>
          <a:lstStyle/>
          <a:p>
            <a:pPr eaLnBrk="1" hangingPunct="1"/>
            <a:r>
              <a:rPr lang="en-US" sz="3000" dirty="0" smtClean="0"/>
              <a:t>OCR – </a:t>
            </a:r>
            <a:r>
              <a:rPr lang="en-US" sz="3000" dirty="0" err="1" smtClean="0"/>
              <a:t>plăcuțe</a:t>
            </a:r>
            <a:r>
              <a:rPr lang="en-US" sz="3000" dirty="0" smtClean="0"/>
              <a:t> de </a:t>
            </a:r>
            <a:r>
              <a:rPr lang="en-US" sz="3000" dirty="0" err="1" smtClean="0"/>
              <a:t>înmatriculare</a:t>
            </a:r>
            <a:r>
              <a:rPr lang="en-US" sz="3000" dirty="0" smtClean="0"/>
              <a:t>, </a:t>
            </a:r>
            <a:r>
              <a:rPr lang="en-US" sz="3000" dirty="0" err="1" smtClean="0"/>
              <a:t>coduri</a:t>
            </a:r>
            <a:r>
              <a:rPr lang="en-US" sz="3000" dirty="0" smtClean="0"/>
              <a:t> </a:t>
            </a:r>
            <a:r>
              <a:rPr lang="en-US" sz="3000" dirty="0" err="1" smtClean="0"/>
              <a:t>poştale</a:t>
            </a:r>
            <a:r>
              <a:rPr lang="en-US" sz="3000" dirty="0" smtClean="0"/>
              <a:t>, etc.</a:t>
            </a:r>
          </a:p>
        </p:txBody>
      </p:sp>
      <p:pic>
        <p:nvPicPr>
          <p:cNvPr id="563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514600"/>
            <a:ext cx="3810000" cy="373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pic>
      <p:sp>
        <p:nvSpPr>
          <p:cNvPr id="6" name="Rectangle 2"/>
          <p:cNvSpPr txBox="1">
            <a:spLocks noChangeArrowheads="1"/>
          </p:cNvSpPr>
          <p:nvPr/>
        </p:nvSpPr>
        <p:spPr>
          <a:xfrm>
            <a:off x="457200" y="274638"/>
            <a:ext cx="86868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smtClean="0"/>
              <a:t>Recunoaşterea</a:t>
            </a:r>
            <a:r>
              <a:rPr lang="en-US" dirty="0" smtClean="0"/>
              <a:t> </a:t>
            </a:r>
            <a:r>
              <a:rPr lang="en-US" dirty="0" err="1" smtClean="0"/>
              <a:t>claselor</a:t>
            </a:r>
            <a:r>
              <a:rPr lang="en-US" dirty="0" smtClean="0"/>
              <a:t> de </a:t>
            </a:r>
            <a:r>
              <a:rPr lang="en-US" dirty="0" err="1" smtClean="0"/>
              <a:t>obiecte</a:t>
            </a:r>
            <a:r>
              <a:rPr lang="en-US" dirty="0" smtClean="0"/>
              <a:t> </a:t>
            </a:r>
            <a:r>
              <a:rPr lang="en-US" dirty="0" err="1" smtClean="0"/>
              <a:t>în</a:t>
            </a:r>
            <a:r>
              <a:rPr lang="en-US" dirty="0" smtClean="0"/>
              <a:t> </a:t>
            </a:r>
            <a:r>
              <a:rPr lang="en-US" dirty="0" err="1" smtClean="0"/>
              <a:t>Vederea</a:t>
            </a:r>
            <a:r>
              <a:rPr lang="en-US" dirty="0" smtClean="0"/>
              <a:t> </a:t>
            </a:r>
            <a:r>
              <a:rPr lang="en-US" dirty="0" err="1" smtClean="0"/>
              <a:t>Artificilă</a:t>
            </a:r>
            <a:r>
              <a:rPr lang="en-US" dirty="0" smtClean="0"/>
              <a:t> - </a:t>
            </a:r>
            <a:r>
              <a:rPr lang="en-US" dirty="0" err="1" smtClean="0"/>
              <a:t>ce</a:t>
            </a:r>
            <a:r>
              <a:rPr lang="en-US" dirty="0" smtClean="0"/>
              <a:t> </a:t>
            </a:r>
            <a:r>
              <a:rPr lang="en-US" dirty="0" err="1" smtClean="0"/>
              <a:t>funcționează</a:t>
            </a:r>
            <a:r>
              <a:rPr lang="en-US" dirty="0" smtClean="0"/>
              <a:t> bine</a:t>
            </a:r>
          </a:p>
        </p:txBody>
      </p:sp>
      <p:sp>
        <p:nvSpPr>
          <p:cNvPr id="8" name="TextBox 7"/>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S. </a:t>
            </a:r>
            <a:r>
              <a:rPr lang="en-US" sz="1200" dirty="0" err="1" smtClean="0"/>
              <a:t>Lazebnik</a:t>
            </a:r>
            <a:endParaRPr lang="en-US" sz="1200" dirty="0"/>
          </a:p>
        </p:txBody>
      </p:sp>
    </p:spTree>
    <p:extLst>
      <p:ext uri="{BB962C8B-B14F-4D97-AF65-F5344CB8AC3E}">
        <p14:creationId xmlns:p14="http://schemas.microsoft.com/office/powerpoint/2010/main" val="27321191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914400" y="179388"/>
            <a:ext cx="8229600" cy="1143000"/>
          </a:xfrm>
        </p:spPr>
        <p:txBody>
          <a:bodyPr/>
          <a:lstStyle/>
          <a:p>
            <a:pPr eaLnBrk="1" hangingPunct="1"/>
            <a:r>
              <a:rPr lang="en-US" dirty="0" err="1" smtClean="0"/>
              <a:t>Cuprins</a:t>
            </a:r>
            <a:endParaRPr lang="en-US" dirty="0" smtClean="0"/>
          </a:p>
        </p:txBody>
      </p:sp>
      <p:sp>
        <p:nvSpPr>
          <p:cNvPr id="24579" name="Rectangle 3"/>
          <p:cNvSpPr>
            <a:spLocks noGrp="1" noChangeArrowheads="1"/>
          </p:cNvSpPr>
          <p:nvPr>
            <p:ph type="body" idx="4294967295"/>
          </p:nvPr>
        </p:nvSpPr>
        <p:spPr>
          <a:xfrm>
            <a:off x="0" y="1209675"/>
            <a:ext cx="8537575" cy="5722938"/>
          </a:xfrm>
        </p:spPr>
        <p:txBody>
          <a:bodyPr>
            <a:normAutofit/>
          </a:bodyPr>
          <a:lstStyle/>
          <a:p>
            <a:endParaRPr lang="en-US" sz="2800" dirty="0" smtClean="0"/>
          </a:p>
          <a:p>
            <a:r>
              <a:rPr lang="en-US" sz="2800" dirty="0" err="1" smtClean="0"/>
              <a:t>Recunoaşterea</a:t>
            </a:r>
            <a:r>
              <a:rPr lang="en-US" sz="2800" dirty="0" smtClean="0"/>
              <a:t> </a:t>
            </a:r>
            <a:r>
              <a:rPr lang="en-US" sz="2800" dirty="0" err="1" smtClean="0"/>
              <a:t>claselor</a:t>
            </a:r>
            <a:r>
              <a:rPr lang="en-US" sz="2800" dirty="0" smtClean="0"/>
              <a:t> de </a:t>
            </a:r>
            <a:r>
              <a:rPr lang="en-US" sz="2800" dirty="0" err="1" smtClean="0"/>
              <a:t>obiecte</a:t>
            </a:r>
            <a:endParaRPr lang="en-US" sz="2800" dirty="0" smtClean="0"/>
          </a:p>
          <a:p>
            <a:pPr lvl="1"/>
            <a:r>
              <a:rPr lang="en-US" sz="2400" dirty="0" err="1"/>
              <a:t>p</a:t>
            </a:r>
            <a:r>
              <a:rPr lang="en-US" sz="2400" dirty="0" err="1" smtClean="0"/>
              <a:t>rivire</a:t>
            </a:r>
            <a:r>
              <a:rPr lang="en-US" sz="2400" dirty="0" smtClean="0"/>
              <a:t> de </a:t>
            </a:r>
            <a:r>
              <a:rPr lang="en-US" sz="2400" dirty="0" err="1" smtClean="0"/>
              <a:t>ansamblu</a:t>
            </a:r>
            <a:endParaRPr lang="en-US" sz="2400" dirty="0" smtClean="0"/>
          </a:p>
          <a:p>
            <a:pPr lvl="1"/>
            <a:r>
              <a:rPr lang="en-US" sz="2400" dirty="0" err="1"/>
              <a:t>c</a:t>
            </a:r>
            <a:r>
              <a:rPr lang="en-US" sz="2400" dirty="0" err="1" smtClean="0"/>
              <a:t>e</a:t>
            </a:r>
            <a:r>
              <a:rPr lang="en-US" sz="2400" dirty="0" smtClean="0"/>
              <a:t> </a:t>
            </a:r>
            <a:r>
              <a:rPr lang="en-US" sz="2400" dirty="0" err="1" smtClean="0"/>
              <a:t>este</a:t>
            </a:r>
            <a:r>
              <a:rPr lang="en-US" sz="2400" dirty="0" smtClean="0"/>
              <a:t> o </a:t>
            </a:r>
            <a:r>
              <a:rPr lang="en-US" sz="2400" dirty="0" err="1" smtClean="0"/>
              <a:t>clasă</a:t>
            </a:r>
            <a:r>
              <a:rPr lang="en-US" sz="2400" dirty="0" smtClean="0"/>
              <a:t> de </a:t>
            </a:r>
            <a:r>
              <a:rPr lang="en-US" sz="2400" dirty="0" err="1" smtClean="0"/>
              <a:t>obiecte</a:t>
            </a:r>
            <a:r>
              <a:rPr lang="en-US" sz="2400" dirty="0" smtClean="0"/>
              <a:t>?</a:t>
            </a:r>
          </a:p>
          <a:p>
            <a:pPr marL="457200" lvl="1" indent="0">
              <a:buNone/>
            </a:pPr>
            <a:endParaRPr lang="en-US" sz="2800" dirty="0" smtClean="0"/>
          </a:p>
          <a:p>
            <a:pPr marL="457200" lvl="1" indent="0">
              <a:buNone/>
            </a:pPr>
            <a:endParaRPr lang="en-US" dirty="0"/>
          </a:p>
          <a:p>
            <a:pPr marL="457200" lvl="1" indent="0">
              <a:buNone/>
            </a:pPr>
            <a:endParaRPr lang="en-US" sz="2800" dirty="0"/>
          </a:p>
          <a:p>
            <a:r>
              <a:rPr lang="en-US" sz="2800" dirty="0" err="1" smtClean="0"/>
              <a:t>Clasificarea</a:t>
            </a:r>
            <a:r>
              <a:rPr lang="en-US" sz="2800" dirty="0" smtClean="0"/>
              <a:t> </a:t>
            </a:r>
            <a:r>
              <a:rPr lang="en-US" sz="2800" dirty="0" err="1" smtClean="0"/>
              <a:t>imaginilor</a:t>
            </a:r>
            <a:endParaRPr lang="en-US" sz="2800" dirty="0" smtClean="0"/>
          </a:p>
          <a:p>
            <a:pPr lvl="1"/>
            <a:r>
              <a:rPr lang="en-US" sz="2400" dirty="0" err="1"/>
              <a:t>r</a:t>
            </a:r>
            <a:r>
              <a:rPr lang="en-US" sz="2400" dirty="0" err="1" smtClean="0"/>
              <a:t>eprezentarea</a:t>
            </a:r>
            <a:r>
              <a:rPr lang="en-US" sz="2400" dirty="0" smtClean="0"/>
              <a:t> </a:t>
            </a:r>
            <a:r>
              <a:rPr lang="en-US" sz="2400" dirty="0" err="1" smtClean="0"/>
              <a:t>caracteristicilor</a:t>
            </a:r>
            <a:r>
              <a:rPr lang="en-US" sz="2400" dirty="0" smtClean="0"/>
              <a:t> </a:t>
            </a:r>
            <a:r>
              <a:rPr lang="en-US" sz="2400" dirty="0" err="1" smtClean="0"/>
              <a:t>prin</a:t>
            </a:r>
            <a:r>
              <a:rPr lang="en-US" sz="2400" dirty="0" smtClean="0"/>
              <a:t> </a:t>
            </a:r>
            <a:r>
              <a:rPr lang="en-US" sz="2400" dirty="0" err="1" smtClean="0"/>
              <a:t>histograme</a:t>
            </a:r>
            <a:endParaRPr lang="en-US" sz="2400" dirty="0" smtClean="0"/>
          </a:p>
          <a:p>
            <a:pPr lvl="1"/>
            <a:r>
              <a:rPr lang="en-US" sz="2400" dirty="0" err="1"/>
              <a:t>m</a:t>
            </a:r>
            <a:r>
              <a:rPr lang="en-US" sz="2400" dirty="0" err="1" smtClean="0"/>
              <a:t>odelul</a:t>
            </a:r>
            <a:r>
              <a:rPr lang="en-US" sz="2400" dirty="0" smtClean="0"/>
              <a:t> Bag of Visual Words</a:t>
            </a:r>
          </a:p>
          <a:p>
            <a:pPr marL="0" indent="0">
              <a:buNone/>
            </a:pPr>
            <a:endParaRPr lang="en-US" sz="2800" dirty="0"/>
          </a:p>
        </p:txBody>
      </p:sp>
      <p:pic>
        <p:nvPicPr>
          <p:cNvPr id="5"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397" y="1384033"/>
            <a:ext cx="2190003" cy="194479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DaVinci_face_only"/>
          <p:cNvPicPr>
            <a:picLocks noChangeAspect="1" noChangeArrowheads="1"/>
          </p:cNvPicPr>
          <p:nvPr/>
        </p:nvPicPr>
        <p:blipFill>
          <a:blip r:embed="rId4" cstate="print"/>
          <a:srcRect/>
          <a:stretch>
            <a:fillRect/>
          </a:stretch>
        </p:blipFill>
        <p:spPr bwMode="auto">
          <a:xfrm>
            <a:off x="6826529" y="5097553"/>
            <a:ext cx="1014417" cy="1256859"/>
          </a:xfrm>
          <a:prstGeom prst="rect">
            <a:avLst/>
          </a:prstGeom>
          <a:noFill/>
          <a:ln w="9525">
            <a:noFill/>
            <a:miter lim="800000"/>
            <a:headEnd/>
            <a:tailEnd/>
          </a:ln>
        </p:spPr>
      </p:pic>
      <p:grpSp>
        <p:nvGrpSpPr>
          <p:cNvPr id="7" name="Group 6"/>
          <p:cNvGrpSpPr>
            <a:grpSpLocks/>
          </p:cNvGrpSpPr>
          <p:nvPr/>
        </p:nvGrpSpPr>
        <p:grpSpPr bwMode="auto">
          <a:xfrm>
            <a:off x="7849979" y="4997584"/>
            <a:ext cx="1190248" cy="1389632"/>
            <a:chOff x="3072" y="1008"/>
            <a:chExt cx="2274" cy="3168"/>
          </a:xfrm>
        </p:grpSpPr>
        <p:pic>
          <p:nvPicPr>
            <p:cNvPr id="8" name="Picture 7" descr="lunch-bagtrans"/>
            <p:cNvPicPr>
              <a:picLocks noChangeAspect="1" noChangeArrowheads="1"/>
            </p:cNvPicPr>
            <p:nvPr/>
          </p:nvPicPr>
          <p:blipFill>
            <a:blip r:embed="rId5" cstate="print"/>
            <a:srcRect/>
            <a:stretch>
              <a:fillRect/>
            </a:stretch>
          </p:blipFill>
          <p:spPr bwMode="auto">
            <a:xfrm>
              <a:off x="3072" y="1008"/>
              <a:ext cx="2274" cy="3168"/>
            </a:xfrm>
            <a:prstGeom prst="rect">
              <a:avLst/>
            </a:prstGeom>
            <a:noFill/>
            <a:ln w="9525">
              <a:noFill/>
              <a:miter lim="800000"/>
              <a:headEnd/>
              <a:tailEnd/>
            </a:ln>
          </p:spPr>
        </p:pic>
        <p:pic>
          <p:nvPicPr>
            <p:cNvPr id="9" name="Picture 8" descr="ermine"/>
            <p:cNvPicPr>
              <a:picLocks noChangeAspect="1" noChangeArrowheads="1"/>
            </p:cNvPicPr>
            <p:nvPr/>
          </p:nvPicPr>
          <p:blipFill>
            <a:blip r:embed="rId6" cstate="print"/>
            <a:srcRect l="49399" t="22293" r="38898" b="71706"/>
            <a:stretch>
              <a:fillRect/>
            </a:stretch>
          </p:blipFill>
          <p:spPr bwMode="auto">
            <a:xfrm>
              <a:off x="4560" y="3072"/>
              <a:ext cx="480" cy="336"/>
            </a:xfrm>
            <a:prstGeom prst="rect">
              <a:avLst/>
            </a:prstGeom>
            <a:noFill/>
            <a:ln w="9525">
              <a:noFill/>
              <a:miter lim="800000"/>
              <a:headEnd/>
              <a:tailEnd/>
            </a:ln>
          </p:spPr>
        </p:pic>
        <p:pic>
          <p:nvPicPr>
            <p:cNvPr id="10" name="Picture 9" descr="ermine"/>
            <p:cNvPicPr>
              <a:picLocks noChangeAspect="1" noChangeArrowheads="1"/>
            </p:cNvPicPr>
            <p:nvPr/>
          </p:nvPicPr>
          <p:blipFill>
            <a:blip r:embed="rId6" cstate="print"/>
            <a:srcRect l="57591" t="4288" r="29535" b="88853"/>
            <a:stretch>
              <a:fillRect/>
            </a:stretch>
          </p:blipFill>
          <p:spPr bwMode="auto">
            <a:xfrm>
              <a:off x="4224" y="1632"/>
              <a:ext cx="432" cy="314"/>
            </a:xfrm>
            <a:prstGeom prst="rect">
              <a:avLst/>
            </a:prstGeom>
            <a:noFill/>
            <a:ln w="9525">
              <a:noFill/>
              <a:miter lim="800000"/>
              <a:headEnd/>
              <a:tailEnd/>
            </a:ln>
          </p:spPr>
        </p:pic>
        <p:pic>
          <p:nvPicPr>
            <p:cNvPr id="11" name="Picture 10" descr="ermine"/>
            <p:cNvPicPr>
              <a:picLocks noChangeAspect="1" noChangeArrowheads="1"/>
            </p:cNvPicPr>
            <p:nvPr/>
          </p:nvPicPr>
          <p:blipFill>
            <a:blip r:embed="rId6" cstate="print"/>
            <a:srcRect l="43547" t="38583" r="43579" b="54558"/>
            <a:stretch>
              <a:fillRect/>
            </a:stretch>
          </p:blipFill>
          <p:spPr bwMode="auto">
            <a:xfrm>
              <a:off x="3360" y="3120"/>
              <a:ext cx="432" cy="314"/>
            </a:xfrm>
            <a:prstGeom prst="rect">
              <a:avLst/>
            </a:prstGeom>
            <a:noFill/>
            <a:ln w="9525">
              <a:noFill/>
              <a:miter lim="800000"/>
              <a:headEnd/>
              <a:tailEnd/>
            </a:ln>
          </p:spPr>
        </p:pic>
        <p:pic>
          <p:nvPicPr>
            <p:cNvPr id="12" name="Picture 11" descr="ermine"/>
            <p:cNvPicPr>
              <a:picLocks noChangeAspect="1" noChangeArrowheads="1"/>
            </p:cNvPicPr>
            <p:nvPr/>
          </p:nvPicPr>
          <p:blipFill>
            <a:blip r:embed="rId6" cstate="print"/>
            <a:srcRect l="38866" t="15433" r="51772" b="79422"/>
            <a:stretch>
              <a:fillRect/>
            </a:stretch>
          </p:blipFill>
          <p:spPr bwMode="auto">
            <a:xfrm>
              <a:off x="4416" y="2496"/>
              <a:ext cx="384" cy="288"/>
            </a:xfrm>
            <a:prstGeom prst="rect">
              <a:avLst/>
            </a:prstGeom>
            <a:noFill/>
            <a:ln w="9525">
              <a:noFill/>
              <a:miter lim="800000"/>
              <a:headEnd/>
              <a:tailEnd/>
            </a:ln>
          </p:spPr>
        </p:pic>
        <p:pic>
          <p:nvPicPr>
            <p:cNvPr id="13" name="Picture 12" descr="ermine"/>
            <p:cNvPicPr>
              <a:picLocks noChangeAspect="1" noChangeArrowheads="1"/>
            </p:cNvPicPr>
            <p:nvPr/>
          </p:nvPicPr>
          <p:blipFill>
            <a:blip r:embed="rId6" cstate="print"/>
            <a:srcRect l="58762" t="14577" r="31876" b="79422"/>
            <a:stretch>
              <a:fillRect/>
            </a:stretch>
          </p:blipFill>
          <p:spPr bwMode="auto">
            <a:xfrm>
              <a:off x="3840" y="2544"/>
              <a:ext cx="384" cy="336"/>
            </a:xfrm>
            <a:prstGeom prst="rect">
              <a:avLst/>
            </a:prstGeom>
            <a:noFill/>
            <a:ln w="9525">
              <a:noFill/>
              <a:miter lim="800000"/>
              <a:headEnd/>
              <a:tailEnd/>
            </a:ln>
          </p:spPr>
        </p:pic>
        <p:pic>
          <p:nvPicPr>
            <p:cNvPr id="14" name="Picture 13" descr="ermine"/>
            <p:cNvPicPr>
              <a:picLocks noChangeAspect="1" noChangeArrowheads="1"/>
            </p:cNvPicPr>
            <p:nvPr/>
          </p:nvPicPr>
          <p:blipFill>
            <a:blip r:embed="rId6" cstate="print"/>
            <a:srcRect l="56421" t="32582" r="31876" b="62274"/>
            <a:stretch>
              <a:fillRect/>
            </a:stretch>
          </p:blipFill>
          <p:spPr bwMode="auto">
            <a:xfrm>
              <a:off x="4368" y="3600"/>
              <a:ext cx="480" cy="288"/>
            </a:xfrm>
            <a:prstGeom prst="rect">
              <a:avLst/>
            </a:prstGeom>
            <a:noFill/>
            <a:ln w="9525">
              <a:noFill/>
              <a:miter lim="800000"/>
              <a:headEnd/>
              <a:tailEnd/>
            </a:ln>
          </p:spPr>
        </p:pic>
        <p:pic>
          <p:nvPicPr>
            <p:cNvPr id="15" name="Picture 14" descr="ermine"/>
            <p:cNvPicPr>
              <a:picLocks noChangeAspect="1" noChangeArrowheads="1"/>
            </p:cNvPicPr>
            <p:nvPr/>
          </p:nvPicPr>
          <p:blipFill>
            <a:blip r:embed="rId6" cstate="print"/>
            <a:srcRect l="58762" t="27437" r="31876" b="67418"/>
            <a:stretch>
              <a:fillRect/>
            </a:stretch>
          </p:blipFill>
          <p:spPr bwMode="auto">
            <a:xfrm>
              <a:off x="4512" y="2064"/>
              <a:ext cx="384" cy="288"/>
            </a:xfrm>
            <a:prstGeom prst="rect">
              <a:avLst/>
            </a:prstGeom>
            <a:noFill/>
            <a:ln w="9525">
              <a:noFill/>
              <a:miter lim="800000"/>
              <a:headEnd/>
              <a:tailEnd/>
            </a:ln>
          </p:spPr>
        </p:pic>
        <p:pic>
          <p:nvPicPr>
            <p:cNvPr id="16" name="Picture 15" descr="ermine"/>
            <p:cNvPicPr>
              <a:picLocks noChangeAspect="1" noChangeArrowheads="1"/>
            </p:cNvPicPr>
            <p:nvPr/>
          </p:nvPicPr>
          <p:blipFill>
            <a:blip r:embed="rId6" cstate="print"/>
            <a:srcRect l="59932" t="23151" r="31876" b="71706"/>
            <a:stretch>
              <a:fillRect/>
            </a:stretch>
          </p:blipFill>
          <p:spPr bwMode="auto">
            <a:xfrm>
              <a:off x="4032" y="3024"/>
              <a:ext cx="336" cy="288"/>
            </a:xfrm>
            <a:prstGeom prst="rect">
              <a:avLst/>
            </a:prstGeom>
            <a:noFill/>
            <a:ln w="9525">
              <a:noFill/>
              <a:miter lim="800000"/>
              <a:headEnd/>
              <a:tailEnd/>
            </a:ln>
          </p:spPr>
        </p:pic>
        <p:pic>
          <p:nvPicPr>
            <p:cNvPr id="17" name="Picture 16" descr="ermine"/>
            <p:cNvPicPr>
              <a:picLocks noChangeAspect="1" noChangeArrowheads="1"/>
            </p:cNvPicPr>
            <p:nvPr/>
          </p:nvPicPr>
          <p:blipFill>
            <a:blip r:embed="rId6" cstate="print"/>
            <a:srcRect l="47058" t="24008" r="45920" b="63130"/>
            <a:stretch>
              <a:fillRect/>
            </a:stretch>
          </p:blipFill>
          <p:spPr bwMode="auto">
            <a:xfrm>
              <a:off x="3792" y="1680"/>
              <a:ext cx="288" cy="720"/>
            </a:xfrm>
            <a:prstGeom prst="rect">
              <a:avLst/>
            </a:prstGeom>
            <a:noFill/>
            <a:ln w="9525">
              <a:noFill/>
              <a:miter lim="800000"/>
              <a:headEnd/>
              <a:tailEnd/>
            </a:ln>
          </p:spPr>
        </p:pic>
        <p:pic>
          <p:nvPicPr>
            <p:cNvPr id="18" name="Picture 17" descr="ermine"/>
            <p:cNvPicPr>
              <a:picLocks noChangeAspect="1" noChangeArrowheads="1"/>
            </p:cNvPicPr>
            <p:nvPr/>
          </p:nvPicPr>
          <p:blipFill>
            <a:blip r:embed="rId6" cstate="print"/>
            <a:srcRect l="50569" t="17148" r="37727" b="76851"/>
            <a:stretch>
              <a:fillRect/>
            </a:stretch>
          </p:blipFill>
          <p:spPr bwMode="auto">
            <a:xfrm>
              <a:off x="3648" y="3552"/>
              <a:ext cx="480" cy="336"/>
            </a:xfrm>
            <a:prstGeom prst="rect">
              <a:avLst/>
            </a:prstGeom>
            <a:noFill/>
            <a:ln w="9525">
              <a:noFill/>
              <a:miter lim="800000"/>
              <a:headEnd/>
              <a:tailEnd/>
            </a:ln>
          </p:spPr>
        </p:pic>
      </p:grpSp>
      <p:grpSp>
        <p:nvGrpSpPr>
          <p:cNvPr id="19" name="Group 18"/>
          <p:cNvGrpSpPr/>
          <p:nvPr/>
        </p:nvGrpSpPr>
        <p:grpSpPr>
          <a:xfrm>
            <a:off x="7076154" y="3560014"/>
            <a:ext cx="1607246" cy="1342457"/>
            <a:chOff x="1272509" y="3384636"/>
            <a:chExt cx="3726654" cy="2152328"/>
          </a:xfrm>
        </p:grpSpPr>
        <p:pic>
          <p:nvPicPr>
            <p:cNvPr id="20" name="Picture 7" descr="normal-binning"/>
            <p:cNvPicPr>
              <a:picLocks noChangeAspect="1" noChangeArrowheads="1"/>
            </p:cNvPicPr>
            <p:nvPr/>
          </p:nvPicPr>
          <p:blipFill>
            <a:blip r:embed="rId7">
              <a:extLst>
                <a:ext uri="{28A0092B-C50C-407E-A947-70E740481C1C}">
                  <a14:useLocalDpi xmlns:a14="http://schemas.microsoft.com/office/drawing/2010/main" val="0"/>
                </a:ext>
              </a:extLst>
            </a:blip>
            <a:srcRect t="7007"/>
            <a:stretch>
              <a:fillRect/>
            </a:stretch>
          </p:blipFill>
          <p:spPr bwMode="auto">
            <a:xfrm>
              <a:off x="1646364" y="3384636"/>
              <a:ext cx="3352799" cy="20224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TextBox 20"/>
            <p:cNvSpPr txBox="1"/>
            <p:nvPr/>
          </p:nvSpPr>
          <p:spPr>
            <a:xfrm>
              <a:off x="2326249" y="5142204"/>
              <a:ext cx="2021262" cy="394760"/>
            </a:xfrm>
            <a:prstGeom prst="rect">
              <a:avLst/>
            </a:prstGeom>
            <a:solidFill>
              <a:schemeClr val="bg1"/>
            </a:solidFill>
          </p:spPr>
          <p:txBody>
            <a:bodyPr wrap="square" rtlCol="0">
              <a:spAutoFit/>
            </a:bodyPr>
            <a:lstStyle/>
            <a:p>
              <a:pPr algn="ctr"/>
              <a:r>
                <a:rPr lang="en-US" sz="1000" b="1" dirty="0" smtClean="0"/>
                <a:t>c1</a:t>
              </a:r>
              <a:endParaRPr lang="en-US" sz="1000" b="1" dirty="0"/>
            </a:p>
          </p:txBody>
        </p:sp>
        <p:sp>
          <p:nvSpPr>
            <p:cNvPr id="22" name="TextBox 21"/>
            <p:cNvSpPr txBox="1"/>
            <p:nvPr/>
          </p:nvSpPr>
          <p:spPr>
            <a:xfrm rot="16200000">
              <a:off x="1063241" y="4190527"/>
              <a:ext cx="989437" cy="570902"/>
            </a:xfrm>
            <a:prstGeom prst="rect">
              <a:avLst/>
            </a:prstGeom>
            <a:solidFill>
              <a:schemeClr val="bg1"/>
            </a:solidFill>
          </p:spPr>
          <p:txBody>
            <a:bodyPr wrap="square" rtlCol="0">
              <a:spAutoFit/>
            </a:bodyPr>
            <a:lstStyle/>
            <a:p>
              <a:pPr algn="ctr"/>
              <a:r>
                <a:rPr lang="en-US" sz="1000" b="1" dirty="0" smtClean="0"/>
                <a:t>c2</a:t>
              </a:r>
              <a:endParaRPr lang="en-US" sz="1000" b="1" dirty="0"/>
            </a:p>
          </p:txBody>
        </p:sp>
      </p:grpSp>
    </p:spTree>
    <p:extLst>
      <p:ext uri="{BB962C8B-B14F-4D97-AF65-F5344CB8AC3E}">
        <p14:creationId xmlns:p14="http://schemas.microsoft.com/office/powerpoint/2010/main" val="255705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579">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579">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048000"/>
            <a:ext cx="4343400" cy="355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3"/>
          <p:cNvSpPr txBox="1">
            <a:spLocks noChangeArrowheads="1"/>
          </p:cNvSpPr>
          <p:nvPr/>
        </p:nvSpPr>
        <p:spPr>
          <a:xfrm>
            <a:off x="457200" y="1600200"/>
            <a:ext cx="8686800" cy="1447800"/>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OCR – </a:t>
            </a:r>
            <a:r>
              <a:rPr lang="en-US" dirty="0" err="1" smtClean="0"/>
              <a:t>plăcuțe</a:t>
            </a:r>
            <a:r>
              <a:rPr lang="en-US" dirty="0" smtClean="0"/>
              <a:t> de </a:t>
            </a:r>
            <a:r>
              <a:rPr lang="en-US" dirty="0" err="1" smtClean="0"/>
              <a:t>înmatriculare</a:t>
            </a:r>
            <a:r>
              <a:rPr lang="en-US" dirty="0" smtClean="0"/>
              <a:t>, </a:t>
            </a:r>
            <a:r>
              <a:rPr lang="en-US" dirty="0" err="1" smtClean="0"/>
              <a:t>coduri</a:t>
            </a:r>
            <a:r>
              <a:rPr lang="en-US" dirty="0" smtClean="0"/>
              <a:t> </a:t>
            </a:r>
            <a:r>
              <a:rPr lang="en-US" dirty="0" err="1" smtClean="0"/>
              <a:t>poştale</a:t>
            </a:r>
            <a:r>
              <a:rPr lang="en-US" dirty="0" smtClean="0"/>
              <a:t>, etc.</a:t>
            </a:r>
          </a:p>
          <a:p>
            <a:r>
              <a:rPr lang="en-US" dirty="0" err="1" smtClean="0"/>
              <a:t>Recunoaşterea</a:t>
            </a:r>
            <a:r>
              <a:rPr lang="en-US" dirty="0" smtClean="0"/>
              <a:t> </a:t>
            </a:r>
            <a:r>
              <a:rPr lang="en-US" dirty="0" err="1" smtClean="0"/>
              <a:t>amprentei</a:t>
            </a:r>
            <a:endParaRPr lang="en-US" dirty="0" smtClean="0"/>
          </a:p>
          <a:p>
            <a:endParaRPr lang="en-US" dirty="0" smtClean="0"/>
          </a:p>
        </p:txBody>
      </p:sp>
      <p:sp>
        <p:nvSpPr>
          <p:cNvPr id="8" name="Rectangle 2"/>
          <p:cNvSpPr txBox="1">
            <a:spLocks noChangeArrowheads="1"/>
          </p:cNvSpPr>
          <p:nvPr/>
        </p:nvSpPr>
        <p:spPr>
          <a:xfrm>
            <a:off x="457200" y="274638"/>
            <a:ext cx="86868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smtClean="0"/>
              <a:t>Recunoaşterea</a:t>
            </a:r>
            <a:r>
              <a:rPr lang="en-US" dirty="0" smtClean="0"/>
              <a:t> </a:t>
            </a:r>
            <a:r>
              <a:rPr lang="en-US" dirty="0" err="1" smtClean="0"/>
              <a:t>claselor</a:t>
            </a:r>
            <a:r>
              <a:rPr lang="en-US" dirty="0" smtClean="0"/>
              <a:t> de </a:t>
            </a:r>
            <a:r>
              <a:rPr lang="en-US" dirty="0" err="1" smtClean="0"/>
              <a:t>obiecte</a:t>
            </a:r>
            <a:r>
              <a:rPr lang="en-US" dirty="0" smtClean="0"/>
              <a:t> </a:t>
            </a:r>
            <a:r>
              <a:rPr lang="en-US" dirty="0" err="1" smtClean="0"/>
              <a:t>în</a:t>
            </a:r>
            <a:r>
              <a:rPr lang="en-US" dirty="0" smtClean="0"/>
              <a:t> </a:t>
            </a:r>
            <a:r>
              <a:rPr lang="en-US" dirty="0" err="1" smtClean="0"/>
              <a:t>Vederea</a:t>
            </a:r>
            <a:r>
              <a:rPr lang="en-US" dirty="0" smtClean="0"/>
              <a:t> </a:t>
            </a:r>
            <a:r>
              <a:rPr lang="en-US" dirty="0" err="1" smtClean="0"/>
              <a:t>Artificilă</a:t>
            </a:r>
            <a:r>
              <a:rPr lang="en-US" dirty="0" smtClean="0"/>
              <a:t> - </a:t>
            </a:r>
            <a:r>
              <a:rPr lang="en-US" dirty="0" err="1" smtClean="0"/>
              <a:t>ce</a:t>
            </a:r>
            <a:r>
              <a:rPr lang="en-US" dirty="0" smtClean="0"/>
              <a:t> </a:t>
            </a:r>
            <a:r>
              <a:rPr lang="en-US" dirty="0" err="1" smtClean="0"/>
              <a:t>funcționează</a:t>
            </a:r>
            <a:r>
              <a:rPr lang="en-US" dirty="0" smtClean="0"/>
              <a:t> bine</a:t>
            </a:r>
          </a:p>
        </p:txBody>
      </p:sp>
      <p:sp>
        <p:nvSpPr>
          <p:cNvPr id="10" name="TextBox 9"/>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S. </a:t>
            </a:r>
            <a:r>
              <a:rPr lang="en-US" sz="1200" dirty="0" err="1" smtClean="0"/>
              <a:t>Lazebnik</a:t>
            </a:r>
            <a:endParaRPr lang="en-US" sz="1200" dirty="0"/>
          </a:p>
        </p:txBody>
      </p:sp>
    </p:spTree>
    <p:extLst>
      <p:ext uri="{BB962C8B-B14F-4D97-AF65-F5344CB8AC3E}">
        <p14:creationId xmlns:p14="http://schemas.microsoft.com/office/powerpoint/2010/main" val="13802026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457200" y="1600200"/>
            <a:ext cx="8686800" cy="1828800"/>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OCR – </a:t>
            </a:r>
            <a:r>
              <a:rPr lang="en-US" dirty="0" err="1" smtClean="0"/>
              <a:t>plăcuțe</a:t>
            </a:r>
            <a:r>
              <a:rPr lang="en-US" dirty="0" smtClean="0"/>
              <a:t> de </a:t>
            </a:r>
            <a:r>
              <a:rPr lang="en-US" dirty="0" err="1" smtClean="0"/>
              <a:t>înmatriculare</a:t>
            </a:r>
            <a:r>
              <a:rPr lang="en-US" dirty="0" smtClean="0"/>
              <a:t>, </a:t>
            </a:r>
            <a:r>
              <a:rPr lang="en-US" dirty="0" err="1" smtClean="0"/>
              <a:t>coduri</a:t>
            </a:r>
            <a:r>
              <a:rPr lang="en-US" dirty="0" smtClean="0"/>
              <a:t> </a:t>
            </a:r>
            <a:r>
              <a:rPr lang="en-US" dirty="0" err="1" smtClean="0"/>
              <a:t>po</a:t>
            </a:r>
            <a:r>
              <a:rPr lang="en-US" dirty="0" err="1"/>
              <a:t>ş</a:t>
            </a:r>
            <a:r>
              <a:rPr lang="en-US" dirty="0" err="1" smtClean="0"/>
              <a:t>tale</a:t>
            </a:r>
            <a:r>
              <a:rPr lang="en-US" dirty="0" smtClean="0"/>
              <a:t>, etc.</a:t>
            </a:r>
          </a:p>
          <a:p>
            <a:r>
              <a:rPr lang="en-US" dirty="0" err="1" smtClean="0"/>
              <a:t>Recunoa</a:t>
            </a:r>
            <a:r>
              <a:rPr lang="en-US" dirty="0" err="1"/>
              <a:t>ş</a:t>
            </a:r>
            <a:r>
              <a:rPr lang="en-US" dirty="0" err="1" smtClean="0"/>
              <a:t>terea</a:t>
            </a:r>
            <a:r>
              <a:rPr lang="en-US" dirty="0" smtClean="0"/>
              <a:t> </a:t>
            </a:r>
            <a:r>
              <a:rPr lang="en-US" dirty="0" err="1" smtClean="0"/>
              <a:t>amprentei</a:t>
            </a:r>
            <a:endParaRPr lang="en-US" dirty="0" smtClean="0"/>
          </a:p>
          <a:p>
            <a:r>
              <a:rPr lang="en-US" dirty="0" err="1" smtClean="0"/>
              <a:t>Detectarea</a:t>
            </a:r>
            <a:r>
              <a:rPr lang="en-US" dirty="0" smtClean="0"/>
              <a:t> </a:t>
            </a:r>
            <a:r>
              <a:rPr lang="en-US" dirty="0" err="1" smtClean="0"/>
              <a:t>facială</a:t>
            </a:r>
            <a:endParaRPr lang="en-US" dirty="0" smtClean="0"/>
          </a:p>
          <a:p>
            <a:endParaRPr lang="en-US" dirty="0" smtClean="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962400"/>
            <a:ext cx="4733925" cy="2249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l="3079" t="5048" b="8725"/>
          <a:stretch>
            <a:fillRect/>
          </a:stretch>
        </p:blipFill>
        <p:spPr bwMode="auto">
          <a:xfrm>
            <a:off x="381000" y="3429000"/>
            <a:ext cx="3597275" cy="32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2"/>
          <p:cNvSpPr txBox="1">
            <a:spLocks noChangeArrowheads="1"/>
          </p:cNvSpPr>
          <p:nvPr/>
        </p:nvSpPr>
        <p:spPr>
          <a:xfrm>
            <a:off x="457200" y="274638"/>
            <a:ext cx="86868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smtClean="0"/>
              <a:t>Recunoaşterea</a:t>
            </a:r>
            <a:r>
              <a:rPr lang="en-US" dirty="0" smtClean="0"/>
              <a:t> </a:t>
            </a:r>
            <a:r>
              <a:rPr lang="en-US" dirty="0" err="1" smtClean="0"/>
              <a:t>claselor</a:t>
            </a:r>
            <a:r>
              <a:rPr lang="en-US" dirty="0" smtClean="0"/>
              <a:t> de </a:t>
            </a:r>
            <a:r>
              <a:rPr lang="en-US" dirty="0" err="1" smtClean="0"/>
              <a:t>obiecte</a:t>
            </a:r>
            <a:r>
              <a:rPr lang="en-US" dirty="0" smtClean="0"/>
              <a:t> </a:t>
            </a:r>
            <a:r>
              <a:rPr lang="en-US" dirty="0" err="1" smtClean="0"/>
              <a:t>în</a:t>
            </a:r>
            <a:r>
              <a:rPr lang="en-US" dirty="0" smtClean="0"/>
              <a:t> </a:t>
            </a:r>
            <a:r>
              <a:rPr lang="en-US" dirty="0" err="1" smtClean="0"/>
              <a:t>Vederea</a:t>
            </a:r>
            <a:r>
              <a:rPr lang="en-US" dirty="0" smtClean="0"/>
              <a:t> </a:t>
            </a:r>
            <a:r>
              <a:rPr lang="en-US" dirty="0" err="1" smtClean="0"/>
              <a:t>Artificilă</a:t>
            </a:r>
            <a:r>
              <a:rPr lang="en-US" dirty="0" smtClean="0"/>
              <a:t> - </a:t>
            </a:r>
            <a:r>
              <a:rPr lang="en-US" dirty="0" err="1" smtClean="0"/>
              <a:t>ce</a:t>
            </a:r>
            <a:r>
              <a:rPr lang="en-US" dirty="0" smtClean="0"/>
              <a:t> </a:t>
            </a:r>
            <a:r>
              <a:rPr lang="en-US" dirty="0" err="1" smtClean="0"/>
              <a:t>funcționează</a:t>
            </a:r>
            <a:r>
              <a:rPr lang="en-US" dirty="0" smtClean="0"/>
              <a:t> bine</a:t>
            </a:r>
          </a:p>
        </p:txBody>
      </p:sp>
      <p:sp>
        <p:nvSpPr>
          <p:cNvPr id="12" name="TextBox 11"/>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S. </a:t>
            </a:r>
            <a:r>
              <a:rPr lang="en-US" sz="1200" dirty="0" err="1" smtClean="0"/>
              <a:t>Lazebnik</a:t>
            </a:r>
            <a:endParaRPr lang="en-US" sz="1200" dirty="0"/>
          </a:p>
        </p:txBody>
      </p:sp>
    </p:spTree>
    <p:extLst>
      <p:ext uri="{BB962C8B-B14F-4D97-AF65-F5344CB8AC3E}">
        <p14:creationId xmlns:p14="http://schemas.microsoft.com/office/powerpoint/2010/main" val="1963100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457200" y="1600200"/>
            <a:ext cx="8686800" cy="2476576"/>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OCR – </a:t>
            </a:r>
            <a:r>
              <a:rPr lang="en-US" dirty="0" err="1" smtClean="0"/>
              <a:t>plăcuțe</a:t>
            </a:r>
            <a:r>
              <a:rPr lang="en-US" dirty="0" smtClean="0"/>
              <a:t> de </a:t>
            </a:r>
            <a:r>
              <a:rPr lang="en-US" dirty="0" err="1" smtClean="0"/>
              <a:t>înmatriculare</a:t>
            </a:r>
            <a:r>
              <a:rPr lang="en-US" dirty="0" smtClean="0"/>
              <a:t>, </a:t>
            </a:r>
            <a:r>
              <a:rPr lang="en-US" dirty="0" err="1" smtClean="0"/>
              <a:t>coduri</a:t>
            </a:r>
            <a:r>
              <a:rPr lang="en-US" dirty="0" smtClean="0"/>
              <a:t> </a:t>
            </a:r>
            <a:r>
              <a:rPr lang="en-US" dirty="0" err="1" smtClean="0"/>
              <a:t>po</a:t>
            </a:r>
            <a:r>
              <a:rPr lang="en-US" dirty="0" err="1"/>
              <a:t>ş</a:t>
            </a:r>
            <a:r>
              <a:rPr lang="en-US" dirty="0" err="1" smtClean="0"/>
              <a:t>tale</a:t>
            </a:r>
            <a:r>
              <a:rPr lang="en-US" dirty="0" smtClean="0"/>
              <a:t>, etc.</a:t>
            </a:r>
          </a:p>
          <a:p>
            <a:r>
              <a:rPr lang="en-US" dirty="0" err="1" smtClean="0"/>
              <a:t>Recunoa</a:t>
            </a:r>
            <a:r>
              <a:rPr lang="en-US" dirty="0" err="1"/>
              <a:t>ş</a:t>
            </a:r>
            <a:r>
              <a:rPr lang="en-US" dirty="0" err="1" smtClean="0"/>
              <a:t>terea</a:t>
            </a:r>
            <a:r>
              <a:rPr lang="en-US" dirty="0" smtClean="0"/>
              <a:t> </a:t>
            </a:r>
            <a:r>
              <a:rPr lang="en-US" dirty="0" err="1" smtClean="0"/>
              <a:t>amprentei</a:t>
            </a:r>
            <a:endParaRPr lang="en-US" dirty="0" smtClean="0"/>
          </a:p>
          <a:p>
            <a:r>
              <a:rPr lang="en-US" dirty="0" err="1" smtClean="0"/>
              <a:t>Detectarea</a:t>
            </a:r>
            <a:r>
              <a:rPr lang="en-US" dirty="0" smtClean="0"/>
              <a:t> </a:t>
            </a:r>
            <a:r>
              <a:rPr lang="en-US" dirty="0" err="1" smtClean="0"/>
              <a:t>facială</a:t>
            </a:r>
            <a:endParaRPr lang="en-US" dirty="0" smtClean="0"/>
          </a:p>
          <a:p>
            <a:r>
              <a:rPr lang="en-US" dirty="0" err="1" smtClean="0"/>
              <a:t>Recunoa</a:t>
            </a:r>
            <a:r>
              <a:rPr lang="en-US" dirty="0" err="1"/>
              <a:t>ş</a:t>
            </a:r>
            <a:r>
              <a:rPr lang="en-US" dirty="0" err="1" smtClean="0"/>
              <a:t>terea</a:t>
            </a:r>
            <a:r>
              <a:rPr lang="en-US" dirty="0" smtClean="0"/>
              <a:t> </a:t>
            </a:r>
            <a:r>
              <a:rPr lang="en-US" dirty="0" err="1" smtClean="0"/>
              <a:t>obiectelor</a:t>
            </a:r>
            <a:r>
              <a:rPr lang="en-US" dirty="0" smtClean="0"/>
              <a:t> cu </a:t>
            </a:r>
            <a:r>
              <a:rPr lang="en-US" dirty="0" err="1" smtClean="0"/>
              <a:t>textură</a:t>
            </a:r>
            <a:r>
              <a:rPr lang="en-US" dirty="0" smtClean="0"/>
              <a:t> (</a:t>
            </a:r>
            <a:r>
              <a:rPr lang="en-US" dirty="0" err="1" smtClean="0"/>
              <a:t>coperți</a:t>
            </a:r>
            <a:r>
              <a:rPr lang="en-US" dirty="0" smtClean="0"/>
              <a:t> CD)</a:t>
            </a:r>
          </a:p>
          <a:p>
            <a:endParaRPr lang="en-US" dirty="0" smtClean="0"/>
          </a:p>
        </p:txBody>
      </p:sp>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076776"/>
            <a:ext cx="3240088" cy="230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ectangle 2"/>
          <p:cNvSpPr txBox="1">
            <a:spLocks noChangeArrowheads="1"/>
          </p:cNvSpPr>
          <p:nvPr/>
        </p:nvSpPr>
        <p:spPr>
          <a:xfrm>
            <a:off x="457200" y="274638"/>
            <a:ext cx="86868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smtClean="0"/>
              <a:t>Recunoaşterea</a:t>
            </a:r>
            <a:r>
              <a:rPr lang="en-US" dirty="0" smtClean="0"/>
              <a:t> </a:t>
            </a:r>
            <a:r>
              <a:rPr lang="en-US" dirty="0" err="1" smtClean="0"/>
              <a:t>claselor</a:t>
            </a:r>
            <a:r>
              <a:rPr lang="en-US" dirty="0" smtClean="0"/>
              <a:t> de </a:t>
            </a:r>
            <a:r>
              <a:rPr lang="en-US" dirty="0" err="1" smtClean="0"/>
              <a:t>obiecte</a:t>
            </a:r>
            <a:r>
              <a:rPr lang="en-US" dirty="0" smtClean="0"/>
              <a:t> </a:t>
            </a:r>
            <a:r>
              <a:rPr lang="en-US" dirty="0" err="1" smtClean="0"/>
              <a:t>în</a:t>
            </a:r>
            <a:r>
              <a:rPr lang="en-US" dirty="0" smtClean="0"/>
              <a:t> </a:t>
            </a:r>
            <a:r>
              <a:rPr lang="en-US" dirty="0" err="1" smtClean="0"/>
              <a:t>Vederea</a:t>
            </a:r>
            <a:r>
              <a:rPr lang="en-US" dirty="0" smtClean="0"/>
              <a:t> </a:t>
            </a:r>
            <a:r>
              <a:rPr lang="en-US" dirty="0" err="1" smtClean="0"/>
              <a:t>Artificilă</a:t>
            </a:r>
            <a:r>
              <a:rPr lang="en-US" dirty="0" smtClean="0"/>
              <a:t> - </a:t>
            </a:r>
            <a:r>
              <a:rPr lang="en-US" dirty="0" err="1" smtClean="0"/>
              <a:t>ce</a:t>
            </a:r>
            <a:r>
              <a:rPr lang="en-US" dirty="0" smtClean="0"/>
              <a:t> </a:t>
            </a:r>
            <a:r>
              <a:rPr lang="en-US" dirty="0" err="1" smtClean="0"/>
              <a:t>funcționează</a:t>
            </a:r>
            <a:r>
              <a:rPr lang="en-US" dirty="0" smtClean="0"/>
              <a:t> bine</a:t>
            </a:r>
          </a:p>
        </p:txBody>
      </p:sp>
      <p:sp>
        <p:nvSpPr>
          <p:cNvPr id="13" name="TextBox 12"/>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S. </a:t>
            </a:r>
            <a:r>
              <a:rPr lang="en-US" sz="1200" dirty="0" err="1" smtClean="0"/>
              <a:t>Lazebnik</a:t>
            </a:r>
            <a:endParaRPr lang="en-US" sz="1200" dirty="0"/>
          </a:p>
        </p:txBody>
      </p:sp>
    </p:spTree>
    <p:extLst>
      <p:ext uri="{BB962C8B-B14F-4D97-AF65-F5344CB8AC3E}">
        <p14:creationId xmlns:p14="http://schemas.microsoft.com/office/powerpoint/2010/main" val="3802259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xfrm>
            <a:off x="0" y="-152400"/>
            <a:ext cx="7772400" cy="1143000"/>
          </a:xfrm>
        </p:spPr>
        <p:txBody>
          <a:bodyPr/>
          <a:lstStyle/>
          <a:p>
            <a:r>
              <a:rPr lang="en-US" sz="4000" dirty="0" err="1" smtClean="0"/>
              <a:t>Găsirea</a:t>
            </a:r>
            <a:r>
              <a:rPr lang="en-US" sz="4000" dirty="0" smtClean="0"/>
              <a:t> </a:t>
            </a:r>
            <a:r>
              <a:rPr lang="en-US" sz="4000" dirty="0" err="1" smtClean="0"/>
              <a:t>obiectelor</a:t>
            </a:r>
            <a:r>
              <a:rPr lang="en-US" sz="4000" dirty="0" smtClean="0"/>
              <a:t> </a:t>
            </a:r>
            <a:r>
              <a:rPr lang="en-US" sz="4000" dirty="0" err="1" smtClean="0"/>
              <a:t>vizual</a:t>
            </a:r>
            <a:r>
              <a:rPr lang="en-US" sz="4000" dirty="0" smtClean="0"/>
              <a:t> </a:t>
            </a:r>
            <a:r>
              <a:rPr lang="en-US" sz="4000" dirty="0" err="1" smtClean="0"/>
              <a:t>similare</a:t>
            </a:r>
            <a:endParaRPr lang="en-US" sz="4000" dirty="0" smtClean="0"/>
          </a:p>
        </p:txBody>
      </p:sp>
      <p:pic>
        <p:nvPicPr>
          <p:cNvPr id="46083" name="Picture 4"/>
          <p:cNvPicPr>
            <a:picLocks noChangeAspect="1" noChangeArrowheads="1"/>
          </p:cNvPicPr>
          <p:nvPr/>
        </p:nvPicPr>
        <p:blipFill>
          <a:blip r:embed="rId3">
            <a:extLst>
              <a:ext uri="{28A0092B-C50C-407E-A947-70E740481C1C}">
                <a14:useLocalDpi xmlns:a14="http://schemas.microsoft.com/office/drawing/2010/main" val="0"/>
              </a:ext>
            </a:extLst>
          </a:blip>
          <a:srcRect l="15405" t="17244" r="17662" b="2530"/>
          <a:stretch>
            <a:fillRect/>
          </a:stretch>
        </p:blipFill>
        <p:spPr bwMode="auto">
          <a:xfrm>
            <a:off x="914400" y="762000"/>
            <a:ext cx="7086600" cy="601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K. </a:t>
            </a:r>
            <a:r>
              <a:rPr lang="en-US" sz="1200" dirty="0" err="1" smtClean="0"/>
              <a:t>Grauman</a:t>
            </a:r>
            <a:endParaRPr lang="en-US" sz="1200" dirty="0"/>
          </a:p>
        </p:txBody>
      </p:sp>
    </p:spTree>
    <p:extLst>
      <p:ext uri="{BB962C8B-B14F-4D97-AF65-F5344CB8AC3E}">
        <p14:creationId xmlns:p14="http://schemas.microsoft.com/office/powerpoint/2010/main" val="9128649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457200" y="0"/>
            <a:ext cx="8229600" cy="1143000"/>
          </a:xfrm>
        </p:spPr>
        <p:txBody>
          <a:bodyPr/>
          <a:lstStyle/>
          <a:p>
            <a:r>
              <a:rPr lang="en-US" dirty="0" err="1" smtClean="0">
                <a:latin typeface="Calibri" charset="0"/>
              </a:rPr>
              <a:t>Recunoaştere</a:t>
            </a:r>
            <a:r>
              <a:rPr lang="en-US" dirty="0" smtClean="0">
                <a:latin typeface="Calibri" charset="0"/>
              </a:rPr>
              <a:t> </a:t>
            </a:r>
            <a:r>
              <a:rPr lang="en-US" dirty="0" err="1" smtClean="0">
                <a:latin typeface="Calibri" charset="0"/>
              </a:rPr>
              <a:t>în</a:t>
            </a:r>
            <a:r>
              <a:rPr lang="en-US" dirty="0" smtClean="0">
                <a:latin typeface="Calibri" charset="0"/>
              </a:rPr>
              <a:t> </a:t>
            </a:r>
            <a:r>
              <a:rPr lang="en-US" dirty="0" err="1" smtClean="0">
                <a:latin typeface="Calibri" charset="0"/>
              </a:rPr>
              <a:t>Vederea</a:t>
            </a:r>
            <a:r>
              <a:rPr lang="en-US" dirty="0" smtClean="0">
                <a:latin typeface="Calibri" charset="0"/>
              </a:rPr>
              <a:t> </a:t>
            </a:r>
            <a:r>
              <a:rPr lang="en-US" dirty="0" err="1" smtClean="0">
                <a:latin typeface="Calibri" charset="0"/>
              </a:rPr>
              <a:t>Artificială</a:t>
            </a:r>
            <a:endParaRPr lang="en-US" dirty="0">
              <a:latin typeface="Calibri" charset="0"/>
            </a:endParaRPr>
          </a:p>
        </p:txBody>
      </p:sp>
      <p:pic>
        <p:nvPicPr>
          <p:cNvPr id="5017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738" y="1290158"/>
            <a:ext cx="4784062" cy="55678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179" name="Text Box 3"/>
          <p:cNvSpPr txBox="1">
            <a:spLocks noChangeArrowheads="1"/>
          </p:cNvSpPr>
          <p:nvPr/>
        </p:nvSpPr>
        <p:spPr bwMode="auto">
          <a:xfrm>
            <a:off x="-33418" y="1793026"/>
            <a:ext cx="4076996" cy="4155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160" tIns="46080" rIns="92160" bIns="46080" anchor="ctr" anchorCtr="1">
            <a:spAutoFit/>
          </a:bodyPr>
          <a:lstStyle>
            <a:lvl1pPr marL="457200" indent="-45720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cs typeface="ＭＳ Ｐゴシック" charset="0"/>
              </a:defRPr>
            </a:lvl1pPr>
            <a:lvl2pPr marL="742950" indent="-28575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2pPr>
            <a:lvl3pPr marL="1143000" indent="-22860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3pPr>
            <a:lvl4pPr marL="1600200" indent="-22860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4pPr>
            <a:lvl5pPr marL="2057400" indent="-22860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9pPr>
          </a:lstStyle>
          <a:p>
            <a:pPr eaLnBrk="1" hangingPunct="1">
              <a:buClr>
                <a:srgbClr val="FFFF00"/>
              </a:buClr>
              <a:buSzPct val="100000"/>
              <a:buFont typeface="Times New Roman" charset="0"/>
              <a:buNone/>
            </a:pPr>
            <a:r>
              <a:rPr lang="en-GB" sz="2200" dirty="0" err="1" smtClean="0">
                <a:latin typeface="Ottawa" charset="0"/>
              </a:rPr>
              <a:t>Dificultăți</a:t>
            </a:r>
            <a:r>
              <a:rPr lang="en-GB" sz="2200" dirty="0" smtClean="0">
                <a:latin typeface="Ottawa" charset="0"/>
              </a:rPr>
              <a:t>:</a:t>
            </a:r>
          </a:p>
          <a:p>
            <a:pPr eaLnBrk="1" hangingPunct="1">
              <a:buClr>
                <a:srgbClr val="FFFF00"/>
              </a:buClr>
              <a:buSzPct val="100000"/>
              <a:buFont typeface="Times New Roman" charset="0"/>
              <a:buNone/>
            </a:pPr>
            <a:endParaRPr lang="en-GB" sz="2200" dirty="0">
              <a:latin typeface="Ottawa" charset="0"/>
            </a:endParaRPr>
          </a:p>
          <a:p>
            <a:pPr eaLnBrk="1" hangingPunct="1">
              <a:buClr>
                <a:srgbClr val="000000"/>
              </a:buClr>
              <a:buFontTx/>
              <a:buChar char="•"/>
            </a:pPr>
            <a:r>
              <a:rPr lang="en-GB" sz="2200" dirty="0" err="1" smtClean="0">
                <a:latin typeface="Ottawa" charset="0"/>
              </a:rPr>
              <a:t>Variabilitatea</a:t>
            </a:r>
            <a:r>
              <a:rPr lang="en-GB" sz="2200" dirty="0" smtClean="0">
                <a:latin typeface="Ottawa" charset="0"/>
              </a:rPr>
              <a:t> intra-</a:t>
            </a:r>
            <a:r>
              <a:rPr lang="en-GB" sz="2200" dirty="0" err="1" smtClean="0">
                <a:latin typeface="Ottawa" charset="0"/>
              </a:rPr>
              <a:t>clasă</a:t>
            </a:r>
            <a:endParaRPr lang="en-GB" sz="2200" dirty="0" smtClean="0">
              <a:latin typeface="Ottawa" charset="0"/>
            </a:endParaRPr>
          </a:p>
          <a:p>
            <a:pPr eaLnBrk="1" hangingPunct="1">
              <a:buClr>
                <a:srgbClr val="000000"/>
              </a:buClr>
              <a:buFontTx/>
              <a:buChar char="•"/>
            </a:pPr>
            <a:endParaRPr lang="en-GB" sz="2200" dirty="0">
              <a:latin typeface="Ottawa" charset="0"/>
            </a:endParaRPr>
          </a:p>
          <a:p>
            <a:pPr eaLnBrk="1" hangingPunct="1">
              <a:buClr>
                <a:srgbClr val="000000"/>
              </a:buClr>
              <a:buFontTx/>
              <a:buChar char="•"/>
            </a:pPr>
            <a:r>
              <a:rPr lang="en-GB" sz="2200" dirty="0" err="1" smtClean="0">
                <a:latin typeface="Ottawa" charset="0"/>
              </a:rPr>
              <a:t>Clase</a:t>
            </a:r>
            <a:r>
              <a:rPr lang="en-GB" sz="2200" dirty="0" smtClean="0">
                <a:latin typeface="Ottawa" charset="0"/>
              </a:rPr>
              <a:t> de </a:t>
            </a:r>
            <a:r>
              <a:rPr lang="en-GB" sz="2200" dirty="0" err="1" smtClean="0">
                <a:latin typeface="Ottawa" charset="0"/>
              </a:rPr>
              <a:t>obiecte</a:t>
            </a:r>
            <a:r>
              <a:rPr lang="en-GB" sz="2200" dirty="0" smtClean="0">
                <a:latin typeface="Ottawa" charset="0"/>
              </a:rPr>
              <a:t> </a:t>
            </a:r>
            <a:r>
              <a:rPr lang="en-GB" sz="2200" dirty="0" err="1" smtClean="0">
                <a:latin typeface="Ottawa" charset="0"/>
              </a:rPr>
              <a:t>ce</a:t>
            </a:r>
            <a:r>
              <a:rPr lang="en-GB" sz="2200" dirty="0" smtClean="0">
                <a:latin typeface="Ottawa" charset="0"/>
              </a:rPr>
              <a:t> </a:t>
            </a:r>
            <a:r>
              <a:rPr lang="en-GB" sz="2200" dirty="0" err="1" smtClean="0">
                <a:latin typeface="Ottawa" charset="0"/>
              </a:rPr>
              <a:t>arată</a:t>
            </a:r>
            <a:r>
              <a:rPr lang="en-GB" sz="2200" dirty="0" smtClean="0">
                <a:latin typeface="Ottawa" charset="0"/>
              </a:rPr>
              <a:t> similar (</a:t>
            </a:r>
            <a:r>
              <a:rPr lang="en-GB" sz="2200" dirty="0" err="1" smtClean="0">
                <a:latin typeface="Ottawa" charset="0"/>
              </a:rPr>
              <a:t>maşină</a:t>
            </a:r>
            <a:r>
              <a:rPr lang="en-GB" sz="2200" dirty="0" smtClean="0">
                <a:latin typeface="Ottawa" charset="0"/>
              </a:rPr>
              <a:t>, camion, </a:t>
            </a:r>
            <a:r>
              <a:rPr lang="en-GB" sz="2200" dirty="0" err="1" smtClean="0">
                <a:latin typeface="Ottawa" charset="0"/>
              </a:rPr>
              <a:t>dubă</a:t>
            </a:r>
            <a:r>
              <a:rPr lang="en-GB" sz="2200" dirty="0" smtClean="0">
                <a:latin typeface="Ottawa" charset="0"/>
              </a:rPr>
              <a:t>)</a:t>
            </a:r>
            <a:endParaRPr lang="en-GB" sz="2200" dirty="0">
              <a:latin typeface="Ottawa" charset="0"/>
            </a:endParaRPr>
          </a:p>
          <a:p>
            <a:pPr eaLnBrk="1" hangingPunct="1">
              <a:buClr>
                <a:srgbClr val="FFFF00"/>
              </a:buClr>
              <a:buSzPct val="100000"/>
              <a:buFont typeface="Times New Roman" charset="0"/>
              <a:buNone/>
            </a:pPr>
            <a:endParaRPr lang="en-GB" sz="2200" dirty="0">
              <a:latin typeface="Ottawa" charset="0"/>
            </a:endParaRPr>
          </a:p>
          <a:p>
            <a:pPr eaLnBrk="1" hangingPunct="1">
              <a:buClr>
                <a:srgbClr val="000000"/>
              </a:buClr>
              <a:buFontTx/>
              <a:buChar char="•"/>
            </a:pPr>
            <a:r>
              <a:rPr lang="en-GB" sz="2200" dirty="0" err="1" smtClean="0">
                <a:latin typeface="Ottawa" charset="0"/>
              </a:rPr>
              <a:t>Variabilitate</a:t>
            </a:r>
            <a:r>
              <a:rPr lang="en-GB" sz="2200" dirty="0" smtClean="0">
                <a:latin typeface="Ottawa" charset="0"/>
              </a:rPr>
              <a:t> </a:t>
            </a:r>
            <a:r>
              <a:rPr lang="en-GB" sz="2200" dirty="0" err="1" smtClean="0">
                <a:latin typeface="Ottawa" charset="0"/>
              </a:rPr>
              <a:t>în</a:t>
            </a:r>
            <a:r>
              <a:rPr lang="en-GB" sz="2200" dirty="0" smtClean="0">
                <a:latin typeface="Ottawa" charset="0"/>
              </a:rPr>
              <a:t> </a:t>
            </a:r>
            <a:r>
              <a:rPr lang="en-GB" sz="2200" dirty="0" err="1" smtClean="0">
                <a:latin typeface="Ottawa" charset="0"/>
              </a:rPr>
              <a:t>mărime</a:t>
            </a:r>
            <a:r>
              <a:rPr lang="en-GB" sz="2200" dirty="0" smtClean="0">
                <a:latin typeface="Ottawa" charset="0"/>
              </a:rPr>
              <a:t> a </a:t>
            </a:r>
            <a:r>
              <a:rPr lang="en-GB" sz="2200" dirty="0" err="1" smtClean="0">
                <a:latin typeface="Ottawa" charset="0"/>
              </a:rPr>
              <a:t>obiectelor</a:t>
            </a:r>
            <a:endParaRPr lang="en-GB" sz="2200" dirty="0" smtClean="0">
              <a:latin typeface="Ottawa" charset="0"/>
            </a:endParaRPr>
          </a:p>
          <a:p>
            <a:pPr eaLnBrk="1" hangingPunct="1">
              <a:buClr>
                <a:srgbClr val="000000"/>
              </a:buClr>
              <a:buFontTx/>
              <a:buChar char="•"/>
            </a:pPr>
            <a:endParaRPr lang="en-GB" sz="2200" dirty="0">
              <a:latin typeface="Ottawa" charset="0"/>
            </a:endParaRPr>
          </a:p>
          <a:p>
            <a:pPr eaLnBrk="1" hangingPunct="1">
              <a:buClr>
                <a:srgbClr val="000000"/>
              </a:buClr>
              <a:buFontTx/>
              <a:buChar char="•"/>
            </a:pPr>
            <a:r>
              <a:rPr lang="en-GB" sz="2200" dirty="0" err="1" smtClean="0">
                <a:latin typeface="Ottawa" charset="0"/>
              </a:rPr>
              <a:t>Confuzia</a:t>
            </a:r>
            <a:r>
              <a:rPr lang="en-GB" sz="2200" dirty="0" smtClean="0">
                <a:latin typeface="Ottawa" charset="0"/>
              </a:rPr>
              <a:t> cu </a:t>
            </a:r>
            <a:r>
              <a:rPr lang="en-GB" sz="2200" dirty="0" smtClean="0">
                <a:latin typeface="Ottawa" charset="0"/>
              </a:rPr>
              <a:t>background-</a:t>
            </a:r>
            <a:r>
              <a:rPr lang="en-GB" sz="2200" dirty="0" err="1" smtClean="0">
                <a:latin typeface="Ottawa" charset="0"/>
              </a:rPr>
              <a:t>ul</a:t>
            </a:r>
            <a:endParaRPr lang="en-GB" sz="2200" dirty="0" smtClean="0">
              <a:latin typeface="Ottawa" charset="0"/>
            </a:endParaRPr>
          </a:p>
        </p:txBody>
      </p:sp>
      <p:sp>
        <p:nvSpPr>
          <p:cNvPr id="2" name="TextBox 1"/>
          <p:cNvSpPr txBox="1"/>
          <p:nvPr/>
        </p:nvSpPr>
        <p:spPr>
          <a:xfrm>
            <a:off x="3732047" y="1146024"/>
            <a:ext cx="993422" cy="276999"/>
          </a:xfrm>
          <a:prstGeom prst="rect">
            <a:avLst/>
          </a:prstGeom>
          <a:solidFill>
            <a:srgbClr val="FFFFFF"/>
          </a:solidFill>
        </p:spPr>
        <p:txBody>
          <a:bodyPr wrap="square" rtlCol="0">
            <a:spAutoFit/>
          </a:bodyPr>
          <a:lstStyle/>
          <a:p>
            <a:pPr algn="ctr"/>
            <a:r>
              <a:rPr lang="en-US" sz="1200" b="1" dirty="0" err="1" smtClean="0"/>
              <a:t>Motocicletă</a:t>
            </a:r>
            <a:endParaRPr lang="en-US" sz="1200" b="1" dirty="0"/>
          </a:p>
        </p:txBody>
      </p:sp>
      <p:sp>
        <p:nvSpPr>
          <p:cNvPr id="6" name="TextBox 5"/>
          <p:cNvSpPr txBox="1"/>
          <p:nvPr/>
        </p:nvSpPr>
        <p:spPr>
          <a:xfrm>
            <a:off x="4644041" y="1168078"/>
            <a:ext cx="618430" cy="276999"/>
          </a:xfrm>
          <a:prstGeom prst="rect">
            <a:avLst/>
          </a:prstGeom>
          <a:solidFill>
            <a:srgbClr val="FFFFFF"/>
          </a:solidFill>
        </p:spPr>
        <p:txBody>
          <a:bodyPr wrap="square" rtlCol="0">
            <a:spAutoFit/>
          </a:bodyPr>
          <a:lstStyle/>
          <a:p>
            <a:pPr algn="ctr"/>
            <a:r>
              <a:rPr lang="en-US" sz="1200" b="1" dirty="0" err="1" smtClean="0"/>
              <a:t>Avion</a:t>
            </a:r>
            <a:endParaRPr lang="en-US" sz="1200" b="1" dirty="0"/>
          </a:p>
        </p:txBody>
      </p:sp>
      <p:sp>
        <p:nvSpPr>
          <p:cNvPr id="7" name="TextBox 6"/>
          <p:cNvSpPr txBox="1"/>
          <p:nvPr/>
        </p:nvSpPr>
        <p:spPr>
          <a:xfrm>
            <a:off x="5286779" y="1157674"/>
            <a:ext cx="618430" cy="276999"/>
          </a:xfrm>
          <a:prstGeom prst="rect">
            <a:avLst/>
          </a:prstGeom>
          <a:solidFill>
            <a:srgbClr val="FFFFFF"/>
          </a:solidFill>
        </p:spPr>
        <p:txBody>
          <a:bodyPr wrap="square" rtlCol="0">
            <a:spAutoFit/>
          </a:bodyPr>
          <a:lstStyle/>
          <a:p>
            <a:pPr algn="ctr"/>
            <a:r>
              <a:rPr lang="en-US" sz="1200" b="1" dirty="0" err="1" smtClean="0"/>
              <a:t>Fețe</a:t>
            </a:r>
            <a:endParaRPr lang="en-US" sz="1200" b="1" dirty="0"/>
          </a:p>
        </p:txBody>
      </p:sp>
      <p:sp>
        <p:nvSpPr>
          <p:cNvPr id="8" name="TextBox 7"/>
          <p:cNvSpPr txBox="1"/>
          <p:nvPr/>
        </p:nvSpPr>
        <p:spPr>
          <a:xfrm>
            <a:off x="5967855" y="1035021"/>
            <a:ext cx="692269" cy="461665"/>
          </a:xfrm>
          <a:prstGeom prst="rect">
            <a:avLst/>
          </a:prstGeom>
          <a:solidFill>
            <a:srgbClr val="FFFFFF"/>
          </a:solidFill>
        </p:spPr>
        <p:txBody>
          <a:bodyPr wrap="square" rtlCol="0">
            <a:spAutoFit/>
          </a:bodyPr>
          <a:lstStyle/>
          <a:p>
            <a:pPr algn="ctr"/>
            <a:r>
              <a:rPr lang="en-US" sz="1200" b="1" dirty="0" err="1" smtClean="0"/>
              <a:t>Maşini</a:t>
            </a:r>
            <a:endParaRPr lang="en-US" sz="1200" b="1" dirty="0" smtClean="0"/>
          </a:p>
          <a:p>
            <a:pPr algn="ctr"/>
            <a:r>
              <a:rPr lang="en-US" sz="1200" b="1" dirty="0" smtClean="0"/>
              <a:t>(lateral)</a:t>
            </a:r>
            <a:endParaRPr lang="en-US" sz="1200" b="1" dirty="0"/>
          </a:p>
        </p:txBody>
      </p:sp>
      <p:sp>
        <p:nvSpPr>
          <p:cNvPr id="9" name="TextBox 8"/>
          <p:cNvSpPr txBox="1"/>
          <p:nvPr/>
        </p:nvSpPr>
        <p:spPr>
          <a:xfrm>
            <a:off x="6642858" y="1001083"/>
            <a:ext cx="692269" cy="461665"/>
          </a:xfrm>
          <a:prstGeom prst="rect">
            <a:avLst/>
          </a:prstGeom>
          <a:solidFill>
            <a:srgbClr val="FFFFFF"/>
          </a:solidFill>
        </p:spPr>
        <p:txBody>
          <a:bodyPr wrap="square" rtlCol="0">
            <a:spAutoFit/>
          </a:bodyPr>
          <a:lstStyle/>
          <a:p>
            <a:pPr algn="ctr"/>
            <a:r>
              <a:rPr lang="en-US" sz="1200" b="1" dirty="0" err="1" smtClean="0"/>
              <a:t>Maşini</a:t>
            </a:r>
            <a:endParaRPr lang="en-US" sz="1200" b="1" dirty="0" smtClean="0"/>
          </a:p>
          <a:p>
            <a:pPr algn="ctr"/>
            <a:r>
              <a:rPr lang="en-US" sz="1200" b="1" dirty="0" smtClean="0"/>
              <a:t>(spate)</a:t>
            </a:r>
            <a:endParaRPr lang="en-US" sz="1200" b="1" dirty="0"/>
          </a:p>
        </p:txBody>
      </p:sp>
      <p:sp>
        <p:nvSpPr>
          <p:cNvPr id="11" name="TextBox 10"/>
          <p:cNvSpPr txBox="1"/>
          <p:nvPr/>
        </p:nvSpPr>
        <p:spPr>
          <a:xfrm>
            <a:off x="7876623" y="1173650"/>
            <a:ext cx="964625" cy="276999"/>
          </a:xfrm>
          <a:prstGeom prst="rect">
            <a:avLst/>
          </a:prstGeom>
          <a:solidFill>
            <a:srgbClr val="FFFFFF"/>
          </a:solidFill>
        </p:spPr>
        <p:txBody>
          <a:bodyPr wrap="square" rtlCol="0">
            <a:spAutoFit/>
          </a:bodyPr>
          <a:lstStyle/>
          <a:p>
            <a:pPr algn="ctr"/>
            <a:r>
              <a:rPr lang="en-US" sz="1200" b="1" dirty="0" smtClean="0"/>
              <a:t>Background</a:t>
            </a:r>
            <a:endParaRPr lang="en-US" sz="1200" b="1" dirty="0"/>
          </a:p>
        </p:txBody>
      </p:sp>
      <p:sp>
        <p:nvSpPr>
          <p:cNvPr id="10" name="TextBox 9"/>
          <p:cNvSpPr txBox="1"/>
          <p:nvPr/>
        </p:nvSpPr>
        <p:spPr>
          <a:xfrm>
            <a:off x="7244711" y="1173650"/>
            <a:ext cx="749891" cy="276999"/>
          </a:xfrm>
          <a:prstGeom prst="rect">
            <a:avLst/>
          </a:prstGeom>
          <a:solidFill>
            <a:srgbClr val="FFFFFF"/>
          </a:solidFill>
        </p:spPr>
        <p:txBody>
          <a:bodyPr wrap="square" rtlCol="0">
            <a:spAutoFit/>
          </a:bodyPr>
          <a:lstStyle/>
          <a:p>
            <a:pPr algn="ctr"/>
            <a:r>
              <a:rPr lang="en-US" sz="1200" b="1" dirty="0" err="1"/>
              <a:t>G</a:t>
            </a:r>
            <a:r>
              <a:rPr lang="en-US" sz="1200" b="1" dirty="0" err="1" smtClean="0"/>
              <a:t>hepard</a:t>
            </a:r>
            <a:endParaRPr lang="en-US" sz="1200" b="1" dirty="0"/>
          </a:p>
        </p:txBody>
      </p:sp>
    </p:spTree>
    <p:extLst>
      <p:ext uri="{BB962C8B-B14F-4D97-AF65-F5344CB8AC3E}">
        <p14:creationId xmlns:p14="http://schemas.microsoft.com/office/powerpoint/2010/main" val="413905499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85922" y="2575023"/>
            <a:ext cx="6400979" cy="861774"/>
          </a:xfrm>
          <a:prstGeom prst="rect">
            <a:avLst/>
          </a:prstGeom>
          <a:noFill/>
        </p:spPr>
        <p:txBody>
          <a:bodyPr wrap="square" rtlCol="0">
            <a:spAutoFit/>
          </a:bodyPr>
          <a:lstStyle/>
          <a:p>
            <a:pPr algn="ctr"/>
            <a:r>
              <a:rPr lang="en-US" sz="5000" dirty="0" err="1" smtClean="0"/>
              <a:t>Clasificarea</a:t>
            </a:r>
            <a:r>
              <a:rPr lang="en-US" sz="5000" dirty="0" smtClean="0"/>
              <a:t> </a:t>
            </a:r>
            <a:r>
              <a:rPr lang="en-US" sz="5000" dirty="0" err="1" smtClean="0"/>
              <a:t>imaginilor</a:t>
            </a:r>
            <a:endParaRPr lang="en-US" sz="5000" dirty="0"/>
          </a:p>
        </p:txBody>
      </p:sp>
    </p:spTree>
    <p:extLst>
      <p:ext uri="{BB962C8B-B14F-4D97-AF65-F5344CB8AC3E}">
        <p14:creationId xmlns:p14="http://schemas.microsoft.com/office/powerpoint/2010/main" val="4625794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6586"/>
            <a:ext cx="8229600" cy="1143000"/>
          </a:xfrm>
        </p:spPr>
        <p:txBody>
          <a:bodyPr>
            <a:normAutofit/>
          </a:bodyPr>
          <a:lstStyle/>
          <a:p>
            <a:r>
              <a:rPr lang="en-US" dirty="0" err="1" smtClean="0"/>
              <a:t>Exemplu</a:t>
            </a:r>
            <a:r>
              <a:rPr lang="en-US" dirty="0" smtClean="0"/>
              <a:t>: 2 </a:t>
            </a:r>
            <a:r>
              <a:rPr lang="en-US" dirty="0" err="1" smtClean="0"/>
              <a:t>clase</a:t>
            </a:r>
            <a:r>
              <a:rPr lang="en-US" dirty="0" smtClean="0"/>
              <a:t> - indoor/outdoor</a:t>
            </a:r>
            <a:endParaRPr lang="en-US" dirty="0"/>
          </a:p>
        </p:txBody>
      </p:sp>
      <p:pic>
        <p:nvPicPr>
          <p:cNvPr id="7" name="Content Placeholder 6" descr="indoor-outdoor.jpg"/>
          <p:cNvPicPr>
            <a:picLocks noGrp="1" noChangeAspect="1"/>
          </p:cNvPicPr>
          <p:nvPr>
            <p:ph idx="1"/>
          </p:nvPr>
        </p:nvPicPr>
        <p:blipFill rotWithShape="1">
          <a:blip r:embed="rId2">
            <a:extLst>
              <a:ext uri="{28A0092B-C50C-407E-A947-70E740481C1C}">
                <a14:useLocalDpi xmlns:a14="http://schemas.microsoft.com/office/drawing/2010/main" val="0"/>
              </a:ext>
            </a:extLst>
          </a:blip>
          <a:srcRect t="9566" r="83575" b="66539"/>
          <a:stretch/>
        </p:blipFill>
        <p:spPr>
          <a:xfrm>
            <a:off x="136475" y="1226943"/>
            <a:ext cx="1351715" cy="1337339"/>
          </a:xfrm>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572" y="3969938"/>
            <a:ext cx="1509195" cy="9454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5712" y="1655109"/>
            <a:ext cx="1339443" cy="987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8233" y="4074070"/>
            <a:ext cx="1350333" cy="932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16113" t="9566" r="67051" b="66063"/>
          <a:stretch/>
        </p:blipFill>
        <p:spPr>
          <a:xfrm>
            <a:off x="1501021" y="1543933"/>
            <a:ext cx="1385552" cy="1044579"/>
          </a:xfrm>
          <a:prstGeom prst="rect">
            <a:avLst/>
          </a:prstGeom>
        </p:spPr>
      </p:pic>
      <p:pic>
        <p:nvPicPr>
          <p:cNvPr id="9"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32794" t="16253" r="50682" b="66539"/>
          <a:stretch/>
        </p:blipFill>
        <p:spPr>
          <a:xfrm>
            <a:off x="2886572" y="1519703"/>
            <a:ext cx="1509195" cy="1068809"/>
          </a:xfrm>
          <a:prstGeom prst="rect">
            <a:avLst/>
          </a:prstGeom>
        </p:spPr>
      </p:pic>
      <p:pic>
        <p:nvPicPr>
          <p:cNvPr id="11"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16132" t="44032" r="67344" b="38549"/>
          <a:stretch/>
        </p:blipFill>
        <p:spPr>
          <a:xfrm>
            <a:off x="1501021" y="2684268"/>
            <a:ext cx="1359893" cy="1116009"/>
          </a:xfrm>
          <a:prstGeom prst="rect">
            <a:avLst/>
          </a:prstGeom>
        </p:spPr>
      </p:pic>
      <p:pic>
        <p:nvPicPr>
          <p:cNvPr id="12"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t="41740" r="83868" b="38320"/>
          <a:stretch/>
        </p:blipFill>
        <p:spPr>
          <a:xfrm>
            <a:off x="160583" y="2684269"/>
            <a:ext cx="1327607" cy="1116009"/>
          </a:xfrm>
          <a:prstGeom prst="rect">
            <a:avLst/>
          </a:prstGeom>
        </p:spPr>
      </p:pic>
      <p:pic>
        <p:nvPicPr>
          <p:cNvPr id="14"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32656" t="42657" r="50507" b="38549"/>
          <a:stretch/>
        </p:blipFill>
        <p:spPr>
          <a:xfrm>
            <a:off x="2886571" y="2748406"/>
            <a:ext cx="1509196" cy="1051871"/>
          </a:xfrm>
          <a:prstGeom prst="rect">
            <a:avLst/>
          </a:prstGeom>
        </p:spPr>
      </p:pic>
      <p:pic>
        <p:nvPicPr>
          <p:cNvPr id="15"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t="76349" r="83712" b="9566"/>
          <a:stretch/>
        </p:blipFill>
        <p:spPr>
          <a:xfrm>
            <a:off x="160583" y="3946842"/>
            <a:ext cx="1340436" cy="958029"/>
          </a:xfrm>
          <a:prstGeom prst="rect">
            <a:avLst/>
          </a:prstGeom>
        </p:spPr>
      </p:pic>
      <p:pic>
        <p:nvPicPr>
          <p:cNvPr id="16"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16288" t="66035" r="67187" b="7148"/>
          <a:stretch/>
        </p:blipFill>
        <p:spPr>
          <a:xfrm>
            <a:off x="1501021" y="3905586"/>
            <a:ext cx="1359893" cy="1009767"/>
          </a:xfrm>
          <a:prstGeom prst="rect">
            <a:avLst/>
          </a:prstGeom>
        </p:spPr>
      </p:pic>
      <p:pic>
        <p:nvPicPr>
          <p:cNvPr id="19"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66797" t="14465" r="16523" b="65824"/>
          <a:stretch/>
        </p:blipFill>
        <p:spPr>
          <a:xfrm>
            <a:off x="6085842" y="1629627"/>
            <a:ext cx="1372724" cy="1103181"/>
          </a:xfrm>
          <a:prstGeom prst="rect">
            <a:avLst/>
          </a:prstGeom>
        </p:spPr>
      </p:pic>
      <p:pic>
        <p:nvPicPr>
          <p:cNvPr id="20"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83477" t="14235" b="66283"/>
          <a:stretch/>
        </p:blipFill>
        <p:spPr>
          <a:xfrm>
            <a:off x="7534048" y="1576634"/>
            <a:ext cx="1359786" cy="1090353"/>
          </a:xfrm>
          <a:prstGeom prst="rect">
            <a:avLst/>
          </a:prstGeom>
        </p:spPr>
      </p:pic>
      <p:pic>
        <p:nvPicPr>
          <p:cNvPr id="21"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50428" t="42198" r="33048" b="39008"/>
          <a:stretch/>
        </p:blipFill>
        <p:spPr>
          <a:xfrm>
            <a:off x="4743750" y="2826883"/>
            <a:ext cx="1359894" cy="1051868"/>
          </a:xfrm>
          <a:prstGeom prst="rect">
            <a:avLst/>
          </a:prstGeom>
        </p:spPr>
      </p:pic>
      <p:pic>
        <p:nvPicPr>
          <p:cNvPr id="22"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66797" t="44719" r="16679" b="39008"/>
          <a:stretch/>
        </p:blipFill>
        <p:spPr>
          <a:xfrm>
            <a:off x="6098672" y="2839709"/>
            <a:ext cx="1359894" cy="1051870"/>
          </a:xfrm>
          <a:prstGeom prst="rect">
            <a:avLst/>
          </a:prstGeom>
        </p:spPr>
      </p:pic>
      <p:pic>
        <p:nvPicPr>
          <p:cNvPr id="23"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83321" t="42657" b="38549"/>
          <a:stretch/>
        </p:blipFill>
        <p:spPr>
          <a:xfrm>
            <a:off x="7527633" y="2839711"/>
            <a:ext cx="1372616" cy="1051870"/>
          </a:xfrm>
          <a:prstGeom prst="rect">
            <a:avLst/>
          </a:prstGeom>
        </p:spPr>
      </p:pic>
      <p:pic>
        <p:nvPicPr>
          <p:cNvPr id="25"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66797" t="69015" r="16679" b="6461"/>
          <a:stretch/>
        </p:blipFill>
        <p:spPr>
          <a:xfrm>
            <a:off x="4725712" y="4055158"/>
            <a:ext cx="1359894" cy="983343"/>
          </a:xfrm>
          <a:prstGeom prst="rect">
            <a:avLst/>
          </a:prstGeom>
        </p:spPr>
      </p:pic>
      <p:pic>
        <p:nvPicPr>
          <p:cNvPr id="26"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83165" t="74850" b="6920"/>
          <a:stretch/>
        </p:blipFill>
        <p:spPr>
          <a:xfrm>
            <a:off x="7533887" y="4074071"/>
            <a:ext cx="1385445" cy="977258"/>
          </a:xfrm>
          <a:prstGeom prst="rect">
            <a:avLst/>
          </a:prstGeom>
        </p:spPr>
      </p:pic>
      <p:sp>
        <p:nvSpPr>
          <p:cNvPr id="27" name="Rectangle 26"/>
          <p:cNvSpPr/>
          <p:nvPr/>
        </p:nvSpPr>
        <p:spPr>
          <a:xfrm>
            <a:off x="64146" y="826994"/>
            <a:ext cx="4426067" cy="4179662"/>
          </a:xfrm>
          <a:prstGeom prst="rect">
            <a:avLst/>
          </a:prstGeom>
          <a:noFill/>
          <a:ln w="762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1205948" y="1017726"/>
            <a:ext cx="2463203" cy="461665"/>
          </a:xfrm>
          <a:prstGeom prst="rect">
            <a:avLst/>
          </a:prstGeom>
          <a:noFill/>
        </p:spPr>
        <p:txBody>
          <a:bodyPr wrap="square" rtlCol="0">
            <a:spAutoFit/>
          </a:bodyPr>
          <a:lstStyle/>
          <a:p>
            <a:pPr algn="ctr"/>
            <a:r>
              <a:rPr lang="en-US" sz="2400" b="1" dirty="0" smtClean="0">
                <a:solidFill>
                  <a:srgbClr val="0000FF"/>
                </a:solidFill>
              </a:rPr>
              <a:t>Indoor – </a:t>
            </a:r>
            <a:r>
              <a:rPr lang="en-US" sz="2400" b="1" dirty="0" err="1" smtClean="0">
                <a:solidFill>
                  <a:srgbClr val="0000FF"/>
                </a:solidFill>
              </a:rPr>
              <a:t>exemple</a:t>
            </a:r>
            <a:endParaRPr lang="en-US" sz="2400" b="1" dirty="0">
              <a:solidFill>
                <a:srgbClr val="0000FF"/>
              </a:solidFill>
            </a:endParaRPr>
          </a:p>
        </p:txBody>
      </p:sp>
      <p:sp>
        <p:nvSpPr>
          <p:cNvPr id="29" name="Rectangle 28"/>
          <p:cNvSpPr/>
          <p:nvPr/>
        </p:nvSpPr>
        <p:spPr>
          <a:xfrm>
            <a:off x="4628233" y="826994"/>
            <a:ext cx="4426067" cy="422433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5566320" y="1058038"/>
            <a:ext cx="2805555" cy="461665"/>
          </a:xfrm>
          <a:prstGeom prst="rect">
            <a:avLst/>
          </a:prstGeom>
          <a:noFill/>
          <a:ln>
            <a:noFill/>
          </a:ln>
        </p:spPr>
        <p:txBody>
          <a:bodyPr wrap="square" rtlCol="0">
            <a:spAutoFit/>
          </a:bodyPr>
          <a:lstStyle/>
          <a:p>
            <a:pPr algn="ctr"/>
            <a:r>
              <a:rPr lang="en-US" sz="2400" b="1" dirty="0" smtClean="0">
                <a:solidFill>
                  <a:srgbClr val="FF0000"/>
                </a:solidFill>
              </a:rPr>
              <a:t>Outdoor - </a:t>
            </a:r>
            <a:r>
              <a:rPr lang="en-US" sz="2400" b="1" dirty="0" err="1" smtClean="0">
                <a:solidFill>
                  <a:srgbClr val="FF0000"/>
                </a:solidFill>
              </a:rPr>
              <a:t>exemple</a:t>
            </a:r>
            <a:endParaRPr lang="en-US" sz="2400" b="1" dirty="0">
              <a:solidFill>
                <a:srgbClr val="FF0000"/>
              </a:solidFill>
            </a:endParaRPr>
          </a:p>
        </p:txBody>
      </p:sp>
      <p:pic>
        <p:nvPicPr>
          <p:cNvPr id="3" name="Picture 2" descr="indoor1.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8233" y="5980914"/>
            <a:ext cx="1153583" cy="774669"/>
          </a:xfrm>
          <a:prstGeom prst="rect">
            <a:avLst/>
          </a:prstGeom>
        </p:spPr>
      </p:pic>
      <p:pic>
        <p:nvPicPr>
          <p:cNvPr id="13" name="Picture 12" descr="outdoor1.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4287" y="5975108"/>
            <a:ext cx="1231852" cy="816771"/>
          </a:xfrm>
          <a:prstGeom prst="rect">
            <a:avLst/>
          </a:prstGeom>
        </p:spPr>
      </p:pic>
      <p:pic>
        <p:nvPicPr>
          <p:cNvPr id="17" name="Picture 16" descr="outdoor2.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4103" y="5954491"/>
            <a:ext cx="1090432" cy="816772"/>
          </a:xfrm>
          <a:prstGeom prst="rect">
            <a:avLst/>
          </a:prstGeom>
        </p:spPr>
      </p:pic>
      <p:sp>
        <p:nvSpPr>
          <p:cNvPr id="18" name="TextBox 17"/>
          <p:cNvSpPr txBox="1"/>
          <p:nvPr/>
        </p:nvSpPr>
        <p:spPr>
          <a:xfrm>
            <a:off x="437487" y="6149939"/>
            <a:ext cx="1520734" cy="369332"/>
          </a:xfrm>
          <a:prstGeom prst="rect">
            <a:avLst/>
          </a:prstGeom>
          <a:noFill/>
        </p:spPr>
        <p:txBody>
          <a:bodyPr wrap="square" rtlCol="0">
            <a:spAutoFit/>
          </a:bodyPr>
          <a:lstStyle/>
          <a:p>
            <a:r>
              <a:rPr lang="en-US" dirty="0" err="1" smtClean="0"/>
              <a:t>Imagini</a:t>
            </a:r>
            <a:r>
              <a:rPr lang="en-US" dirty="0" smtClean="0"/>
              <a:t> test:</a:t>
            </a:r>
            <a:endParaRPr lang="en-US" dirty="0"/>
          </a:p>
        </p:txBody>
      </p:sp>
      <p:sp>
        <p:nvSpPr>
          <p:cNvPr id="24" name="TextBox 23"/>
          <p:cNvSpPr txBox="1"/>
          <p:nvPr/>
        </p:nvSpPr>
        <p:spPr>
          <a:xfrm>
            <a:off x="2081321" y="5586222"/>
            <a:ext cx="1097437" cy="369332"/>
          </a:xfrm>
          <a:prstGeom prst="rect">
            <a:avLst/>
          </a:prstGeom>
          <a:noFill/>
        </p:spPr>
        <p:txBody>
          <a:bodyPr wrap="square" rtlCol="0">
            <a:spAutoFit/>
          </a:bodyPr>
          <a:lstStyle/>
          <a:p>
            <a:pPr algn="ctr"/>
            <a:r>
              <a:rPr lang="en-US" b="1" dirty="0" smtClean="0">
                <a:solidFill>
                  <a:srgbClr val="0000FF"/>
                </a:solidFill>
              </a:rPr>
              <a:t>outdoor</a:t>
            </a:r>
            <a:endParaRPr lang="en-US" b="1" dirty="0">
              <a:solidFill>
                <a:srgbClr val="0000FF"/>
              </a:solidFill>
            </a:endParaRPr>
          </a:p>
        </p:txBody>
      </p:sp>
      <p:sp>
        <p:nvSpPr>
          <p:cNvPr id="31" name="TextBox 30"/>
          <p:cNvSpPr txBox="1"/>
          <p:nvPr/>
        </p:nvSpPr>
        <p:spPr>
          <a:xfrm>
            <a:off x="3390059" y="5600614"/>
            <a:ext cx="1097437" cy="369332"/>
          </a:xfrm>
          <a:prstGeom prst="rect">
            <a:avLst/>
          </a:prstGeom>
          <a:noFill/>
        </p:spPr>
        <p:txBody>
          <a:bodyPr wrap="square" rtlCol="0">
            <a:spAutoFit/>
          </a:bodyPr>
          <a:lstStyle/>
          <a:p>
            <a:pPr algn="ctr"/>
            <a:r>
              <a:rPr lang="en-US" b="1" dirty="0" smtClean="0">
                <a:solidFill>
                  <a:srgbClr val="0000FF"/>
                </a:solidFill>
              </a:rPr>
              <a:t>outdoor</a:t>
            </a:r>
            <a:endParaRPr lang="en-US" b="1" dirty="0">
              <a:solidFill>
                <a:srgbClr val="0000FF"/>
              </a:solidFill>
            </a:endParaRPr>
          </a:p>
        </p:txBody>
      </p:sp>
      <p:sp>
        <p:nvSpPr>
          <p:cNvPr id="32" name="TextBox 31"/>
          <p:cNvSpPr txBox="1"/>
          <p:nvPr/>
        </p:nvSpPr>
        <p:spPr>
          <a:xfrm>
            <a:off x="4634632" y="5609037"/>
            <a:ext cx="1097437" cy="369332"/>
          </a:xfrm>
          <a:prstGeom prst="rect">
            <a:avLst/>
          </a:prstGeom>
          <a:noFill/>
        </p:spPr>
        <p:txBody>
          <a:bodyPr wrap="square" rtlCol="0">
            <a:spAutoFit/>
          </a:bodyPr>
          <a:lstStyle/>
          <a:p>
            <a:pPr algn="ctr"/>
            <a:r>
              <a:rPr lang="en-US" b="1" dirty="0" smtClean="0">
                <a:solidFill>
                  <a:srgbClr val="FF0000"/>
                </a:solidFill>
              </a:rPr>
              <a:t>indoor</a:t>
            </a:r>
            <a:endParaRPr lang="en-US" b="1" dirty="0">
              <a:solidFill>
                <a:srgbClr val="FF0000"/>
              </a:solidFill>
            </a:endParaRPr>
          </a:p>
        </p:txBody>
      </p:sp>
      <p:sp>
        <p:nvSpPr>
          <p:cNvPr id="34" name="TextBox 33"/>
          <p:cNvSpPr txBox="1"/>
          <p:nvPr/>
        </p:nvSpPr>
        <p:spPr>
          <a:xfrm>
            <a:off x="84337" y="5166001"/>
            <a:ext cx="9516675" cy="430887"/>
          </a:xfrm>
          <a:prstGeom prst="rect">
            <a:avLst/>
          </a:prstGeom>
          <a:noFill/>
        </p:spPr>
        <p:txBody>
          <a:bodyPr wrap="square" rtlCol="0">
            <a:spAutoFit/>
          </a:bodyPr>
          <a:lstStyle/>
          <a:p>
            <a:r>
              <a:rPr lang="en-US" sz="2200" b="1" dirty="0" err="1" smtClean="0">
                <a:solidFill>
                  <a:srgbClr val="000000"/>
                </a:solidFill>
              </a:rPr>
              <a:t>Clasificare</a:t>
            </a:r>
            <a:r>
              <a:rPr lang="en-US" sz="2200" b="1" dirty="0" smtClean="0">
                <a:solidFill>
                  <a:srgbClr val="000000"/>
                </a:solidFill>
              </a:rPr>
              <a:t> = </a:t>
            </a:r>
            <a:r>
              <a:rPr lang="en-US" sz="2200" b="1" dirty="0" err="1" smtClean="0">
                <a:solidFill>
                  <a:srgbClr val="000000"/>
                </a:solidFill>
              </a:rPr>
              <a:t>asocierea</a:t>
            </a:r>
            <a:r>
              <a:rPr lang="en-US" sz="2200" b="1" dirty="0" smtClean="0">
                <a:solidFill>
                  <a:srgbClr val="000000"/>
                </a:solidFill>
              </a:rPr>
              <a:t> </a:t>
            </a:r>
            <a:r>
              <a:rPr lang="en-US" sz="2200" b="1" dirty="0" err="1" smtClean="0">
                <a:solidFill>
                  <a:srgbClr val="000000"/>
                </a:solidFill>
              </a:rPr>
              <a:t>unei</a:t>
            </a:r>
            <a:r>
              <a:rPr lang="en-US" sz="2200" b="1" dirty="0" smtClean="0">
                <a:solidFill>
                  <a:srgbClr val="000000"/>
                </a:solidFill>
              </a:rPr>
              <a:t> </a:t>
            </a:r>
            <a:r>
              <a:rPr lang="en-US" sz="2200" b="1" dirty="0" err="1" smtClean="0">
                <a:solidFill>
                  <a:srgbClr val="000000"/>
                </a:solidFill>
              </a:rPr>
              <a:t>etichete</a:t>
            </a:r>
            <a:r>
              <a:rPr lang="en-US" sz="2200" b="1" dirty="0" smtClean="0">
                <a:solidFill>
                  <a:srgbClr val="000000"/>
                </a:solidFill>
              </a:rPr>
              <a:t> (indoor, outdoor) </a:t>
            </a:r>
            <a:r>
              <a:rPr lang="en-US" sz="2200" b="1" dirty="0" err="1" smtClean="0">
                <a:solidFill>
                  <a:srgbClr val="000000"/>
                </a:solidFill>
              </a:rPr>
              <a:t>pentru</a:t>
            </a:r>
            <a:r>
              <a:rPr lang="en-US" sz="2200" b="1" dirty="0" smtClean="0">
                <a:solidFill>
                  <a:srgbClr val="000000"/>
                </a:solidFill>
              </a:rPr>
              <a:t> </a:t>
            </a:r>
            <a:r>
              <a:rPr lang="en-US" sz="2200" b="1" dirty="0" err="1" smtClean="0">
                <a:solidFill>
                  <a:srgbClr val="000000"/>
                </a:solidFill>
              </a:rPr>
              <a:t>exemple</a:t>
            </a:r>
            <a:r>
              <a:rPr lang="en-US" sz="2200" b="1" dirty="0" smtClean="0">
                <a:solidFill>
                  <a:srgbClr val="000000"/>
                </a:solidFill>
              </a:rPr>
              <a:t> </a:t>
            </a:r>
            <a:r>
              <a:rPr lang="en-US" sz="2200" b="1" dirty="0" err="1" smtClean="0">
                <a:solidFill>
                  <a:srgbClr val="000000"/>
                </a:solidFill>
              </a:rPr>
              <a:t>noi</a:t>
            </a:r>
            <a:endParaRPr lang="en-US" sz="2200" b="1" dirty="0">
              <a:solidFill>
                <a:srgbClr val="000000"/>
              </a:solidFill>
            </a:endParaRPr>
          </a:p>
        </p:txBody>
      </p:sp>
    </p:spTree>
    <p:extLst>
      <p:ext uri="{BB962C8B-B14F-4D97-AF65-F5344CB8AC3E}">
        <p14:creationId xmlns:p14="http://schemas.microsoft.com/office/powerpoint/2010/main" val="160724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31"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dirty="0" err="1" smtClean="0">
                <a:latin typeface="Calibri" charset="0"/>
              </a:rPr>
              <a:t>Învățarea</a:t>
            </a:r>
            <a:r>
              <a:rPr lang="en-US" dirty="0" smtClean="0">
                <a:latin typeface="Calibri" charset="0"/>
              </a:rPr>
              <a:t> </a:t>
            </a:r>
            <a:r>
              <a:rPr lang="en-US" dirty="0" err="1" smtClean="0">
                <a:latin typeface="Calibri" charset="0"/>
              </a:rPr>
              <a:t>supervizată</a:t>
            </a:r>
            <a:endParaRPr lang="en-US" dirty="0">
              <a:latin typeface="Calibri" charset="0"/>
            </a:endParaRPr>
          </a:p>
        </p:txBody>
      </p:sp>
      <p:grpSp>
        <p:nvGrpSpPr>
          <p:cNvPr id="2" name="Group 36"/>
          <p:cNvGrpSpPr>
            <a:grpSpLocks/>
          </p:cNvGrpSpPr>
          <p:nvPr/>
        </p:nvGrpSpPr>
        <p:grpSpPr bwMode="auto">
          <a:xfrm>
            <a:off x="353794" y="2438400"/>
            <a:ext cx="2514600" cy="2362200"/>
            <a:chOff x="990600" y="3048000"/>
            <a:chExt cx="2514600" cy="2362200"/>
          </a:xfrm>
        </p:grpSpPr>
        <p:sp>
          <p:nvSpPr>
            <p:cNvPr id="43" name="Rectangle 42"/>
            <p:cNvSpPr/>
            <p:nvPr/>
          </p:nvSpPr>
          <p:spPr>
            <a:xfrm>
              <a:off x="990600" y="3048000"/>
              <a:ext cx="25146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257" name="Picture 4" descr="http://www.news.cornell.edu/stories/Sept05/do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318" y="3352800"/>
              <a:ext cx="729482" cy="685800"/>
            </a:xfrm>
            <a:prstGeom prst="rect">
              <a:avLst/>
            </a:prstGeom>
            <a:noFill/>
            <a:ln w="38100">
              <a:solidFill>
                <a:srgbClr val="00B050"/>
              </a:solidFill>
              <a:miter lim="800000"/>
              <a:headEnd/>
              <a:tailEnd/>
            </a:ln>
            <a:extLst>
              <a:ext uri="{909E8E84-426E-40dd-AFC4-6F175D3DCCD1}">
                <a14:hiddenFill xmlns:a14="http://schemas.microsoft.com/office/drawing/2010/main" xmlns="">
                  <a:solidFill>
                    <a:srgbClr val="FFFFFF"/>
                  </a:solidFill>
                </a14:hiddenFill>
              </a:ext>
            </a:extLst>
          </p:spPr>
        </p:pic>
        <p:pic>
          <p:nvPicPr>
            <p:cNvPr id="52258" name="Picture 44" descr="http://www.i-love-dogs.com/dog-breeds/images/Cairn-Terri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581400"/>
              <a:ext cx="643890" cy="762000"/>
            </a:xfrm>
            <a:prstGeom prst="rect">
              <a:avLst/>
            </a:prstGeom>
            <a:noFill/>
            <a:ln w="38100">
              <a:solidFill>
                <a:srgbClr val="00B050"/>
              </a:solidFill>
              <a:miter lim="800000"/>
              <a:headEnd/>
              <a:tailEnd/>
            </a:ln>
            <a:extLst>
              <a:ext uri="{909E8E84-426E-40dd-AFC4-6F175D3DCCD1}">
                <a14:hiddenFill xmlns:a14="http://schemas.microsoft.com/office/drawing/2010/main" xmlns="">
                  <a:solidFill>
                    <a:srgbClr val="FFFFFF"/>
                  </a:solidFill>
                </a14:hiddenFill>
              </a:ext>
            </a:extLst>
          </p:spPr>
        </p:pic>
        <p:pic>
          <p:nvPicPr>
            <p:cNvPr id="52259" name="Picture 2" descr="http://z.about.com/d/cameras/1/0/v/2/sadDo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200400"/>
              <a:ext cx="677333" cy="1219200"/>
            </a:xfrm>
            <a:prstGeom prst="rect">
              <a:avLst/>
            </a:prstGeom>
            <a:noFill/>
            <a:ln w="38100">
              <a:solidFill>
                <a:srgbClr val="00B050"/>
              </a:solidFill>
              <a:miter lim="800000"/>
              <a:headEnd/>
              <a:tailEnd/>
            </a:ln>
            <a:extLst>
              <a:ext uri="{909E8E84-426E-40dd-AFC4-6F175D3DCCD1}">
                <a14:hiddenFill xmlns:a14="http://schemas.microsoft.com/office/drawing/2010/main" xmlns="">
                  <a:solidFill>
                    <a:srgbClr val="FFFFFF"/>
                  </a:solidFill>
                </a14:hiddenFill>
              </a:ext>
            </a:extLst>
          </p:spPr>
        </p:pic>
        <p:pic>
          <p:nvPicPr>
            <p:cNvPr id="52260" name="Picture 46" descr="http://bodybydesign.files.wordpress.com/2007/07/ground-zer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4648200"/>
              <a:ext cx="609600" cy="508000"/>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pic>
          <p:nvPicPr>
            <p:cNvPr id="52261" name="Picture 10" descr="http://tbn0.google.com/images?q=tbn:RBGFTXqFUNjqAM:http://scienceblogs.com/bushwells/upload/2006/07/IcePlantOrgy.JP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4724400"/>
              <a:ext cx="720698" cy="542926"/>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pic>
          <p:nvPicPr>
            <p:cNvPr id="52262" name="Picture 12" descr="http://www.bmgen.com/sco_mug/mug_00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200" y="4648200"/>
              <a:ext cx="571500" cy="457200"/>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grpSp>
      <p:grpSp>
        <p:nvGrpSpPr>
          <p:cNvPr id="3" name="Group 53"/>
          <p:cNvGrpSpPr>
            <a:grpSpLocks/>
          </p:cNvGrpSpPr>
          <p:nvPr/>
        </p:nvGrpSpPr>
        <p:grpSpPr bwMode="auto">
          <a:xfrm>
            <a:off x="3570893" y="2438400"/>
            <a:ext cx="1905000" cy="2362200"/>
            <a:chOff x="3962400" y="3048000"/>
            <a:chExt cx="1905000" cy="2362200"/>
          </a:xfrm>
        </p:grpSpPr>
        <p:sp>
          <p:nvSpPr>
            <p:cNvPr id="51" name="Rectangle 50"/>
            <p:cNvSpPr/>
            <p:nvPr/>
          </p:nvSpPr>
          <p:spPr>
            <a:xfrm>
              <a:off x="3962400" y="3048000"/>
              <a:ext cx="19050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Rounded Rectangle 51"/>
            <p:cNvSpPr/>
            <p:nvPr/>
          </p:nvSpPr>
          <p:spPr>
            <a:xfrm>
              <a:off x="4038600" y="3124200"/>
              <a:ext cx="1724025" cy="43021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err="1" smtClean="0">
                  <a:solidFill>
                    <a:schemeClr val="tx1"/>
                  </a:solidFill>
                </a:rPr>
                <a:t>Histograme</a:t>
              </a:r>
              <a:r>
                <a:rPr lang="en-US" sz="1400" dirty="0" smtClean="0">
                  <a:solidFill>
                    <a:schemeClr val="tx1"/>
                  </a:solidFill>
                </a:rPr>
                <a:t> de </a:t>
              </a:r>
              <a:r>
                <a:rPr lang="en-US" sz="1400" dirty="0" err="1" smtClean="0">
                  <a:solidFill>
                    <a:schemeClr val="tx1"/>
                  </a:solidFill>
                </a:rPr>
                <a:t>culori</a:t>
              </a:r>
              <a:endParaRPr lang="en-US" sz="1400" dirty="0">
                <a:solidFill>
                  <a:schemeClr val="tx1"/>
                </a:solidFill>
              </a:endParaRPr>
            </a:p>
          </p:txBody>
        </p:sp>
        <p:sp>
          <p:nvSpPr>
            <p:cNvPr id="53" name="Rounded Rectangle 52"/>
            <p:cNvSpPr/>
            <p:nvPr/>
          </p:nvSpPr>
          <p:spPr>
            <a:xfrm>
              <a:off x="4038600" y="3823493"/>
              <a:ext cx="1367963" cy="43021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err="1" smtClean="0">
                  <a:solidFill>
                    <a:schemeClr val="tx1"/>
                  </a:solidFill>
                </a:rPr>
                <a:t>Histograme</a:t>
              </a:r>
              <a:r>
                <a:rPr lang="en-US" sz="1400" dirty="0" smtClean="0">
                  <a:solidFill>
                    <a:schemeClr val="tx1"/>
                  </a:solidFill>
                </a:rPr>
                <a:t> de </a:t>
              </a:r>
              <a:r>
                <a:rPr lang="en-US" sz="1400" dirty="0" err="1" smtClean="0">
                  <a:solidFill>
                    <a:schemeClr val="tx1"/>
                  </a:solidFill>
                </a:rPr>
                <a:t>textoni</a:t>
              </a:r>
              <a:endParaRPr lang="en-US" sz="1400" dirty="0">
                <a:solidFill>
                  <a:schemeClr val="tx1"/>
                </a:solidFill>
              </a:endParaRPr>
            </a:p>
          </p:txBody>
        </p:sp>
        <p:sp>
          <p:nvSpPr>
            <p:cNvPr id="54" name="Rounded Rectangle 53"/>
            <p:cNvSpPr/>
            <p:nvPr/>
          </p:nvSpPr>
          <p:spPr>
            <a:xfrm>
              <a:off x="4256742" y="4511119"/>
              <a:ext cx="1295400" cy="43021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err="1" smtClean="0">
                  <a:solidFill>
                    <a:schemeClr val="tx1"/>
                  </a:solidFill>
                </a:rPr>
                <a:t>Alte</a:t>
              </a:r>
              <a:r>
                <a:rPr lang="en-US" sz="1400" dirty="0" smtClean="0">
                  <a:solidFill>
                    <a:schemeClr val="tx1"/>
                  </a:solidFill>
                </a:rPr>
                <a:t> </a:t>
              </a:r>
              <a:r>
                <a:rPr lang="en-US" sz="1400" dirty="0" err="1" smtClean="0">
                  <a:solidFill>
                    <a:schemeClr val="tx1"/>
                  </a:solidFill>
                </a:rPr>
                <a:t>caracteristici</a:t>
              </a:r>
              <a:endParaRPr lang="en-US" sz="1400" dirty="0">
                <a:solidFill>
                  <a:schemeClr val="tx1"/>
                </a:solidFill>
              </a:endParaRPr>
            </a:p>
          </p:txBody>
        </p:sp>
      </p:grpSp>
      <p:grpSp>
        <p:nvGrpSpPr>
          <p:cNvPr id="4" name="Group 54"/>
          <p:cNvGrpSpPr>
            <a:grpSpLocks/>
          </p:cNvGrpSpPr>
          <p:nvPr/>
        </p:nvGrpSpPr>
        <p:grpSpPr bwMode="auto">
          <a:xfrm>
            <a:off x="6152734" y="2438400"/>
            <a:ext cx="1524000" cy="2362200"/>
            <a:chOff x="6172200" y="3048000"/>
            <a:chExt cx="1524000" cy="2362200"/>
          </a:xfrm>
        </p:grpSpPr>
        <p:sp>
          <p:nvSpPr>
            <p:cNvPr id="57" name="Rectangle 56"/>
            <p:cNvSpPr/>
            <p:nvPr/>
          </p:nvSpPr>
          <p:spPr>
            <a:xfrm>
              <a:off x="6172200" y="3048000"/>
              <a:ext cx="15240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236" name="TextBox 57"/>
            <p:cNvSpPr txBox="1">
              <a:spLocks noChangeArrowheads="1"/>
            </p:cNvSpPr>
            <p:nvPr/>
          </p:nvSpPr>
          <p:spPr bwMode="auto">
            <a:xfrm>
              <a:off x="6400800" y="3288268"/>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37" name="TextBox 58"/>
            <p:cNvSpPr txBox="1">
              <a:spLocks noChangeArrowheads="1"/>
            </p:cNvSpPr>
            <p:nvPr/>
          </p:nvSpPr>
          <p:spPr bwMode="auto">
            <a:xfrm>
              <a:off x="6400800" y="32766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38" name="TextBox 59"/>
            <p:cNvSpPr txBox="1">
              <a:spLocks noChangeArrowheads="1"/>
            </p:cNvSpPr>
            <p:nvPr/>
          </p:nvSpPr>
          <p:spPr bwMode="auto">
            <a:xfrm>
              <a:off x="6553200" y="34290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39" name="TextBox 60"/>
            <p:cNvSpPr txBox="1">
              <a:spLocks noChangeArrowheads="1"/>
            </p:cNvSpPr>
            <p:nvPr/>
          </p:nvSpPr>
          <p:spPr bwMode="auto">
            <a:xfrm>
              <a:off x="7010400" y="34290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0" name="TextBox 61"/>
            <p:cNvSpPr txBox="1">
              <a:spLocks noChangeArrowheads="1"/>
            </p:cNvSpPr>
            <p:nvPr/>
          </p:nvSpPr>
          <p:spPr bwMode="auto">
            <a:xfrm>
              <a:off x="6324600" y="40386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1" name="TextBox 62"/>
            <p:cNvSpPr txBox="1">
              <a:spLocks noChangeArrowheads="1"/>
            </p:cNvSpPr>
            <p:nvPr/>
          </p:nvSpPr>
          <p:spPr bwMode="auto">
            <a:xfrm>
              <a:off x="7315200" y="36576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2" name="TextBox 63"/>
            <p:cNvSpPr txBox="1">
              <a:spLocks noChangeArrowheads="1"/>
            </p:cNvSpPr>
            <p:nvPr/>
          </p:nvSpPr>
          <p:spPr bwMode="auto">
            <a:xfrm>
              <a:off x="7162800" y="40386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3" name="TextBox 64"/>
            <p:cNvSpPr txBox="1">
              <a:spLocks noChangeArrowheads="1"/>
            </p:cNvSpPr>
            <p:nvPr/>
          </p:nvSpPr>
          <p:spPr bwMode="auto">
            <a:xfrm>
              <a:off x="7086600" y="45720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4" name="TextBox 65"/>
            <p:cNvSpPr txBox="1">
              <a:spLocks noChangeArrowheads="1"/>
            </p:cNvSpPr>
            <p:nvPr/>
          </p:nvSpPr>
          <p:spPr bwMode="auto">
            <a:xfrm>
              <a:off x="6324600" y="48006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5" name="TextBox 66"/>
            <p:cNvSpPr txBox="1">
              <a:spLocks noChangeArrowheads="1"/>
            </p:cNvSpPr>
            <p:nvPr/>
          </p:nvSpPr>
          <p:spPr bwMode="auto">
            <a:xfrm>
              <a:off x="6629400" y="3810000"/>
              <a:ext cx="30809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00B050"/>
                  </a:solidFill>
                </a:rPr>
                <a:t>o</a:t>
              </a:r>
            </a:p>
          </p:txBody>
        </p:sp>
        <p:sp>
          <p:nvSpPr>
            <p:cNvPr id="52246" name="TextBox 67"/>
            <p:cNvSpPr txBox="1">
              <a:spLocks noChangeArrowheads="1"/>
            </p:cNvSpPr>
            <p:nvPr/>
          </p:nvSpPr>
          <p:spPr bwMode="auto">
            <a:xfrm>
              <a:off x="6781800" y="3962400"/>
              <a:ext cx="30809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00B050"/>
                  </a:solidFill>
                </a:rPr>
                <a:t>o</a:t>
              </a:r>
            </a:p>
          </p:txBody>
        </p:sp>
        <p:sp>
          <p:nvSpPr>
            <p:cNvPr id="52247" name="TextBox 68"/>
            <p:cNvSpPr txBox="1">
              <a:spLocks noChangeArrowheads="1"/>
            </p:cNvSpPr>
            <p:nvPr/>
          </p:nvSpPr>
          <p:spPr bwMode="auto">
            <a:xfrm>
              <a:off x="6934200" y="4114800"/>
              <a:ext cx="30809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00B050"/>
                  </a:solidFill>
                </a:rPr>
                <a:t>o</a:t>
              </a:r>
            </a:p>
          </p:txBody>
        </p:sp>
        <p:sp>
          <p:nvSpPr>
            <p:cNvPr id="52248" name="TextBox 69"/>
            <p:cNvSpPr txBox="1">
              <a:spLocks noChangeArrowheads="1"/>
            </p:cNvSpPr>
            <p:nvPr/>
          </p:nvSpPr>
          <p:spPr bwMode="auto">
            <a:xfrm>
              <a:off x="6705600" y="4343400"/>
              <a:ext cx="30809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00B050"/>
                  </a:solidFill>
                </a:rPr>
                <a:t>o</a:t>
              </a:r>
            </a:p>
          </p:txBody>
        </p:sp>
        <p:sp>
          <p:nvSpPr>
            <p:cNvPr id="52249" name="TextBox 70"/>
            <p:cNvSpPr txBox="1">
              <a:spLocks noChangeArrowheads="1"/>
            </p:cNvSpPr>
            <p:nvPr/>
          </p:nvSpPr>
          <p:spPr bwMode="auto">
            <a:xfrm>
              <a:off x="6553200" y="4191000"/>
              <a:ext cx="30809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00B050"/>
                  </a:solidFill>
                </a:rPr>
                <a:t>o</a:t>
              </a:r>
            </a:p>
          </p:txBody>
        </p:sp>
        <p:sp>
          <p:nvSpPr>
            <p:cNvPr id="72" name="Oval 71"/>
            <p:cNvSpPr/>
            <p:nvPr/>
          </p:nvSpPr>
          <p:spPr>
            <a:xfrm rot="547442">
              <a:off x="6573838" y="3727450"/>
              <a:ext cx="609600" cy="12620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3" name="TextBox 72"/>
          <p:cNvSpPr txBox="1">
            <a:spLocks noChangeArrowheads="1"/>
          </p:cNvSpPr>
          <p:nvPr/>
        </p:nvSpPr>
        <p:spPr bwMode="auto">
          <a:xfrm>
            <a:off x="7836933" y="3357575"/>
            <a:ext cx="19050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a:t>
            </a:r>
            <a:r>
              <a:rPr lang="en-US" sz="2000" dirty="0"/>
              <a:t> </a:t>
            </a:r>
            <a:r>
              <a:rPr lang="en-US" sz="2000" dirty="0" err="1" smtClean="0"/>
              <a:t>eticheta</a:t>
            </a:r>
            <a:endParaRPr lang="en-US" sz="2000" dirty="0" smtClean="0"/>
          </a:p>
          <a:p>
            <a:pPr eaLnBrk="1" hangingPunct="1"/>
            <a:r>
              <a:rPr lang="en-US" sz="2000" dirty="0" err="1"/>
              <a:t>c</a:t>
            </a:r>
            <a:r>
              <a:rPr lang="en-US" sz="2000" dirty="0" err="1" smtClean="0"/>
              <a:t>lasei</a:t>
            </a:r>
            <a:r>
              <a:rPr lang="en-US" sz="2000" dirty="0" smtClean="0"/>
              <a:t> de </a:t>
            </a:r>
            <a:r>
              <a:rPr lang="en-US" sz="2000" dirty="0" err="1" smtClean="0"/>
              <a:t>obiecte</a:t>
            </a:r>
            <a:endParaRPr lang="en-US" sz="2000" dirty="0"/>
          </a:p>
        </p:txBody>
      </p:sp>
      <p:sp>
        <p:nvSpPr>
          <p:cNvPr id="74" name="TextBox 73"/>
          <p:cNvSpPr txBox="1">
            <a:spLocks noChangeArrowheads="1"/>
          </p:cNvSpPr>
          <p:nvPr/>
        </p:nvSpPr>
        <p:spPr bwMode="auto">
          <a:xfrm>
            <a:off x="506194" y="4800600"/>
            <a:ext cx="22098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b="1" dirty="0" err="1" smtClean="0"/>
              <a:t>Exemple</a:t>
            </a:r>
            <a:endParaRPr lang="en-US" sz="2000" b="1" dirty="0" smtClean="0"/>
          </a:p>
          <a:p>
            <a:pPr algn="ctr" eaLnBrk="1" hangingPunct="1"/>
            <a:r>
              <a:rPr lang="en-US" sz="2000" dirty="0" smtClean="0"/>
              <a:t>  - </a:t>
            </a:r>
            <a:r>
              <a:rPr lang="en-US" sz="2000" b="1" dirty="0" smtClean="0">
                <a:solidFill>
                  <a:srgbClr val="FF0000"/>
                </a:solidFill>
              </a:rPr>
              <a:t>negative</a:t>
            </a:r>
          </a:p>
          <a:p>
            <a:pPr algn="ctr" eaLnBrk="1" hangingPunct="1"/>
            <a:r>
              <a:rPr lang="en-US" sz="2000" dirty="0" smtClean="0"/>
              <a:t> - </a:t>
            </a:r>
            <a:r>
              <a:rPr lang="en-US" sz="2000" b="1" dirty="0" err="1" smtClean="0">
                <a:solidFill>
                  <a:srgbClr val="008000"/>
                </a:solidFill>
              </a:rPr>
              <a:t>pozitive</a:t>
            </a:r>
            <a:endParaRPr lang="en-US" sz="2000" b="1" dirty="0">
              <a:solidFill>
                <a:srgbClr val="008000"/>
              </a:solidFill>
            </a:endParaRPr>
          </a:p>
        </p:txBody>
      </p:sp>
      <p:sp>
        <p:nvSpPr>
          <p:cNvPr id="75" name="TextBox 74"/>
          <p:cNvSpPr txBox="1">
            <a:spLocks noChangeArrowheads="1"/>
          </p:cNvSpPr>
          <p:nvPr/>
        </p:nvSpPr>
        <p:spPr bwMode="auto">
          <a:xfrm>
            <a:off x="3418493" y="4800600"/>
            <a:ext cx="22098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err="1" smtClean="0"/>
              <a:t>Caracteristici</a:t>
            </a:r>
            <a:endParaRPr lang="en-US" sz="2000" dirty="0" smtClean="0"/>
          </a:p>
          <a:p>
            <a:pPr algn="ctr" eaLnBrk="1" hangingPunct="1"/>
            <a:r>
              <a:rPr lang="en-US" sz="2000" dirty="0" err="1" smtClean="0"/>
              <a:t>pentru</a:t>
            </a:r>
            <a:r>
              <a:rPr lang="en-US" sz="2000" dirty="0" smtClean="0"/>
              <a:t> </a:t>
            </a:r>
            <a:r>
              <a:rPr lang="en-US" sz="2000" dirty="0" err="1" smtClean="0"/>
              <a:t>descrierea</a:t>
            </a:r>
            <a:r>
              <a:rPr lang="en-US" sz="2000" dirty="0" smtClean="0"/>
              <a:t> </a:t>
            </a:r>
            <a:r>
              <a:rPr lang="en-US" sz="2000" dirty="0" err="1" smtClean="0"/>
              <a:t>imaginilor</a:t>
            </a:r>
            <a:r>
              <a:rPr lang="en-US" sz="2000" dirty="0" smtClean="0"/>
              <a:t> </a:t>
            </a:r>
            <a:endParaRPr lang="en-US" sz="2000" dirty="0"/>
          </a:p>
        </p:txBody>
      </p:sp>
      <p:sp>
        <p:nvSpPr>
          <p:cNvPr id="76" name="TextBox 75"/>
          <p:cNvSpPr txBox="1">
            <a:spLocks noChangeArrowheads="1"/>
          </p:cNvSpPr>
          <p:nvPr/>
        </p:nvSpPr>
        <p:spPr bwMode="auto">
          <a:xfrm>
            <a:off x="6124855" y="4838739"/>
            <a:ext cx="163767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err="1" smtClean="0"/>
              <a:t>Clasificator</a:t>
            </a:r>
            <a:endParaRPr lang="en-US" sz="2000" dirty="0"/>
          </a:p>
        </p:txBody>
      </p:sp>
      <p:sp>
        <p:nvSpPr>
          <p:cNvPr id="77" name="TextBox 76"/>
          <p:cNvSpPr txBox="1">
            <a:spLocks noChangeArrowheads="1"/>
          </p:cNvSpPr>
          <p:nvPr/>
        </p:nvSpPr>
        <p:spPr bwMode="auto">
          <a:xfrm>
            <a:off x="3007331" y="3395489"/>
            <a:ext cx="411162"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a:t>+</a:t>
            </a:r>
          </a:p>
        </p:txBody>
      </p:sp>
      <p:sp>
        <p:nvSpPr>
          <p:cNvPr id="78" name="TextBox 77"/>
          <p:cNvSpPr txBox="1">
            <a:spLocks noChangeArrowheads="1"/>
          </p:cNvSpPr>
          <p:nvPr/>
        </p:nvSpPr>
        <p:spPr bwMode="auto">
          <a:xfrm>
            <a:off x="5525661" y="3357575"/>
            <a:ext cx="554595"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b="1" dirty="0"/>
              <a:t>+</a:t>
            </a:r>
          </a:p>
        </p:txBody>
      </p:sp>
      <p:sp>
        <p:nvSpPr>
          <p:cNvPr id="40" name="TextBox 39"/>
          <p:cNvSpPr txBox="1">
            <a:spLocks noChangeArrowheads="1"/>
          </p:cNvSpPr>
          <p:nvPr/>
        </p:nvSpPr>
        <p:spPr bwMode="auto">
          <a:xfrm>
            <a:off x="3506747" y="5880403"/>
            <a:ext cx="2734241"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a:t>
            </a:r>
            <a:r>
              <a:rPr lang="en-US" sz="2000" dirty="0"/>
              <a:t> </a:t>
            </a:r>
            <a:r>
              <a:rPr lang="en-US" sz="2000" dirty="0" err="1" smtClean="0"/>
              <a:t>descriptori</a:t>
            </a:r>
            <a:r>
              <a:rPr lang="en-US" sz="2000" dirty="0" smtClean="0"/>
              <a:t> </a:t>
            </a:r>
            <a:r>
              <a:rPr lang="en-US" sz="2000" dirty="0" err="1" smtClean="0"/>
              <a:t>vizuali</a:t>
            </a:r>
            <a:r>
              <a:rPr lang="en-US" sz="2000" dirty="0" smtClean="0"/>
              <a:t> </a:t>
            </a:r>
            <a:r>
              <a:rPr lang="en-US" sz="2000" dirty="0" err="1" smtClean="0"/>
              <a:t>ai</a:t>
            </a:r>
            <a:r>
              <a:rPr lang="en-US" sz="2000" dirty="0" smtClean="0"/>
              <a:t> </a:t>
            </a:r>
            <a:r>
              <a:rPr lang="en-US" sz="2000" dirty="0" err="1" smtClean="0"/>
              <a:t>conținutului</a:t>
            </a:r>
            <a:r>
              <a:rPr lang="en-US" sz="2000" dirty="0" smtClean="0"/>
              <a:t> </a:t>
            </a:r>
            <a:r>
              <a:rPr lang="en-US" sz="2000" dirty="0" err="1" smtClean="0"/>
              <a:t>imaginii</a:t>
            </a:r>
            <a:endParaRPr lang="en-US" sz="2000" dirty="0"/>
          </a:p>
        </p:txBody>
      </p:sp>
      <p:sp>
        <p:nvSpPr>
          <p:cNvPr id="42" name="TextBox 41"/>
          <p:cNvSpPr txBox="1"/>
          <p:nvPr/>
        </p:nvSpPr>
        <p:spPr>
          <a:xfrm>
            <a:off x="7201948" y="6573131"/>
            <a:ext cx="2141343"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D. </a:t>
            </a:r>
            <a:r>
              <a:rPr lang="en-US" sz="1200" dirty="0" err="1" smtClean="0"/>
              <a:t>Hoiem</a:t>
            </a:r>
            <a:endParaRPr lang="en-US" sz="1200" dirty="0"/>
          </a:p>
        </p:txBody>
      </p:sp>
    </p:spTree>
    <p:extLst>
      <p:ext uri="{BB962C8B-B14F-4D97-AF65-F5344CB8AC3E}">
        <p14:creationId xmlns:p14="http://schemas.microsoft.com/office/powerpoint/2010/main" val="14842845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3" grpId="1"/>
      <p:bldP spid="74" grpId="0"/>
      <p:bldP spid="75" grpId="0"/>
      <p:bldP spid="76" grpId="0"/>
      <p:bldP spid="77" grpId="0"/>
      <p:bldP spid="78" grpId="0"/>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dirty="0" err="1" smtClean="0">
                <a:latin typeface="Calibri" charset="0"/>
              </a:rPr>
              <a:t>Etapa</a:t>
            </a:r>
            <a:r>
              <a:rPr lang="en-US" dirty="0" smtClean="0">
                <a:latin typeface="Calibri" charset="0"/>
              </a:rPr>
              <a:t> de </a:t>
            </a:r>
            <a:r>
              <a:rPr lang="en-US" dirty="0" err="1" smtClean="0">
                <a:latin typeface="Calibri" charset="0"/>
              </a:rPr>
              <a:t>învățare</a:t>
            </a:r>
            <a:r>
              <a:rPr lang="en-US" dirty="0" smtClean="0">
                <a:latin typeface="Calibri" charset="0"/>
              </a:rPr>
              <a:t>/</a:t>
            </a:r>
            <a:r>
              <a:rPr lang="en-US" dirty="0" err="1" smtClean="0">
                <a:latin typeface="Calibri" charset="0"/>
              </a:rPr>
              <a:t>antrenare</a:t>
            </a:r>
            <a:endParaRPr lang="en-US" dirty="0">
              <a:latin typeface="Calibri" charset="0"/>
            </a:endParaRPr>
          </a:p>
        </p:txBody>
      </p:sp>
      <p:sp>
        <p:nvSpPr>
          <p:cNvPr id="10" name="Rounded Rectangle 9"/>
          <p:cNvSpPr/>
          <p:nvPr/>
        </p:nvSpPr>
        <p:spPr>
          <a:xfrm>
            <a:off x="5524200" y="12954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smtClean="0">
                <a:solidFill>
                  <a:schemeClr val="tx1"/>
                </a:solidFill>
              </a:rPr>
              <a:t>Etichete</a:t>
            </a:r>
            <a:r>
              <a:rPr lang="en-US" dirty="0" smtClean="0">
                <a:solidFill>
                  <a:schemeClr val="tx1"/>
                </a:solidFill>
              </a:rPr>
              <a:t> ale </a:t>
            </a:r>
            <a:r>
              <a:rPr lang="en-US" dirty="0" err="1" smtClean="0">
                <a:solidFill>
                  <a:schemeClr val="tx1"/>
                </a:solidFill>
              </a:rPr>
              <a:t>exemplelor</a:t>
            </a:r>
            <a:r>
              <a:rPr lang="en-US" dirty="0" smtClean="0">
                <a:solidFill>
                  <a:schemeClr val="tx1"/>
                </a:solidFill>
              </a:rPr>
              <a:t> de </a:t>
            </a:r>
            <a:r>
              <a:rPr lang="en-US" dirty="0" err="1" smtClean="0">
                <a:solidFill>
                  <a:schemeClr val="tx1"/>
                </a:solidFill>
              </a:rPr>
              <a:t>învățare</a:t>
            </a:r>
            <a:endParaRPr lang="en-US" dirty="0">
              <a:solidFill>
                <a:schemeClr val="tx1"/>
              </a:solidFill>
            </a:endParaRPr>
          </a:p>
        </p:txBody>
      </p:sp>
      <p:pic>
        <p:nvPicPr>
          <p:cNvPr id="542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686050"/>
            <a:ext cx="1325563" cy="881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752850"/>
            <a:ext cx="1238250" cy="819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219450"/>
            <a:ext cx="1428750"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2914650"/>
            <a:ext cx="1295400"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79" name="TextBox 7"/>
          <p:cNvSpPr txBox="1">
            <a:spLocks noChangeArrowheads="1"/>
          </p:cNvSpPr>
          <p:nvPr/>
        </p:nvSpPr>
        <p:spPr bwMode="auto">
          <a:xfrm>
            <a:off x="304800" y="1874838"/>
            <a:ext cx="1828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err="1" smtClean="0"/>
              <a:t>Exemple</a:t>
            </a:r>
            <a:r>
              <a:rPr lang="en-US" sz="2000" dirty="0" smtClean="0"/>
              <a:t> de </a:t>
            </a:r>
            <a:r>
              <a:rPr lang="en-US" sz="2000" dirty="0" err="1" smtClean="0"/>
              <a:t>învățare</a:t>
            </a:r>
            <a:endParaRPr lang="en-US" sz="2000" dirty="0"/>
          </a:p>
        </p:txBody>
      </p:sp>
      <p:sp>
        <p:nvSpPr>
          <p:cNvPr id="11" name="Rounded Rectangle 10"/>
          <p:cNvSpPr/>
          <p:nvPr/>
        </p:nvSpPr>
        <p:spPr bwMode="auto">
          <a:xfrm>
            <a:off x="76200" y="1905000"/>
            <a:ext cx="2438400" cy="2819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chemeClr val="tx1"/>
              </a:solidFill>
            </a:endParaRPr>
          </a:p>
        </p:txBody>
      </p:sp>
      <p:sp>
        <p:nvSpPr>
          <p:cNvPr id="12" name="Rounded Rectangle 11"/>
          <p:cNvSpPr/>
          <p:nvPr/>
        </p:nvSpPr>
        <p:spPr>
          <a:xfrm>
            <a:off x="5564658" y="2743200"/>
            <a:ext cx="16002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smtClean="0">
                <a:solidFill>
                  <a:schemeClr val="tx1"/>
                </a:solidFill>
              </a:rPr>
              <a:t>Antrenarea</a:t>
            </a:r>
            <a:endParaRPr lang="en-US" dirty="0" smtClean="0">
              <a:solidFill>
                <a:schemeClr val="tx1"/>
              </a:solidFill>
            </a:endParaRPr>
          </a:p>
          <a:p>
            <a:pPr algn="ctr">
              <a:defRPr/>
            </a:pPr>
            <a:r>
              <a:rPr lang="en-US" dirty="0" err="1" smtClean="0">
                <a:solidFill>
                  <a:schemeClr val="tx1"/>
                </a:solidFill>
              </a:rPr>
              <a:t>unui</a:t>
            </a:r>
            <a:r>
              <a:rPr lang="en-US" dirty="0" smtClean="0">
                <a:solidFill>
                  <a:schemeClr val="tx1"/>
                </a:solidFill>
              </a:rPr>
              <a:t> </a:t>
            </a:r>
            <a:r>
              <a:rPr lang="en-US" dirty="0" err="1" smtClean="0">
                <a:solidFill>
                  <a:schemeClr val="tx1"/>
                </a:solidFill>
              </a:rPr>
              <a:t>clasificator</a:t>
            </a:r>
            <a:endParaRPr lang="en-US" dirty="0">
              <a:solidFill>
                <a:schemeClr val="tx1"/>
              </a:solidFill>
            </a:endParaRPr>
          </a:p>
        </p:txBody>
      </p:sp>
      <p:sp>
        <p:nvSpPr>
          <p:cNvPr id="54282" name="TextBox 13"/>
          <p:cNvSpPr txBox="1">
            <a:spLocks noChangeArrowheads="1"/>
          </p:cNvSpPr>
          <p:nvPr/>
        </p:nvSpPr>
        <p:spPr bwMode="auto">
          <a:xfrm>
            <a:off x="3632200" y="1295400"/>
            <a:ext cx="148209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err="1" smtClean="0"/>
              <a:t>Învățare</a:t>
            </a:r>
            <a:endParaRPr lang="en-US" sz="2800" dirty="0"/>
          </a:p>
        </p:txBody>
      </p:sp>
      <p:sp>
        <p:nvSpPr>
          <p:cNvPr id="15" name="Rounded Rectangle 14"/>
          <p:cNvSpPr/>
          <p:nvPr/>
        </p:nvSpPr>
        <p:spPr>
          <a:xfrm>
            <a:off x="3163329" y="2743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err="1" smtClean="0">
                <a:solidFill>
                  <a:schemeClr val="tx1"/>
                </a:solidFill>
              </a:rPr>
              <a:t>Caracteristici</a:t>
            </a:r>
            <a:r>
              <a:rPr lang="en-US" sz="2000" dirty="0" smtClean="0">
                <a:solidFill>
                  <a:schemeClr val="tx1"/>
                </a:solidFill>
              </a:rPr>
              <a:t> ale </a:t>
            </a:r>
            <a:r>
              <a:rPr lang="en-US" sz="2000" dirty="0" err="1" smtClean="0">
                <a:solidFill>
                  <a:schemeClr val="tx1"/>
                </a:solidFill>
              </a:rPr>
              <a:t>imaginilor</a:t>
            </a:r>
            <a:endParaRPr lang="en-US" sz="2000" dirty="0">
              <a:solidFill>
                <a:schemeClr val="tx1"/>
              </a:solidFill>
            </a:endParaRPr>
          </a:p>
        </p:txBody>
      </p:sp>
      <p:sp>
        <p:nvSpPr>
          <p:cNvPr id="16" name="Right Arrow 15"/>
          <p:cNvSpPr/>
          <p:nvPr/>
        </p:nvSpPr>
        <p:spPr>
          <a:xfrm>
            <a:off x="2578443"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Right Arrow 16"/>
          <p:cNvSpPr/>
          <p:nvPr/>
        </p:nvSpPr>
        <p:spPr>
          <a:xfrm>
            <a:off x="4979772"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ight Arrow 17"/>
          <p:cNvSpPr/>
          <p:nvPr/>
        </p:nvSpPr>
        <p:spPr>
          <a:xfrm rot="5400000">
            <a:off x="6100116" y="22860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Right Arrow 22"/>
          <p:cNvSpPr/>
          <p:nvPr/>
        </p:nvSpPr>
        <p:spPr>
          <a:xfrm>
            <a:off x="7216344"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ounded Rectangle 23"/>
          <p:cNvSpPr/>
          <p:nvPr/>
        </p:nvSpPr>
        <p:spPr>
          <a:xfrm>
            <a:off x="7799172" y="2819400"/>
            <a:ext cx="12954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smtClean="0">
                <a:solidFill>
                  <a:schemeClr val="tx1"/>
                </a:solidFill>
              </a:rPr>
              <a:t>Clasificator</a:t>
            </a:r>
            <a:r>
              <a:rPr lang="en-US" dirty="0" smtClean="0">
                <a:solidFill>
                  <a:schemeClr val="tx1"/>
                </a:solidFill>
              </a:rPr>
              <a:t> </a:t>
            </a:r>
            <a:r>
              <a:rPr lang="en-US" dirty="0" err="1" smtClean="0">
                <a:solidFill>
                  <a:schemeClr val="tx1"/>
                </a:solidFill>
              </a:rPr>
              <a:t>antrenat</a:t>
            </a:r>
            <a:endParaRPr lang="en-US" dirty="0">
              <a:solidFill>
                <a:schemeClr val="tx1"/>
              </a:solidFill>
            </a:endParaRPr>
          </a:p>
        </p:txBody>
      </p:sp>
      <p:grpSp>
        <p:nvGrpSpPr>
          <p:cNvPr id="19" name="Group 3"/>
          <p:cNvGrpSpPr>
            <a:grpSpLocks/>
          </p:cNvGrpSpPr>
          <p:nvPr/>
        </p:nvGrpSpPr>
        <p:grpSpPr bwMode="auto">
          <a:xfrm>
            <a:off x="4915385" y="3860573"/>
            <a:ext cx="3149183" cy="2712462"/>
            <a:chOff x="4875213" y="2667000"/>
            <a:chExt cx="3430587" cy="2972905"/>
          </a:xfrm>
        </p:grpSpPr>
        <p:sp>
          <p:nvSpPr>
            <p:cNvPr id="20" name="TextBox 4"/>
            <p:cNvSpPr txBox="1">
              <a:spLocks noChangeArrowheads="1"/>
            </p:cNvSpPr>
            <p:nvPr/>
          </p:nvSpPr>
          <p:spPr bwMode="auto">
            <a:xfrm>
              <a:off x="6553200" y="3505200"/>
              <a:ext cx="3129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1" name="TextBox 5"/>
            <p:cNvSpPr txBox="1">
              <a:spLocks noChangeArrowheads="1"/>
            </p:cNvSpPr>
            <p:nvPr/>
          </p:nvSpPr>
          <p:spPr bwMode="auto">
            <a:xfrm>
              <a:off x="7086600" y="3505200"/>
              <a:ext cx="3129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2" name="TextBox 6"/>
            <p:cNvSpPr txBox="1">
              <a:spLocks noChangeArrowheads="1"/>
            </p:cNvSpPr>
            <p:nvPr/>
          </p:nvSpPr>
          <p:spPr bwMode="auto">
            <a:xfrm>
              <a:off x="7086600" y="4191000"/>
              <a:ext cx="3129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5" name="TextBox 7"/>
            <p:cNvSpPr txBox="1">
              <a:spLocks noChangeArrowheads="1"/>
            </p:cNvSpPr>
            <p:nvPr/>
          </p:nvSpPr>
          <p:spPr bwMode="auto">
            <a:xfrm>
              <a:off x="7620000" y="4038600"/>
              <a:ext cx="2286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dirty="0">
                  <a:solidFill>
                    <a:srgbClr val="FF0000"/>
                  </a:solidFill>
                </a:rPr>
                <a:t>x</a:t>
              </a:r>
            </a:p>
          </p:txBody>
        </p:sp>
        <p:sp>
          <p:nvSpPr>
            <p:cNvPr id="26" name="TextBox 8"/>
            <p:cNvSpPr txBox="1">
              <a:spLocks noChangeArrowheads="1"/>
            </p:cNvSpPr>
            <p:nvPr/>
          </p:nvSpPr>
          <p:spPr bwMode="auto">
            <a:xfrm>
              <a:off x="5257800" y="2895600"/>
              <a:ext cx="3129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7" name="TextBox 9"/>
            <p:cNvSpPr txBox="1">
              <a:spLocks noChangeArrowheads="1"/>
            </p:cNvSpPr>
            <p:nvPr/>
          </p:nvSpPr>
          <p:spPr bwMode="auto">
            <a:xfrm>
              <a:off x="5257800" y="3429000"/>
              <a:ext cx="3129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8" name="TextBox 10"/>
            <p:cNvSpPr txBox="1">
              <a:spLocks noChangeArrowheads="1"/>
            </p:cNvSpPr>
            <p:nvPr/>
          </p:nvSpPr>
          <p:spPr bwMode="auto">
            <a:xfrm>
              <a:off x="6248400" y="3048000"/>
              <a:ext cx="3129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9" name="TextBox 11"/>
            <p:cNvSpPr txBox="1">
              <a:spLocks noChangeArrowheads="1"/>
            </p:cNvSpPr>
            <p:nvPr/>
          </p:nvSpPr>
          <p:spPr bwMode="auto">
            <a:xfrm>
              <a:off x="5715000" y="3657600"/>
              <a:ext cx="3129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30" name="TextBox 12"/>
            <p:cNvSpPr txBox="1">
              <a:spLocks noChangeArrowheads="1"/>
            </p:cNvSpPr>
            <p:nvPr/>
          </p:nvSpPr>
          <p:spPr bwMode="auto">
            <a:xfrm>
              <a:off x="6760870" y="4832866"/>
              <a:ext cx="3257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dirty="0">
                  <a:solidFill>
                    <a:srgbClr val="00B050"/>
                  </a:solidFill>
                </a:rPr>
                <a:t>o</a:t>
              </a:r>
            </a:p>
          </p:txBody>
        </p:sp>
        <p:sp>
          <p:nvSpPr>
            <p:cNvPr id="31" name="TextBox 13"/>
            <p:cNvSpPr txBox="1">
              <a:spLocks noChangeArrowheads="1"/>
            </p:cNvSpPr>
            <p:nvPr/>
          </p:nvSpPr>
          <p:spPr bwMode="auto">
            <a:xfrm>
              <a:off x="6553200" y="4419600"/>
              <a:ext cx="3257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B050"/>
                  </a:solidFill>
                </a:rPr>
                <a:t>o</a:t>
              </a:r>
            </a:p>
          </p:txBody>
        </p:sp>
        <p:sp>
          <p:nvSpPr>
            <p:cNvPr id="32" name="TextBox 14"/>
            <p:cNvSpPr txBox="1">
              <a:spLocks noChangeArrowheads="1"/>
            </p:cNvSpPr>
            <p:nvPr/>
          </p:nvSpPr>
          <p:spPr bwMode="auto">
            <a:xfrm>
              <a:off x="5181600" y="4648200"/>
              <a:ext cx="3257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B050"/>
                  </a:solidFill>
                </a:rPr>
                <a:t>o</a:t>
              </a:r>
            </a:p>
          </p:txBody>
        </p:sp>
        <p:sp>
          <p:nvSpPr>
            <p:cNvPr id="33" name="TextBox 15"/>
            <p:cNvSpPr txBox="1">
              <a:spLocks noChangeArrowheads="1"/>
            </p:cNvSpPr>
            <p:nvPr/>
          </p:nvSpPr>
          <p:spPr bwMode="auto">
            <a:xfrm>
              <a:off x="5334000" y="4114800"/>
              <a:ext cx="3257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B050"/>
                  </a:solidFill>
                </a:rPr>
                <a:t>o</a:t>
              </a:r>
            </a:p>
          </p:txBody>
        </p:sp>
        <p:sp>
          <p:nvSpPr>
            <p:cNvPr id="34" name="TextBox 16"/>
            <p:cNvSpPr txBox="1">
              <a:spLocks noChangeArrowheads="1"/>
            </p:cNvSpPr>
            <p:nvPr/>
          </p:nvSpPr>
          <p:spPr bwMode="auto">
            <a:xfrm>
              <a:off x="5943600" y="5029200"/>
              <a:ext cx="3257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B050"/>
                  </a:solidFill>
                </a:rPr>
                <a:t>o</a:t>
              </a:r>
            </a:p>
          </p:txBody>
        </p:sp>
        <p:sp>
          <p:nvSpPr>
            <p:cNvPr id="35" name="TextBox 17"/>
            <p:cNvSpPr txBox="1">
              <a:spLocks noChangeArrowheads="1"/>
            </p:cNvSpPr>
            <p:nvPr/>
          </p:nvSpPr>
          <p:spPr bwMode="auto">
            <a:xfrm>
              <a:off x="6019800" y="4343400"/>
              <a:ext cx="3257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B050"/>
                  </a:solidFill>
                </a:rPr>
                <a:t>o</a:t>
              </a:r>
            </a:p>
          </p:txBody>
        </p:sp>
        <p:sp>
          <p:nvSpPr>
            <p:cNvPr id="36" name="TextBox 18"/>
            <p:cNvSpPr txBox="1">
              <a:spLocks noChangeArrowheads="1"/>
            </p:cNvSpPr>
            <p:nvPr/>
          </p:nvSpPr>
          <p:spPr bwMode="auto">
            <a:xfrm>
              <a:off x="5715000" y="4234934"/>
              <a:ext cx="3257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dirty="0">
                  <a:solidFill>
                    <a:srgbClr val="00B050"/>
                  </a:solidFill>
                </a:rPr>
                <a:t>o</a:t>
              </a:r>
            </a:p>
          </p:txBody>
        </p:sp>
        <p:cxnSp>
          <p:nvCxnSpPr>
            <p:cNvPr id="37" name="Straight Arrow Connector 36"/>
            <p:cNvCxnSpPr/>
            <p:nvPr/>
          </p:nvCxnSpPr>
          <p:spPr>
            <a:xfrm rot="5400000" flipH="1" flipV="1">
              <a:off x="3389555" y="4152658"/>
              <a:ext cx="2972904"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876800" y="5638317"/>
              <a:ext cx="3429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3" name="Straight Connector 2"/>
          <p:cNvCxnSpPr/>
          <p:nvPr/>
        </p:nvCxnSpPr>
        <p:spPr>
          <a:xfrm flipH="1" flipV="1">
            <a:off x="4675410" y="4740410"/>
            <a:ext cx="4058407" cy="162840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TextBox 7"/>
          <p:cNvSpPr txBox="1">
            <a:spLocks noChangeArrowheads="1"/>
          </p:cNvSpPr>
          <p:nvPr/>
        </p:nvSpPr>
        <p:spPr bwMode="auto">
          <a:xfrm>
            <a:off x="6324600" y="4949311"/>
            <a:ext cx="209848" cy="36933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dirty="0">
                <a:solidFill>
                  <a:srgbClr val="000000"/>
                </a:solidFill>
              </a:rPr>
              <a:t>x</a:t>
            </a:r>
          </a:p>
        </p:txBody>
      </p:sp>
      <p:sp>
        <p:nvSpPr>
          <p:cNvPr id="42" name="TextBox 7"/>
          <p:cNvSpPr txBox="1">
            <a:spLocks noChangeArrowheads="1"/>
          </p:cNvSpPr>
          <p:nvPr/>
        </p:nvSpPr>
        <p:spPr bwMode="auto">
          <a:xfrm>
            <a:off x="6324287" y="4948734"/>
            <a:ext cx="209848" cy="36933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dirty="0">
                <a:solidFill>
                  <a:srgbClr val="FF0000"/>
                </a:solidFill>
              </a:rPr>
              <a:t>x</a:t>
            </a:r>
          </a:p>
        </p:txBody>
      </p:sp>
      <p:sp>
        <p:nvSpPr>
          <p:cNvPr id="43" name="TextBox 20"/>
          <p:cNvSpPr txBox="1">
            <a:spLocks noChangeArrowheads="1"/>
          </p:cNvSpPr>
          <p:nvPr/>
        </p:nvSpPr>
        <p:spPr bwMode="auto">
          <a:xfrm>
            <a:off x="3313238" y="4962318"/>
            <a:ext cx="136217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err="1" smtClean="0"/>
              <a:t>Testare</a:t>
            </a:r>
            <a:endParaRPr lang="en-US" sz="2800" dirty="0"/>
          </a:p>
        </p:txBody>
      </p:sp>
    </p:spTree>
    <p:extLst>
      <p:ext uri="{BB962C8B-B14F-4D97-AF65-F5344CB8AC3E}">
        <p14:creationId xmlns:p14="http://schemas.microsoft.com/office/powerpoint/2010/main" val="16208293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1"/>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P spid="23" grpId="0" animBg="1"/>
      <p:bldP spid="24" grpId="0" animBg="1"/>
      <p:bldP spid="41" grpId="0"/>
      <p:bldP spid="41" grpId="1"/>
      <p:bldP spid="42" grpId="0"/>
      <p:bldP spid="4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dirty="0" err="1" smtClean="0">
                <a:latin typeface="Calibri" charset="0"/>
              </a:rPr>
              <a:t>Etapa</a:t>
            </a:r>
            <a:r>
              <a:rPr lang="en-US" dirty="0" smtClean="0">
                <a:latin typeface="Calibri" charset="0"/>
              </a:rPr>
              <a:t> de </a:t>
            </a:r>
            <a:r>
              <a:rPr lang="en-US" dirty="0" err="1" smtClean="0">
                <a:latin typeface="Calibri" charset="0"/>
              </a:rPr>
              <a:t>testare</a:t>
            </a:r>
            <a:endParaRPr lang="en-US" dirty="0">
              <a:latin typeface="Calibri" charset="0"/>
            </a:endParaRPr>
          </a:p>
        </p:txBody>
      </p:sp>
      <p:sp>
        <p:nvSpPr>
          <p:cNvPr id="10" name="Rounded Rectangle 9"/>
          <p:cNvSpPr/>
          <p:nvPr/>
        </p:nvSpPr>
        <p:spPr>
          <a:xfrm>
            <a:off x="5524199" y="12954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smtClean="0">
                <a:solidFill>
                  <a:schemeClr val="tx1"/>
                </a:solidFill>
              </a:rPr>
              <a:t>Etichete</a:t>
            </a:r>
            <a:r>
              <a:rPr lang="en-US" dirty="0" smtClean="0">
                <a:solidFill>
                  <a:schemeClr val="tx1"/>
                </a:solidFill>
              </a:rPr>
              <a:t> ale </a:t>
            </a:r>
            <a:r>
              <a:rPr lang="en-US" dirty="0" err="1" smtClean="0">
                <a:solidFill>
                  <a:schemeClr val="tx1"/>
                </a:solidFill>
              </a:rPr>
              <a:t>exemplelor</a:t>
            </a:r>
            <a:r>
              <a:rPr lang="en-US" dirty="0" smtClean="0">
                <a:solidFill>
                  <a:schemeClr val="tx1"/>
                </a:solidFill>
              </a:rPr>
              <a:t> de </a:t>
            </a:r>
            <a:r>
              <a:rPr lang="en-US" dirty="0" err="1" smtClean="0">
                <a:solidFill>
                  <a:schemeClr val="tx1"/>
                </a:solidFill>
              </a:rPr>
              <a:t>învățare</a:t>
            </a:r>
            <a:endParaRPr lang="en-US" dirty="0">
              <a:solidFill>
                <a:schemeClr val="tx1"/>
              </a:solidFill>
            </a:endParaRPr>
          </a:p>
        </p:txBody>
      </p:sp>
      <p:pic>
        <p:nvPicPr>
          <p:cNvPr id="542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686050"/>
            <a:ext cx="1325563" cy="881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752850"/>
            <a:ext cx="1238250" cy="819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219450"/>
            <a:ext cx="1428750"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2914650"/>
            <a:ext cx="1295400"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79" name="TextBox 7"/>
          <p:cNvSpPr txBox="1">
            <a:spLocks noChangeArrowheads="1"/>
          </p:cNvSpPr>
          <p:nvPr/>
        </p:nvSpPr>
        <p:spPr bwMode="auto">
          <a:xfrm>
            <a:off x="304800" y="1874838"/>
            <a:ext cx="1828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err="1" smtClean="0"/>
              <a:t>Exemple</a:t>
            </a:r>
            <a:r>
              <a:rPr lang="en-US" sz="2000" dirty="0" smtClean="0"/>
              <a:t> de </a:t>
            </a:r>
            <a:r>
              <a:rPr lang="en-US" sz="2000" dirty="0" err="1" smtClean="0"/>
              <a:t>învățare</a:t>
            </a:r>
            <a:endParaRPr lang="en-US" sz="2000" dirty="0"/>
          </a:p>
        </p:txBody>
      </p:sp>
      <p:sp>
        <p:nvSpPr>
          <p:cNvPr id="11" name="Rounded Rectangle 10"/>
          <p:cNvSpPr/>
          <p:nvPr/>
        </p:nvSpPr>
        <p:spPr bwMode="auto">
          <a:xfrm>
            <a:off x="76200" y="1905000"/>
            <a:ext cx="2438400" cy="2819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chemeClr val="tx1"/>
              </a:solidFill>
            </a:endParaRPr>
          </a:p>
        </p:txBody>
      </p:sp>
      <p:sp>
        <p:nvSpPr>
          <p:cNvPr id="12" name="Rounded Rectangle 11"/>
          <p:cNvSpPr/>
          <p:nvPr/>
        </p:nvSpPr>
        <p:spPr>
          <a:xfrm>
            <a:off x="5564658" y="2743200"/>
            <a:ext cx="16002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smtClean="0">
                <a:solidFill>
                  <a:schemeClr val="tx1"/>
                </a:solidFill>
              </a:rPr>
              <a:t>Antrenarea</a:t>
            </a:r>
            <a:endParaRPr lang="en-US" dirty="0" smtClean="0">
              <a:solidFill>
                <a:schemeClr val="tx1"/>
              </a:solidFill>
            </a:endParaRPr>
          </a:p>
          <a:p>
            <a:pPr algn="ctr">
              <a:defRPr/>
            </a:pPr>
            <a:r>
              <a:rPr lang="en-US" dirty="0" err="1" smtClean="0">
                <a:solidFill>
                  <a:schemeClr val="tx1"/>
                </a:solidFill>
              </a:rPr>
              <a:t>unui</a:t>
            </a:r>
            <a:r>
              <a:rPr lang="en-US" dirty="0" smtClean="0">
                <a:solidFill>
                  <a:schemeClr val="tx1"/>
                </a:solidFill>
              </a:rPr>
              <a:t> </a:t>
            </a:r>
            <a:r>
              <a:rPr lang="en-US" dirty="0" err="1" smtClean="0">
                <a:solidFill>
                  <a:schemeClr val="tx1"/>
                </a:solidFill>
              </a:rPr>
              <a:t>clasificator</a:t>
            </a:r>
            <a:endParaRPr lang="en-US" dirty="0">
              <a:solidFill>
                <a:schemeClr val="tx1"/>
              </a:solidFill>
            </a:endParaRPr>
          </a:p>
        </p:txBody>
      </p:sp>
      <p:sp>
        <p:nvSpPr>
          <p:cNvPr id="54282" name="TextBox 13"/>
          <p:cNvSpPr txBox="1">
            <a:spLocks noChangeArrowheads="1"/>
          </p:cNvSpPr>
          <p:nvPr/>
        </p:nvSpPr>
        <p:spPr bwMode="auto">
          <a:xfrm>
            <a:off x="3632200" y="1295400"/>
            <a:ext cx="148209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err="1" smtClean="0"/>
              <a:t>Învățare</a:t>
            </a:r>
            <a:endParaRPr lang="en-US" sz="2800" dirty="0"/>
          </a:p>
        </p:txBody>
      </p:sp>
      <p:sp>
        <p:nvSpPr>
          <p:cNvPr id="15" name="Rounded Rectangle 14"/>
          <p:cNvSpPr/>
          <p:nvPr/>
        </p:nvSpPr>
        <p:spPr>
          <a:xfrm>
            <a:off x="3163329" y="2743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err="1" smtClean="0">
                <a:solidFill>
                  <a:schemeClr val="tx1"/>
                </a:solidFill>
              </a:rPr>
              <a:t>Caracteristici</a:t>
            </a:r>
            <a:r>
              <a:rPr lang="en-US" sz="2000" dirty="0" smtClean="0">
                <a:solidFill>
                  <a:schemeClr val="tx1"/>
                </a:solidFill>
              </a:rPr>
              <a:t> ale </a:t>
            </a:r>
            <a:r>
              <a:rPr lang="en-US" sz="2000" dirty="0" err="1" smtClean="0">
                <a:solidFill>
                  <a:schemeClr val="tx1"/>
                </a:solidFill>
              </a:rPr>
              <a:t>imaginilor</a:t>
            </a:r>
            <a:endParaRPr lang="en-US" sz="2000" dirty="0">
              <a:solidFill>
                <a:schemeClr val="tx1"/>
              </a:solidFill>
            </a:endParaRPr>
          </a:p>
        </p:txBody>
      </p:sp>
      <p:sp>
        <p:nvSpPr>
          <p:cNvPr id="16" name="Right Arrow 15"/>
          <p:cNvSpPr/>
          <p:nvPr/>
        </p:nvSpPr>
        <p:spPr>
          <a:xfrm>
            <a:off x="2578443"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Right Arrow 16"/>
          <p:cNvSpPr/>
          <p:nvPr/>
        </p:nvSpPr>
        <p:spPr>
          <a:xfrm>
            <a:off x="4979772"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ight Arrow 17"/>
          <p:cNvSpPr/>
          <p:nvPr/>
        </p:nvSpPr>
        <p:spPr>
          <a:xfrm rot="5400000">
            <a:off x="6100118" y="22860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Right Arrow 22"/>
          <p:cNvSpPr/>
          <p:nvPr/>
        </p:nvSpPr>
        <p:spPr>
          <a:xfrm>
            <a:off x="7216344"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ounded Rectangle 23"/>
          <p:cNvSpPr/>
          <p:nvPr/>
        </p:nvSpPr>
        <p:spPr>
          <a:xfrm>
            <a:off x="7799172" y="2819400"/>
            <a:ext cx="12954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smtClean="0">
                <a:solidFill>
                  <a:schemeClr val="tx1"/>
                </a:solidFill>
              </a:rPr>
              <a:t>Clasificator</a:t>
            </a:r>
            <a:r>
              <a:rPr lang="en-US" dirty="0" smtClean="0">
                <a:solidFill>
                  <a:schemeClr val="tx1"/>
                </a:solidFill>
              </a:rPr>
              <a:t> </a:t>
            </a:r>
            <a:r>
              <a:rPr lang="en-US" dirty="0" err="1" smtClean="0">
                <a:solidFill>
                  <a:schemeClr val="tx1"/>
                </a:solidFill>
              </a:rPr>
              <a:t>antrenat</a:t>
            </a:r>
            <a:endParaRPr lang="en-US" dirty="0">
              <a:solidFill>
                <a:schemeClr val="tx1"/>
              </a:solidFill>
            </a:endParaRPr>
          </a:p>
        </p:txBody>
      </p:sp>
      <p:pic>
        <p:nvPicPr>
          <p:cNvPr id="1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5324475"/>
            <a:ext cx="1428750"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Rounded Rectangle 19"/>
          <p:cNvSpPr/>
          <p:nvPr/>
        </p:nvSpPr>
        <p:spPr>
          <a:xfrm>
            <a:off x="2743200" y="5410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err="1" smtClean="0">
                <a:solidFill>
                  <a:schemeClr val="tx1"/>
                </a:solidFill>
              </a:rPr>
              <a:t>Caracteristici</a:t>
            </a:r>
            <a:r>
              <a:rPr lang="en-US" sz="2000" dirty="0" smtClean="0">
                <a:solidFill>
                  <a:schemeClr val="tx1"/>
                </a:solidFill>
              </a:rPr>
              <a:t> ale </a:t>
            </a:r>
            <a:r>
              <a:rPr lang="en-US" sz="2000" dirty="0" err="1" smtClean="0">
                <a:solidFill>
                  <a:schemeClr val="tx1"/>
                </a:solidFill>
              </a:rPr>
              <a:t>imaginilor</a:t>
            </a:r>
            <a:endParaRPr lang="en-US" sz="2000" dirty="0">
              <a:solidFill>
                <a:schemeClr val="tx1"/>
              </a:solidFill>
            </a:endParaRPr>
          </a:p>
        </p:txBody>
      </p:sp>
      <p:sp>
        <p:nvSpPr>
          <p:cNvPr id="21" name="Right Arrow 20"/>
          <p:cNvSpPr/>
          <p:nvPr/>
        </p:nvSpPr>
        <p:spPr>
          <a:xfrm>
            <a:off x="2133600" y="5715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TextBox 20"/>
          <p:cNvSpPr txBox="1">
            <a:spLocks noChangeArrowheads="1"/>
          </p:cNvSpPr>
          <p:nvPr/>
        </p:nvSpPr>
        <p:spPr bwMode="auto">
          <a:xfrm>
            <a:off x="3810000" y="4648200"/>
            <a:ext cx="136217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err="1" smtClean="0"/>
              <a:t>Testare</a:t>
            </a:r>
            <a:endParaRPr lang="en-US" sz="2800" dirty="0"/>
          </a:p>
        </p:txBody>
      </p:sp>
      <p:sp>
        <p:nvSpPr>
          <p:cNvPr id="25" name="TextBox 21"/>
          <p:cNvSpPr txBox="1">
            <a:spLocks noChangeArrowheads="1"/>
          </p:cNvSpPr>
          <p:nvPr/>
        </p:nvSpPr>
        <p:spPr bwMode="auto">
          <a:xfrm>
            <a:off x="572661" y="6365875"/>
            <a:ext cx="158178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smtClean="0"/>
              <a:t>Imagine test</a:t>
            </a:r>
            <a:endParaRPr lang="en-US" sz="2000" dirty="0"/>
          </a:p>
        </p:txBody>
      </p:sp>
      <p:sp>
        <p:nvSpPr>
          <p:cNvPr id="26" name="Rounded Rectangle 25"/>
          <p:cNvSpPr/>
          <p:nvPr/>
        </p:nvSpPr>
        <p:spPr>
          <a:xfrm>
            <a:off x="5181600" y="5410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smtClean="0">
                <a:solidFill>
                  <a:schemeClr val="tx1"/>
                </a:solidFill>
              </a:rPr>
              <a:t>Clasificator</a:t>
            </a:r>
            <a:r>
              <a:rPr lang="en-US" sz="2400" dirty="0" smtClean="0">
                <a:solidFill>
                  <a:schemeClr val="tx1"/>
                </a:solidFill>
              </a:rPr>
              <a:t> </a:t>
            </a:r>
            <a:r>
              <a:rPr lang="en-US" sz="2400" dirty="0" err="1" smtClean="0">
                <a:solidFill>
                  <a:schemeClr val="tx1"/>
                </a:solidFill>
              </a:rPr>
              <a:t>învățat</a:t>
            </a:r>
            <a:endParaRPr lang="en-US" sz="2400" dirty="0">
              <a:solidFill>
                <a:schemeClr val="tx1"/>
              </a:solidFill>
            </a:endParaRPr>
          </a:p>
        </p:txBody>
      </p:sp>
      <p:sp>
        <p:nvSpPr>
          <p:cNvPr id="27" name="Right Arrow 26"/>
          <p:cNvSpPr/>
          <p:nvPr/>
        </p:nvSpPr>
        <p:spPr>
          <a:xfrm>
            <a:off x="4572000" y="5715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Right Arrow 27"/>
          <p:cNvSpPr/>
          <p:nvPr/>
        </p:nvSpPr>
        <p:spPr>
          <a:xfrm>
            <a:off x="7010400" y="5715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TextBox 28"/>
          <p:cNvSpPr txBox="1">
            <a:spLocks noChangeArrowheads="1"/>
          </p:cNvSpPr>
          <p:nvPr/>
        </p:nvSpPr>
        <p:spPr bwMode="auto">
          <a:xfrm>
            <a:off x="7686675" y="5715000"/>
            <a:ext cx="13970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solidFill>
                  <a:srgbClr val="FF0000"/>
                </a:solidFill>
              </a:rPr>
              <a:t>Outdoor</a:t>
            </a:r>
          </a:p>
        </p:txBody>
      </p:sp>
      <p:sp>
        <p:nvSpPr>
          <p:cNvPr id="30" name="TextBox 29"/>
          <p:cNvSpPr txBox="1">
            <a:spLocks noChangeArrowheads="1"/>
          </p:cNvSpPr>
          <p:nvPr/>
        </p:nvSpPr>
        <p:spPr bwMode="auto">
          <a:xfrm>
            <a:off x="7744013" y="5364163"/>
            <a:ext cx="118253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err="1" smtClean="0"/>
              <a:t>Predicție</a:t>
            </a:r>
            <a:endParaRPr lang="en-US" sz="2000" dirty="0"/>
          </a:p>
        </p:txBody>
      </p:sp>
      <p:sp>
        <p:nvSpPr>
          <p:cNvPr id="31" name="Rounded Rectangle 30"/>
          <p:cNvSpPr/>
          <p:nvPr/>
        </p:nvSpPr>
        <p:spPr>
          <a:xfrm>
            <a:off x="7635875" y="5227638"/>
            <a:ext cx="1447800" cy="1219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chemeClr val="tx1"/>
              </a:solidFill>
            </a:endParaRPr>
          </a:p>
        </p:txBody>
      </p:sp>
    </p:spTree>
    <p:extLst>
      <p:ext uri="{BB962C8B-B14F-4D97-AF65-F5344CB8AC3E}">
        <p14:creationId xmlns:p14="http://schemas.microsoft.com/office/powerpoint/2010/main" val="174237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6" grpId="0" animBg="1"/>
      <p:bldP spid="27" grpId="0" animBg="1"/>
      <p:bldP spid="28" grpId="0" animBg="1"/>
      <p:bldP spid="29" grpId="0"/>
      <p:bldP spid="30" grpId="0"/>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152400"/>
            <a:ext cx="8229600" cy="914400"/>
          </a:xfrm>
        </p:spPr>
        <p:txBody>
          <a:bodyPr/>
          <a:lstStyle/>
          <a:p>
            <a:pPr>
              <a:defRPr/>
            </a:pPr>
            <a:r>
              <a:rPr lang="en-US" dirty="0" err="1" smtClean="0">
                <a:cs typeface="+mj-cs"/>
              </a:rPr>
              <a:t>Ce</a:t>
            </a:r>
            <a:r>
              <a:rPr lang="en-US" dirty="0" smtClean="0">
                <a:cs typeface="+mj-cs"/>
              </a:rPr>
              <a:t> </a:t>
            </a:r>
            <a:r>
              <a:rPr lang="en-US" dirty="0" err="1" smtClean="0">
                <a:cs typeface="+mj-cs"/>
              </a:rPr>
              <a:t>vedeți</a:t>
            </a:r>
            <a:r>
              <a:rPr lang="en-US" dirty="0" smtClean="0">
                <a:cs typeface="+mj-cs"/>
              </a:rPr>
              <a:t> </a:t>
            </a:r>
            <a:r>
              <a:rPr lang="en-US" dirty="0" err="1" smtClean="0">
                <a:cs typeface="+mj-cs"/>
              </a:rPr>
              <a:t>în</a:t>
            </a:r>
            <a:r>
              <a:rPr lang="en-US" dirty="0" smtClean="0">
                <a:cs typeface="+mj-cs"/>
              </a:rPr>
              <a:t> </a:t>
            </a:r>
            <a:r>
              <a:rPr lang="en-US" dirty="0" err="1" smtClean="0">
                <a:cs typeface="+mj-cs"/>
              </a:rPr>
              <a:t>această</a:t>
            </a:r>
            <a:r>
              <a:rPr lang="en-US" dirty="0" smtClean="0">
                <a:cs typeface="+mj-cs"/>
              </a:rPr>
              <a:t> imagine?</a:t>
            </a:r>
          </a:p>
        </p:txBody>
      </p:sp>
      <p:sp>
        <p:nvSpPr>
          <p:cNvPr id="21506" name="TextBox 8"/>
          <p:cNvSpPr txBox="1">
            <a:spLocks noChangeArrowheads="1"/>
          </p:cNvSpPr>
          <p:nvPr/>
        </p:nvSpPr>
        <p:spPr bwMode="auto">
          <a:xfrm>
            <a:off x="6019800" y="4114800"/>
            <a:ext cx="26701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atin typeface="Calibri" charset="0"/>
              </a:rPr>
              <a:t>Can I </a:t>
            </a:r>
            <a:r>
              <a:rPr lang="en-US" b="1">
                <a:latin typeface="Calibri" charset="0"/>
              </a:rPr>
              <a:t>put stuff in it</a:t>
            </a:r>
            <a:r>
              <a:rPr lang="en-US">
                <a:latin typeface="Calibri" charset="0"/>
              </a:rPr>
              <a:t>?</a:t>
            </a:r>
          </a:p>
        </p:txBody>
      </p:sp>
      <p:pic>
        <p:nvPicPr>
          <p:cNvPr id="21507"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473200"/>
            <a:ext cx="9144000" cy="3905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a:spLocks noChangeArrowheads="1"/>
          </p:cNvSpPr>
          <p:nvPr/>
        </p:nvSpPr>
        <p:spPr bwMode="auto">
          <a:xfrm>
            <a:off x="3581400" y="5867400"/>
            <a:ext cx="167335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600" dirty="0" err="1" smtClean="0">
                <a:solidFill>
                  <a:srgbClr val="FF0000"/>
                </a:solidFill>
              </a:rPr>
              <a:t>Pădure</a:t>
            </a:r>
            <a:endParaRPr lang="en-US" sz="3600" dirty="0">
              <a:solidFill>
                <a:srgbClr val="FF0000"/>
              </a:solidFill>
            </a:endParaRPr>
          </a:p>
        </p:txBody>
      </p:sp>
      <p:sp>
        <p:nvSpPr>
          <p:cNvPr id="14" name="TextBox 13"/>
          <p:cNvSpPr txBox="1">
            <a:spLocks noChangeArrowheads="1"/>
          </p:cNvSpPr>
          <p:nvPr/>
        </p:nvSpPr>
        <p:spPr bwMode="auto">
          <a:xfrm>
            <a:off x="7315200" y="1676400"/>
            <a:ext cx="983037" cy="40011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err="1" smtClean="0">
                <a:solidFill>
                  <a:srgbClr val="FF0000"/>
                </a:solidFill>
              </a:rPr>
              <a:t>Copaci</a:t>
            </a:r>
            <a:endParaRPr lang="en-US" sz="2000" dirty="0">
              <a:solidFill>
                <a:srgbClr val="FF0000"/>
              </a:solidFill>
            </a:endParaRPr>
          </a:p>
        </p:txBody>
      </p:sp>
      <p:sp>
        <p:nvSpPr>
          <p:cNvPr id="17" name="TextBox 16"/>
          <p:cNvSpPr txBox="1">
            <a:spLocks noChangeArrowheads="1"/>
          </p:cNvSpPr>
          <p:nvPr/>
        </p:nvSpPr>
        <p:spPr bwMode="auto">
          <a:xfrm>
            <a:off x="3429000" y="2743200"/>
            <a:ext cx="583538" cy="40011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err="1" smtClean="0">
                <a:solidFill>
                  <a:srgbClr val="FF0000"/>
                </a:solidFill>
              </a:rPr>
              <a:t>Urs</a:t>
            </a:r>
            <a:endParaRPr lang="en-US" sz="2000" dirty="0">
              <a:solidFill>
                <a:srgbClr val="FF0000"/>
              </a:solidFill>
            </a:endParaRPr>
          </a:p>
        </p:txBody>
      </p:sp>
      <p:sp>
        <p:nvSpPr>
          <p:cNvPr id="18" name="TextBox 17"/>
          <p:cNvSpPr txBox="1">
            <a:spLocks noChangeArrowheads="1"/>
          </p:cNvSpPr>
          <p:nvPr/>
        </p:nvSpPr>
        <p:spPr bwMode="auto">
          <a:xfrm>
            <a:off x="3733800" y="3810000"/>
            <a:ext cx="597815" cy="40011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smtClean="0">
                <a:solidFill>
                  <a:srgbClr val="FF0000"/>
                </a:solidFill>
              </a:rPr>
              <a:t>Om</a:t>
            </a:r>
            <a:endParaRPr lang="en-US" sz="2000" dirty="0">
              <a:solidFill>
                <a:srgbClr val="FF0000"/>
              </a:solidFill>
            </a:endParaRPr>
          </a:p>
        </p:txBody>
      </p:sp>
      <p:sp>
        <p:nvSpPr>
          <p:cNvPr id="19" name="TextBox 18"/>
          <p:cNvSpPr txBox="1">
            <a:spLocks noChangeArrowheads="1"/>
          </p:cNvSpPr>
          <p:nvPr/>
        </p:nvSpPr>
        <p:spPr bwMode="auto">
          <a:xfrm>
            <a:off x="2971800" y="4953000"/>
            <a:ext cx="911903" cy="40011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err="1" smtClean="0">
                <a:solidFill>
                  <a:srgbClr val="FF0000"/>
                </a:solidFill>
              </a:rPr>
              <a:t>Iepure</a:t>
            </a:r>
            <a:endParaRPr lang="en-US" sz="2000" dirty="0">
              <a:solidFill>
                <a:srgbClr val="FF0000"/>
              </a:solidFill>
            </a:endParaRPr>
          </a:p>
        </p:txBody>
      </p:sp>
      <p:sp>
        <p:nvSpPr>
          <p:cNvPr id="20" name="TextBox 19"/>
          <p:cNvSpPr txBox="1">
            <a:spLocks noChangeArrowheads="1"/>
          </p:cNvSpPr>
          <p:nvPr/>
        </p:nvSpPr>
        <p:spPr bwMode="auto">
          <a:xfrm>
            <a:off x="5562600" y="4876800"/>
            <a:ext cx="769261" cy="40011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err="1" smtClean="0">
                <a:solidFill>
                  <a:srgbClr val="FF0000"/>
                </a:solidFill>
              </a:rPr>
              <a:t>Iarba</a:t>
            </a:r>
            <a:endParaRPr lang="en-US" sz="2000" dirty="0">
              <a:solidFill>
                <a:srgbClr val="FF0000"/>
              </a:solidFill>
            </a:endParaRPr>
          </a:p>
        </p:txBody>
      </p:sp>
      <p:sp>
        <p:nvSpPr>
          <p:cNvPr id="21" name="TextBox 20"/>
          <p:cNvSpPr txBox="1">
            <a:spLocks noChangeArrowheads="1"/>
          </p:cNvSpPr>
          <p:nvPr/>
        </p:nvSpPr>
        <p:spPr bwMode="auto">
          <a:xfrm>
            <a:off x="1981200" y="3200400"/>
            <a:ext cx="1096875" cy="40011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err="1" smtClean="0">
                <a:solidFill>
                  <a:srgbClr val="FF0000"/>
                </a:solidFill>
              </a:rPr>
              <a:t>Cameră</a:t>
            </a:r>
            <a:endParaRPr lang="en-US" sz="2000" dirty="0">
              <a:solidFill>
                <a:srgbClr val="FF0000"/>
              </a:solidFill>
            </a:endParaRPr>
          </a:p>
        </p:txBody>
      </p:sp>
      <p:cxnSp>
        <p:nvCxnSpPr>
          <p:cNvPr id="4" name="Straight Arrow Connector 3"/>
          <p:cNvCxnSpPr/>
          <p:nvPr/>
        </p:nvCxnSpPr>
        <p:spPr>
          <a:xfrm>
            <a:off x="3048000" y="3581400"/>
            <a:ext cx="762000" cy="0"/>
          </a:xfrm>
          <a:prstGeom prst="straightConnector1">
            <a:avLst/>
          </a:prstGeom>
          <a:ln w="5715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6966353" y="6579162"/>
            <a:ext cx="2278437"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Derek </a:t>
            </a:r>
            <a:r>
              <a:rPr lang="en-US" sz="1200" dirty="0" err="1" smtClean="0"/>
              <a:t>Hoiem</a:t>
            </a:r>
            <a:endParaRPr lang="en-US" sz="1200" dirty="0"/>
          </a:p>
        </p:txBody>
      </p:sp>
    </p:spTree>
    <p:custDataLst>
      <p:tags r:id="rId1"/>
    </p:custDataLst>
    <p:extLst>
      <p:ext uri="{BB962C8B-B14F-4D97-AF65-F5344CB8AC3E}">
        <p14:creationId xmlns:p14="http://schemas.microsoft.com/office/powerpoint/2010/main" val="38814157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17" grpId="0" animBg="1"/>
      <p:bldP spid="18" grpId="0" animBg="1"/>
      <p:bldP spid="19" grpId="0" animBg="1"/>
      <p:bldP spid="20" grpId="0" animBg="1"/>
      <p:bldP spid="2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normAutofit fontScale="90000"/>
          </a:bodyPr>
          <a:lstStyle/>
          <a:p>
            <a:r>
              <a:rPr lang="en-US" dirty="0" err="1" smtClean="0">
                <a:latin typeface="Calibri" charset="0"/>
              </a:rPr>
              <a:t>Extragerea</a:t>
            </a:r>
            <a:r>
              <a:rPr lang="en-US" dirty="0" smtClean="0">
                <a:latin typeface="Calibri" charset="0"/>
              </a:rPr>
              <a:t> </a:t>
            </a:r>
            <a:r>
              <a:rPr lang="en-US" dirty="0" err="1" smtClean="0">
                <a:latin typeface="Calibri" charset="0"/>
              </a:rPr>
              <a:t>caracteristicilor</a:t>
            </a:r>
            <a:r>
              <a:rPr lang="en-US" dirty="0" smtClean="0">
                <a:latin typeface="Calibri" charset="0"/>
              </a:rPr>
              <a:t> din </a:t>
            </a:r>
            <a:r>
              <a:rPr lang="en-US" dirty="0" err="1" smtClean="0">
                <a:latin typeface="Calibri" charset="0"/>
              </a:rPr>
              <a:t>imagini</a:t>
            </a:r>
            <a:endParaRPr lang="en-US" dirty="0">
              <a:latin typeface="Calibri" charset="0"/>
            </a:endParaRPr>
          </a:p>
        </p:txBody>
      </p:sp>
      <p:pic>
        <p:nvPicPr>
          <p:cNvPr id="542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686050"/>
            <a:ext cx="1325563" cy="881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752850"/>
            <a:ext cx="1238250" cy="819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219450"/>
            <a:ext cx="1428750"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2914650"/>
            <a:ext cx="1295400"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79" name="TextBox 7"/>
          <p:cNvSpPr txBox="1">
            <a:spLocks noChangeArrowheads="1"/>
          </p:cNvSpPr>
          <p:nvPr/>
        </p:nvSpPr>
        <p:spPr bwMode="auto">
          <a:xfrm>
            <a:off x="304800" y="1874838"/>
            <a:ext cx="1828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err="1" smtClean="0"/>
              <a:t>Exemple</a:t>
            </a:r>
            <a:r>
              <a:rPr lang="en-US" sz="2000" dirty="0" smtClean="0"/>
              <a:t> de </a:t>
            </a:r>
            <a:r>
              <a:rPr lang="en-US" sz="2000" dirty="0" err="1" smtClean="0"/>
              <a:t>învățare</a:t>
            </a:r>
            <a:endParaRPr lang="en-US" sz="2000" dirty="0"/>
          </a:p>
        </p:txBody>
      </p:sp>
      <p:sp>
        <p:nvSpPr>
          <p:cNvPr id="11" name="Rounded Rectangle 10"/>
          <p:cNvSpPr/>
          <p:nvPr/>
        </p:nvSpPr>
        <p:spPr bwMode="auto">
          <a:xfrm>
            <a:off x="76200" y="1905000"/>
            <a:ext cx="2438400" cy="2819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chemeClr val="tx1"/>
              </a:solidFill>
            </a:endParaRPr>
          </a:p>
        </p:txBody>
      </p:sp>
      <p:sp>
        <p:nvSpPr>
          <p:cNvPr id="20" name="Rounded Rectangle 19"/>
          <p:cNvSpPr/>
          <p:nvPr/>
        </p:nvSpPr>
        <p:spPr>
          <a:xfrm>
            <a:off x="5524199" y="12954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smtClean="0">
                <a:solidFill>
                  <a:schemeClr val="tx1"/>
                </a:solidFill>
              </a:rPr>
              <a:t>Etichete</a:t>
            </a:r>
            <a:r>
              <a:rPr lang="en-US" dirty="0" smtClean="0">
                <a:solidFill>
                  <a:schemeClr val="tx1"/>
                </a:solidFill>
              </a:rPr>
              <a:t> ale </a:t>
            </a:r>
            <a:r>
              <a:rPr lang="en-US" dirty="0" err="1" smtClean="0">
                <a:solidFill>
                  <a:schemeClr val="tx1"/>
                </a:solidFill>
              </a:rPr>
              <a:t>exemplelor</a:t>
            </a:r>
            <a:r>
              <a:rPr lang="en-US" dirty="0" smtClean="0">
                <a:solidFill>
                  <a:schemeClr val="tx1"/>
                </a:solidFill>
              </a:rPr>
              <a:t> de </a:t>
            </a:r>
            <a:r>
              <a:rPr lang="en-US" dirty="0" err="1" smtClean="0">
                <a:solidFill>
                  <a:schemeClr val="tx1"/>
                </a:solidFill>
              </a:rPr>
              <a:t>învățare</a:t>
            </a:r>
            <a:endParaRPr lang="en-US" dirty="0">
              <a:solidFill>
                <a:schemeClr val="tx1"/>
              </a:solidFill>
            </a:endParaRPr>
          </a:p>
        </p:txBody>
      </p:sp>
      <p:sp>
        <p:nvSpPr>
          <p:cNvPr id="21" name="Rounded Rectangle 20"/>
          <p:cNvSpPr/>
          <p:nvPr/>
        </p:nvSpPr>
        <p:spPr>
          <a:xfrm>
            <a:off x="5564658" y="2743200"/>
            <a:ext cx="16002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smtClean="0">
                <a:solidFill>
                  <a:schemeClr val="tx1"/>
                </a:solidFill>
              </a:rPr>
              <a:t>Antrenarea</a:t>
            </a:r>
            <a:endParaRPr lang="en-US" dirty="0" smtClean="0">
              <a:solidFill>
                <a:schemeClr val="tx1"/>
              </a:solidFill>
            </a:endParaRPr>
          </a:p>
          <a:p>
            <a:pPr algn="ctr">
              <a:defRPr/>
            </a:pPr>
            <a:r>
              <a:rPr lang="en-US" dirty="0" err="1" smtClean="0">
                <a:solidFill>
                  <a:schemeClr val="tx1"/>
                </a:solidFill>
              </a:rPr>
              <a:t>unui</a:t>
            </a:r>
            <a:r>
              <a:rPr lang="en-US" dirty="0" smtClean="0">
                <a:solidFill>
                  <a:schemeClr val="tx1"/>
                </a:solidFill>
              </a:rPr>
              <a:t> </a:t>
            </a:r>
            <a:r>
              <a:rPr lang="en-US" dirty="0" err="1" smtClean="0">
                <a:solidFill>
                  <a:schemeClr val="tx1"/>
                </a:solidFill>
              </a:rPr>
              <a:t>clasificator</a:t>
            </a:r>
            <a:endParaRPr lang="en-US" dirty="0">
              <a:solidFill>
                <a:schemeClr val="tx1"/>
              </a:solidFill>
            </a:endParaRPr>
          </a:p>
        </p:txBody>
      </p:sp>
      <p:sp>
        <p:nvSpPr>
          <p:cNvPr id="22" name="TextBox 13"/>
          <p:cNvSpPr txBox="1">
            <a:spLocks noChangeArrowheads="1"/>
          </p:cNvSpPr>
          <p:nvPr/>
        </p:nvSpPr>
        <p:spPr bwMode="auto">
          <a:xfrm>
            <a:off x="3632200" y="1295400"/>
            <a:ext cx="148209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err="1" smtClean="0"/>
              <a:t>Învățare</a:t>
            </a:r>
            <a:endParaRPr lang="en-US" sz="2800" dirty="0"/>
          </a:p>
        </p:txBody>
      </p:sp>
      <p:sp>
        <p:nvSpPr>
          <p:cNvPr id="25" name="Rounded Rectangle 24"/>
          <p:cNvSpPr/>
          <p:nvPr/>
        </p:nvSpPr>
        <p:spPr>
          <a:xfrm>
            <a:off x="3163329" y="2743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err="1" smtClean="0">
                <a:solidFill>
                  <a:schemeClr val="tx1"/>
                </a:solidFill>
              </a:rPr>
              <a:t>Caracteristici</a:t>
            </a:r>
            <a:r>
              <a:rPr lang="en-US" sz="2000" dirty="0" smtClean="0">
                <a:solidFill>
                  <a:schemeClr val="tx1"/>
                </a:solidFill>
              </a:rPr>
              <a:t> ale </a:t>
            </a:r>
            <a:r>
              <a:rPr lang="en-US" sz="2000" dirty="0" err="1" smtClean="0">
                <a:solidFill>
                  <a:schemeClr val="tx1"/>
                </a:solidFill>
              </a:rPr>
              <a:t>imaginilor</a:t>
            </a:r>
            <a:endParaRPr lang="en-US" sz="2000" dirty="0">
              <a:solidFill>
                <a:schemeClr val="tx1"/>
              </a:solidFill>
            </a:endParaRPr>
          </a:p>
        </p:txBody>
      </p:sp>
      <p:sp>
        <p:nvSpPr>
          <p:cNvPr id="26" name="Right Arrow 25"/>
          <p:cNvSpPr/>
          <p:nvPr/>
        </p:nvSpPr>
        <p:spPr>
          <a:xfrm>
            <a:off x="4979772"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ight Arrow 26"/>
          <p:cNvSpPr/>
          <p:nvPr/>
        </p:nvSpPr>
        <p:spPr>
          <a:xfrm rot="5400000">
            <a:off x="6100118" y="22860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Right Arrow 27"/>
          <p:cNvSpPr/>
          <p:nvPr/>
        </p:nvSpPr>
        <p:spPr>
          <a:xfrm>
            <a:off x="7216344"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Rounded Rectangle 28"/>
          <p:cNvSpPr/>
          <p:nvPr/>
        </p:nvSpPr>
        <p:spPr>
          <a:xfrm>
            <a:off x="7799172" y="2819400"/>
            <a:ext cx="12954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smtClean="0">
                <a:solidFill>
                  <a:schemeClr val="tx1"/>
                </a:solidFill>
              </a:rPr>
              <a:t>Clasificator</a:t>
            </a:r>
            <a:r>
              <a:rPr lang="en-US" dirty="0" smtClean="0">
                <a:solidFill>
                  <a:schemeClr val="tx1"/>
                </a:solidFill>
              </a:rPr>
              <a:t> </a:t>
            </a:r>
            <a:r>
              <a:rPr lang="en-US" dirty="0" err="1" smtClean="0">
                <a:solidFill>
                  <a:schemeClr val="tx1"/>
                </a:solidFill>
              </a:rPr>
              <a:t>antrenat</a:t>
            </a:r>
            <a:endParaRPr lang="en-US" dirty="0">
              <a:solidFill>
                <a:schemeClr val="tx1"/>
              </a:solidFill>
            </a:endParaRPr>
          </a:p>
        </p:txBody>
      </p:sp>
      <p:sp>
        <p:nvSpPr>
          <p:cNvPr id="30" name="Right Arrow 29"/>
          <p:cNvSpPr/>
          <p:nvPr/>
        </p:nvSpPr>
        <p:spPr>
          <a:xfrm>
            <a:off x="2578443"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2973858" y="2209800"/>
            <a:ext cx="2133600" cy="1905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28343105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ext Box 2"/>
          <p:cNvSpPr txBox="1">
            <a:spLocks noChangeArrowheads="1"/>
          </p:cNvSpPr>
          <p:nvPr/>
        </p:nvSpPr>
        <p:spPr bwMode="auto">
          <a:xfrm>
            <a:off x="6248400" y="5778500"/>
            <a:ext cx="2438400" cy="77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02000"/>
              </a:lnSpc>
              <a:spcBef>
                <a:spcPct val="50000"/>
              </a:spcBef>
              <a:buClr>
                <a:srgbClr val="000000"/>
              </a:buClr>
              <a:buSzPct val="100000"/>
              <a:buFont typeface="Times New Roman" charset="0"/>
              <a:buNone/>
            </a:pPr>
            <a:r>
              <a:rPr lang="en-US" sz="2200">
                <a:solidFill>
                  <a:schemeClr val="bg1"/>
                </a:solidFill>
                <a:latin typeface="Trebuchet MS" charset="0"/>
              </a:rPr>
              <a:t>Space Shuttle Cargo Bay</a:t>
            </a:r>
          </a:p>
        </p:txBody>
      </p:sp>
      <p:sp>
        <p:nvSpPr>
          <p:cNvPr id="65538" name="Rectangle 3"/>
          <p:cNvSpPr>
            <a:spLocks noGrp="1" noChangeArrowheads="1"/>
          </p:cNvSpPr>
          <p:nvPr>
            <p:ph type="title"/>
          </p:nvPr>
        </p:nvSpPr>
        <p:spPr/>
        <p:txBody>
          <a:bodyPr>
            <a:normAutofit/>
          </a:bodyPr>
          <a:lstStyle/>
          <a:p>
            <a:r>
              <a:rPr lang="en-US" dirty="0" err="1" smtClean="0">
                <a:latin typeface="Calibri" charset="0"/>
              </a:rPr>
              <a:t>Histograme</a:t>
            </a:r>
            <a:endParaRPr lang="en-US" dirty="0">
              <a:latin typeface="Calibri" charset="0"/>
            </a:endParaRPr>
          </a:p>
        </p:txBody>
      </p:sp>
      <p:sp>
        <p:nvSpPr>
          <p:cNvPr id="65539" name="Rectangle 4"/>
          <p:cNvSpPr>
            <a:spLocks noGrp="1" noChangeArrowheads="1"/>
          </p:cNvSpPr>
          <p:nvPr>
            <p:ph idx="1"/>
          </p:nvPr>
        </p:nvSpPr>
        <p:spPr>
          <a:xfrm>
            <a:off x="646050" y="4811881"/>
            <a:ext cx="6781800" cy="1447800"/>
          </a:xfrm>
          <a:noFill/>
        </p:spPr>
        <p:txBody>
          <a:bodyPr/>
          <a:lstStyle/>
          <a:p>
            <a:pPr marL="169863" indent="-169863"/>
            <a:r>
              <a:rPr lang="en-US" sz="2400" dirty="0" err="1" smtClean="0">
                <a:latin typeface="Calibri" charset="0"/>
              </a:rPr>
              <a:t>Măsoară</a:t>
            </a:r>
            <a:r>
              <a:rPr lang="en-US" sz="2400" dirty="0" smtClean="0">
                <a:latin typeface="Calibri" charset="0"/>
              </a:rPr>
              <a:t> </a:t>
            </a:r>
            <a:r>
              <a:rPr lang="en-US" sz="2400" dirty="0" err="1" smtClean="0">
                <a:latin typeface="Calibri" charset="0"/>
              </a:rPr>
              <a:t>distribuția</a:t>
            </a:r>
            <a:r>
              <a:rPr lang="en-US" sz="2400" dirty="0" smtClean="0">
                <a:latin typeface="Calibri" charset="0"/>
              </a:rPr>
              <a:t> </a:t>
            </a:r>
            <a:r>
              <a:rPr lang="en-US" sz="2400" dirty="0" err="1" smtClean="0">
                <a:latin typeface="Calibri" charset="0"/>
              </a:rPr>
              <a:t>caracteristicilor</a:t>
            </a:r>
            <a:endParaRPr lang="en-US" sz="2400" dirty="0">
              <a:latin typeface="Calibri" charset="0"/>
            </a:endParaRPr>
          </a:p>
          <a:p>
            <a:pPr marL="569913" lvl="1" indent="-169863"/>
            <a:r>
              <a:rPr lang="en-US" sz="1800" dirty="0" err="1">
                <a:latin typeface="Calibri" charset="0"/>
              </a:rPr>
              <a:t>n</a:t>
            </a:r>
            <a:r>
              <a:rPr lang="en-US" sz="1800" dirty="0" err="1" smtClean="0">
                <a:latin typeface="Calibri" charset="0"/>
              </a:rPr>
              <a:t>umără</a:t>
            </a:r>
            <a:r>
              <a:rPr lang="en-US" sz="1800" dirty="0" smtClean="0">
                <a:latin typeface="Calibri" charset="0"/>
              </a:rPr>
              <a:t> </a:t>
            </a:r>
            <a:r>
              <a:rPr lang="en-US" sz="1800" dirty="0" err="1" smtClean="0">
                <a:latin typeface="Calibri" charset="0"/>
              </a:rPr>
              <a:t>câte</a:t>
            </a:r>
            <a:r>
              <a:rPr lang="en-US" sz="1800" dirty="0" smtClean="0">
                <a:latin typeface="Calibri" charset="0"/>
              </a:rPr>
              <a:t> </a:t>
            </a:r>
            <a:r>
              <a:rPr lang="en-US" sz="1800" dirty="0" err="1" smtClean="0">
                <a:latin typeface="Calibri" charset="0"/>
              </a:rPr>
              <a:t>puncte</a:t>
            </a:r>
            <a:r>
              <a:rPr lang="en-US" sz="1800" dirty="0" smtClean="0">
                <a:latin typeface="Calibri" charset="0"/>
              </a:rPr>
              <a:t> “</a:t>
            </a:r>
            <a:r>
              <a:rPr lang="en-US" sz="1800" dirty="0" err="1" smtClean="0">
                <a:latin typeface="Calibri" charset="0"/>
              </a:rPr>
              <a:t>pică</a:t>
            </a:r>
            <a:r>
              <a:rPr lang="en-US" sz="1800" dirty="0" smtClean="0">
                <a:latin typeface="Calibri" charset="0"/>
              </a:rPr>
              <a:t>” </a:t>
            </a:r>
            <a:r>
              <a:rPr lang="en-US" sz="1800" dirty="0" err="1" smtClean="0">
                <a:latin typeface="Calibri" charset="0"/>
              </a:rPr>
              <a:t>în</a:t>
            </a:r>
            <a:r>
              <a:rPr lang="en-US" sz="1800" dirty="0" smtClean="0">
                <a:latin typeface="Calibri" charset="0"/>
              </a:rPr>
              <a:t> </a:t>
            </a:r>
            <a:r>
              <a:rPr lang="en-US" sz="1800" dirty="0" err="1" smtClean="0">
                <a:latin typeface="Calibri" charset="0"/>
              </a:rPr>
              <a:t>fiecare</a:t>
            </a:r>
            <a:r>
              <a:rPr lang="en-US" sz="1800" dirty="0" smtClean="0">
                <a:latin typeface="Calibri" charset="0"/>
              </a:rPr>
              <a:t> interval</a:t>
            </a:r>
          </a:p>
          <a:p>
            <a:pPr marL="569913" lvl="1" indent="-169863"/>
            <a:r>
              <a:rPr lang="en-US" sz="1800" dirty="0" err="1">
                <a:latin typeface="Calibri" charset="0"/>
              </a:rPr>
              <a:t>n</a:t>
            </a:r>
            <a:r>
              <a:rPr lang="en-US" sz="1800" dirty="0" err="1" smtClean="0">
                <a:latin typeface="Calibri" charset="0"/>
              </a:rPr>
              <a:t>ormalizează</a:t>
            </a:r>
            <a:r>
              <a:rPr lang="en-US" sz="1800" dirty="0" smtClean="0">
                <a:latin typeface="Calibri" charset="0"/>
              </a:rPr>
              <a:t>? </a:t>
            </a:r>
            <a:r>
              <a:rPr lang="en-US" sz="1800" dirty="0" err="1">
                <a:latin typeface="Calibri" charset="0"/>
              </a:rPr>
              <a:t>s</a:t>
            </a:r>
            <a:r>
              <a:rPr lang="en-US" sz="1800" dirty="0" err="1" smtClean="0">
                <a:latin typeface="Calibri" charset="0"/>
              </a:rPr>
              <a:t>uma</a:t>
            </a:r>
            <a:r>
              <a:rPr lang="en-US" sz="1800" dirty="0" smtClean="0">
                <a:latin typeface="Calibri" charset="0"/>
              </a:rPr>
              <a:t> = 1</a:t>
            </a:r>
          </a:p>
          <a:p>
            <a:pPr marL="569913" lvl="1" indent="-169863"/>
            <a:r>
              <a:rPr lang="en-US" sz="1800" dirty="0" err="1" smtClean="0">
                <a:latin typeface="Calibri" charset="0"/>
              </a:rPr>
              <a:t>culoare</a:t>
            </a:r>
            <a:r>
              <a:rPr lang="en-US" sz="1800" dirty="0" smtClean="0">
                <a:latin typeface="Calibri" charset="0"/>
              </a:rPr>
              <a:t>, </a:t>
            </a:r>
            <a:r>
              <a:rPr lang="en-US" sz="1800" dirty="0" err="1" smtClean="0">
                <a:latin typeface="Calibri" charset="0"/>
              </a:rPr>
              <a:t>textură</a:t>
            </a:r>
            <a:r>
              <a:rPr lang="en-US" sz="1800" dirty="0" smtClean="0">
                <a:latin typeface="Calibri" charset="0"/>
              </a:rPr>
              <a:t>, etc…</a:t>
            </a:r>
            <a:endParaRPr lang="en-US" sz="5400" dirty="0">
              <a:latin typeface="Calibri" charset="0"/>
            </a:endParaRPr>
          </a:p>
        </p:txBody>
      </p:sp>
      <p:pic>
        <p:nvPicPr>
          <p:cNvPr id="65540" name="Picture 5" descr="seagull_h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438" y="1752600"/>
            <a:ext cx="2925762" cy="2925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5541" name="Picture 6" descr="seagu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057400"/>
            <a:ext cx="2209800"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p:nvPr/>
        </p:nvSpPr>
        <p:spPr>
          <a:xfrm>
            <a:off x="6957646" y="6582507"/>
            <a:ext cx="2186354"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D. </a:t>
            </a:r>
            <a:r>
              <a:rPr lang="en-US" sz="1200" dirty="0" err="1" smtClean="0"/>
              <a:t>Kauchak</a:t>
            </a:r>
            <a:endParaRPr lang="en-US" sz="1200" dirty="0"/>
          </a:p>
        </p:txBody>
      </p:sp>
    </p:spTree>
    <p:extLst>
      <p:ext uri="{BB962C8B-B14F-4D97-AF65-F5344CB8AC3E}">
        <p14:creationId xmlns:p14="http://schemas.microsoft.com/office/powerpoint/2010/main" val="660089784"/>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normAutofit/>
          </a:bodyPr>
          <a:lstStyle/>
          <a:p>
            <a:r>
              <a:rPr lang="en-US" dirty="0" err="1" smtClean="0">
                <a:latin typeface="Calibri" charset="0"/>
              </a:rPr>
              <a:t>Histograme</a:t>
            </a:r>
            <a:endParaRPr lang="en-US" dirty="0">
              <a:latin typeface="Calibri" charset="0"/>
            </a:endParaRPr>
          </a:p>
        </p:txBody>
      </p:sp>
      <p:sp>
        <p:nvSpPr>
          <p:cNvPr id="850947" name="Rectangle 3"/>
          <p:cNvSpPr>
            <a:spLocks noGrp="1" noChangeArrowheads="1"/>
          </p:cNvSpPr>
          <p:nvPr>
            <p:ph idx="1"/>
          </p:nvPr>
        </p:nvSpPr>
        <p:spPr>
          <a:xfrm>
            <a:off x="1009793" y="5545500"/>
            <a:ext cx="3609975" cy="1219200"/>
          </a:xfrm>
        </p:spPr>
        <p:txBody>
          <a:bodyPr>
            <a:normAutofit lnSpcReduction="10000"/>
          </a:bodyPr>
          <a:lstStyle/>
          <a:p>
            <a:pPr>
              <a:buFont typeface="Arial" pitchFamily="34" charset="0"/>
              <a:buChar char="•"/>
              <a:defRPr/>
            </a:pPr>
            <a:r>
              <a:rPr lang="en-US" sz="2400" dirty="0" err="1" smtClean="0">
                <a:ea typeface="+mn-ea"/>
                <a:cs typeface="+mn-cs"/>
              </a:rPr>
              <a:t>Histograma</a:t>
            </a:r>
            <a:r>
              <a:rPr lang="en-US" sz="2400" dirty="0" smtClean="0">
                <a:ea typeface="+mn-ea"/>
                <a:cs typeface="+mn-cs"/>
              </a:rPr>
              <a:t> </a:t>
            </a:r>
            <a:r>
              <a:rPr lang="en-US" sz="2400" dirty="0" err="1" smtClean="0">
                <a:ea typeface="+mn-ea"/>
                <a:cs typeface="+mn-cs"/>
              </a:rPr>
              <a:t>comună</a:t>
            </a:r>
            <a:endParaRPr lang="en-US" sz="2400" dirty="0">
              <a:ea typeface="+mn-ea"/>
              <a:cs typeface="+mn-cs"/>
            </a:endParaRPr>
          </a:p>
          <a:p>
            <a:pPr lvl="1">
              <a:buFont typeface="Arial" pitchFamily="34" charset="0"/>
              <a:buChar char="–"/>
              <a:defRPr/>
            </a:pPr>
            <a:r>
              <a:rPr lang="en-US" sz="1500" dirty="0" err="1"/>
              <a:t>m</a:t>
            </a:r>
            <a:r>
              <a:rPr lang="en-US" sz="1500" dirty="0" err="1" smtClean="0">
                <a:ea typeface="+mn-ea"/>
              </a:rPr>
              <a:t>ulte</a:t>
            </a:r>
            <a:r>
              <a:rPr lang="en-US" sz="1500" dirty="0" smtClean="0">
                <a:ea typeface="+mn-ea"/>
              </a:rPr>
              <a:t> date </a:t>
            </a:r>
            <a:r>
              <a:rPr lang="en-US" sz="1500" dirty="0" err="1" smtClean="0">
                <a:ea typeface="+mn-ea"/>
              </a:rPr>
              <a:t>pentru</a:t>
            </a:r>
            <a:r>
              <a:rPr lang="en-US" sz="1500" dirty="0" smtClean="0">
                <a:ea typeface="+mn-ea"/>
              </a:rPr>
              <a:t> o </a:t>
            </a:r>
            <a:r>
              <a:rPr lang="en-US" sz="1500" dirty="0" err="1" smtClean="0">
                <a:ea typeface="+mn-ea"/>
              </a:rPr>
              <a:t>aproximare</a:t>
            </a:r>
            <a:r>
              <a:rPr lang="en-US" sz="1500" dirty="0" smtClean="0">
                <a:ea typeface="+mn-ea"/>
              </a:rPr>
              <a:t> </a:t>
            </a:r>
            <a:r>
              <a:rPr lang="en-US" sz="1500" dirty="0" err="1" smtClean="0">
                <a:ea typeface="+mn-ea"/>
              </a:rPr>
              <a:t>bună</a:t>
            </a:r>
            <a:r>
              <a:rPr lang="en-US" sz="1500" dirty="0" smtClean="0">
                <a:ea typeface="+mn-ea"/>
              </a:rPr>
              <a:t> a </a:t>
            </a:r>
            <a:r>
              <a:rPr lang="en-US" sz="1500" dirty="0" err="1" smtClean="0">
                <a:ea typeface="+mn-ea"/>
              </a:rPr>
              <a:t>distribuției</a:t>
            </a:r>
            <a:endParaRPr lang="en-US" sz="1500" dirty="0" smtClean="0">
              <a:ea typeface="+mn-ea"/>
            </a:endParaRPr>
          </a:p>
          <a:p>
            <a:pPr lvl="1">
              <a:buFont typeface="Arial" pitchFamily="34" charset="0"/>
              <a:buChar char="–"/>
              <a:defRPr/>
            </a:pPr>
            <a:r>
              <a:rPr lang="en-US" sz="1500" dirty="0" smtClean="0"/>
              <a:t>#intervale1 * #intervale2</a:t>
            </a:r>
            <a:endParaRPr lang="en-US" sz="1500" dirty="0" smtClean="0">
              <a:ea typeface="+mn-ea"/>
            </a:endParaRPr>
          </a:p>
        </p:txBody>
      </p:sp>
      <p:sp>
        <p:nvSpPr>
          <p:cNvPr id="31752" name="Rectangle 9"/>
          <p:cNvSpPr>
            <a:spLocks noChangeArrowheads="1"/>
          </p:cNvSpPr>
          <p:nvPr/>
        </p:nvSpPr>
        <p:spPr bwMode="auto">
          <a:xfrm>
            <a:off x="4799105" y="5545500"/>
            <a:ext cx="362585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342900" indent="-342900">
              <a:spcBef>
                <a:spcPct val="20000"/>
              </a:spcBef>
            </a:pPr>
            <a:r>
              <a:rPr lang="en-US" sz="2400" dirty="0" err="1" smtClean="0">
                <a:cs typeface="Arial" charset="0"/>
              </a:rPr>
              <a:t>Histograma</a:t>
            </a:r>
            <a:r>
              <a:rPr lang="en-US" sz="2400" dirty="0" smtClean="0">
                <a:cs typeface="Arial" charset="0"/>
              </a:rPr>
              <a:t> </a:t>
            </a:r>
            <a:r>
              <a:rPr lang="en-US" sz="2400" dirty="0" err="1" smtClean="0">
                <a:cs typeface="Arial" charset="0"/>
              </a:rPr>
              <a:t>individuală</a:t>
            </a:r>
            <a:endParaRPr lang="en-US" sz="2400" dirty="0">
              <a:cs typeface="Arial" charset="0"/>
            </a:endParaRPr>
          </a:p>
          <a:p>
            <a:pPr marL="742950" lvl="1" indent="-285750">
              <a:spcBef>
                <a:spcPct val="20000"/>
              </a:spcBef>
              <a:buFontTx/>
              <a:buChar char="•"/>
            </a:pPr>
            <a:r>
              <a:rPr lang="en-US" sz="1500" dirty="0" err="1">
                <a:cs typeface="Arial" charset="0"/>
              </a:rPr>
              <a:t>n</a:t>
            </a:r>
            <a:r>
              <a:rPr lang="en-US" sz="1500" dirty="0" err="1" smtClean="0">
                <a:cs typeface="Arial" charset="0"/>
              </a:rPr>
              <a:t>ecesită</a:t>
            </a:r>
            <a:r>
              <a:rPr lang="en-US" sz="1500" dirty="0" smtClean="0">
                <a:cs typeface="Arial" charset="0"/>
              </a:rPr>
              <a:t> </a:t>
            </a:r>
            <a:r>
              <a:rPr lang="en-US" sz="1500" dirty="0" err="1" smtClean="0">
                <a:cs typeface="Arial" charset="0"/>
              </a:rPr>
              <a:t>caracteristici</a:t>
            </a:r>
            <a:r>
              <a:rPr lang="en-US" sz="1500" dirty="0" smtClean="0">
                <a:cs typeface="Arial" charset="0"/>
              </a:rPr>
              <a:t> </a:t>
            </a:r>
            <a:r>
              <a:rPr lang="en-US" sz="1500" dirty="0" err="1" smtClean="0">
                <a:cs typeface="Arial" charset="0"/>
              </a:rPr>
              <a:t>independente</a:t>
            </a:r>
            <a:endParaRPr lang="en-US" sz="1500" dirty="0">
              <a:cs typeface="Arial" charset="0"/>
            </a:endParaRPr>
          </a:p>
          <a:p>
            <a:pPr marL="742950" lvl="1" indent="-285750">
              <a:spcBef>
                <a:spcPct val="20000"/>
              </a:spcBef>
              <a:buFontTx/>
              <a:buChar char="•"/>
            </a:pPr>
            <a:r>
              <a:rPr lang="en-US" sz="1500" dirty="0" err="1">
                <a:cs typeface="Arial" charset="0"/>
              </a:rPr>
              <a:t>m</a:t>
            </a:r>
            <a:r>
              <a:rPr lang="en-US" sz="1500" dirty="0" err="1" smtClean="0">
                <a:cs typeface="Arial" charset="0"/>
              </a:rPr>
              <a:t>ai</a:t>
            </a:r>
            <a:r>
              <a:rPr lang="en-US" sz="1500" dirty="0" smtClean="0">
                <a:cs typeface="Arial" charset="0"/>
              </a:rPr>
              <a:t> </a:t>
            </a:r>
            <a:r>
              <a:rPr lang="en-US" sz="1500" dirty="0" err="1" smtClean="0">
                <a:cs typeface="Arial" charset="0"/>
              </a:rPr>
              <a:t>multe</a:t>
            </a:r>
            <a:r>
              <a:rPr lang="en-US" sz="1500" dirty="0" smtClean="0">
                <a:cs typeface="Arial" charset="0"/>
              </a:rPr>
              <a:t> </a:t>
            </a:r>
            <a:r>
              <a:rPr lang="en-US" sz="1500" dirty="0" err="1" smtClean="0">
                <a:cs typeface="Arial" charset="0"/>
              </a:rPr>
              <a:t>puncte</a:t>
            </a:r>
            <a:r>
              <a:rPr lang="en-US" sz="1500" dirty="0" smtClean="0">
                <a:cs typeface="Arial" charset="0"/>
              </a:rPr>
              <a:t>/interval </a:t>
            </a:r>
            <a:r>
              <a:rPr lang="en-US" sz="1500" dirty="0" err="1" smtClean="0">
                <a:cs typeface="Arial" charset="0"/>
              </a:rPr>
              <a:t>decât</a:t>
            </a:r>
            <a:r>
              <a:rPr lang="en-US" sz="1500" dirty="0" smtClean="0">
                <a:cs typeface="Arial" charset="0"/>
              </a:rPr>
              <a:t> </a:t>
            </a:r>
            <a:r>
              <a:rPr lang="en-US" sz="1500" dirty="0" err="1" smtClean="0">
                <a:cs typeface="Arial" charset="0"/>
              </a:rPr>
              <a:t>în</a:t>
            </a:r>
            <a:r>
              <a:rPr lang="en-US" sz="1500" dirty="0" smtClean="0">
                <a:cs typeface="Arial" charset="0"/>
              </a:rPr>
              <a:t> </a:t>
            </a:r>
            <a:r>
              <a:rPr lang="en-US" sz="1500" dirty="0" err="1" smtClean="0">
                <a:cs typeface="Arial" charset="0"/>
              </a:rPr>
              <a:t>cazul</a:t>
            </a:r>
            <a:r>
              <a:rPr lang="en-US" sz="1500" dirty="0" smtClean="0">
                <a:cs typeface="Arial" charset="0"/>
              </a:rPr>
              <a:t> </a:t>
            </a:r>
            <a:r>
              <a:rPr lang="en-US" sz="1500" dirty="0" err="1" smtClean="0">
                <a:cs typeface="Arial" charset="0"/>
              </a:rPr>
              <a:t>histogramei</a:t>
            </a:r>
            <a:r>
              <a:rPr lang="en-US" sz="1500" dirty="0" smtClean="0">
                <a:cs typeface="Arial" charset="0"/>
              </a:rPr>
              <a:t> </a:t>
            </a:r>
            <a:r>
              <a:rPr lang="en-US" sz="1500" dirty="0" err="1" smtClean="0">
                <a:cs typeface="Arial" charset="0"/>
              </a:rPr>
              <a:t>comune</a:t>
            </a:r>
            <a:endParaRPr lang="en-US" sz="2000" dirty="0">
              <a:cs typeface="Arial" charset="0"/>
            </a:endParaRPr>
          </a:p>
        </p:txBody>
      </p:sp>
      <p:grpSp>
        <p:nvGrpSpPr>
          <p:cNvPr id="7" name="Group 6"/>
          <p:cNvGrpSpPr/>
          <p:nvPr/>
        </p:nvGrpSpPr>
        <p:grpSpPr>
          <a:xfrm>
            <a:off x="855929" y="962918"/>
            <a:ext cx="3144571" cy="2603803"/>
            <a:chOff x="855929" y="1166758"/>
            <a:chExt cx="3144571" cy="2603803"/>
          </a:xfrm>
        </p:grpSpPr>
        <p:pic>
          <p:nvPicPr>
            <p:cNvPr id="6759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479160"/>
              <a:ext cx="3009900" cy="1952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974990" y="3200079"/>
              <a:ext cx="2603803" cy="338554"/>
            </a:xfrm>
            <a:prstGeom prst="rect">
              <a:avLst/>
            </a:prstGeom>
            <a:solidFill>
              <a:schemeClr val="bg1"/>
            </a:solidFill>
          </p:spPr>
          <p:txBody>
            <a:bodyPr wrap="square" rtlCol="0">
              <a:spAutoFit/>
            </a:bodyPr>
            <a:lstStyle/>
            <a:p>
              <a:pPr algn="ctr"/>
              <a:r>
                <a:rPr lang="en-US" sz="1600" b="1" dirty="0" err="1"/>
                <a:t>c</a:t>
              </a:r>
              <a:r>
                <a:rPr lang="en-US" sz="1600" b="1" dirty="0" err="1" smtClean="0"/>
                <a:t>aracteristica</a:t>
              </a:r>
              <a:r>
                <a:rPr lang="en-US" sz="1600" b="1" dirty="0" smtClean="0"/>
                <a:t> 1</a:t>
              </a:r>
              <a:endParaRPr lang="en-US" sz="1600" b="1" dirty="0"/>
            </a:p>
          </p:txBody>
        </p:sp>
        <p:sp>
          <p:nvSpPr>
            <p:cNvPr id="13" name="TextBox 12"/>
            <p:cNvSpPr txBox="1"/>
            <p:nvPr/>
          </p:nvSpPr>
          <p:spPr>
            <a:xfrm rot="16200000">
              <a:off x="-276696" y="2299383"/>
              <a:ext cx="2603803" cy="338554"/>
            </a:xfrm>
            <a:prstGeom prst="rect">
              <a:avLst/>
            </a:prstGeom>
            <a:solidFill>
              <a:schemeClr val="bg1"/>
            </a:solidFill>
          </p:spPr>
          <p:txBody>
            <a:bodyPr wrap="square" rtlCol="0">
              <a:spAutoFit/>
            </a:bodyPr>
            <a:lstStyle/>
            <a:p>
              <a:pPr algn="ctr"/>
              <a:r>
                <a:rPr lang="en-US" sz="1600" b="1" dirty="0" err="1"/>
                <a:t>c</a:t>
              </a:r>
              <a:r>
                <a:rPr lang="en-US" sz="1600" b="1" dirty="0" err="1" smtClean="0"/>
                <a:t>aracteristica</a:t>
              </a:r>
              <a:r>
                <a:rPr lang="en-US" sz="1600" b="1" dirty="0" smtClean="0"/>
                <a:t> 2</a:t>
              </a:r>
              <a:endParaRPr lang="en-US" sz="1600" b="1" dirty="0"/>
            </a:p>
          </p:txBody>
        </p:sp>
      </p:grpSp>
      <p:grpSp>
        <p:nvGrpSpPr>
          <p:cNvPr id="8" name="Group 7"/>
          <p:cNvGrpSpPr/>
          <p:nvPr/>
        </p:nvGrpSpPr>
        <p:grpSpPr>
          <a:xfrm>
            <a:off x="4570802" y="1323557"/>
            <a:ext cx="3163498" cy="1923633"/>
            <a:chOff x="4570802" y="1652837"/>
            <a:chExt cx="3163498" cy="1923633"/>
          </a:xfrm>
        </p:grpSpPr>
        <p:pic>
          <p:nvPicPr>
            <p:cNvPr id="31748" name="Picture 5" descr="marg-bin2"/>
            <p:cNvPicPr>
              <a:picLocks noChangeAspect="1" noChangeArrowheads="1"/>
            </p:cNvPicPr>
            <p:nvPr/>
          </p:nvPicPr>
          <p:blipFill>
            <a:blip r:embed="rId4">
              <a:extLst>
                <a:ext uri="{28A0092B-C50C-407E-A947-70E740481C1C}">
                  <a14:useLocalDpi xmlns:a14="http://schemas.microsoft.com/office/drawing/2010/main" val="0"/>
                </a:ext>
              </a:extLst>
            </a:blip>
            <a:srcRect t="7805"/>
            <a:stretch>
              <a:fillRect/>
            </a:stretch>
          </p:blipFill>
          <p:spPr bwMode="auto">
            <a:xfrm>
              <a:off x="4724400" y="1666485"/>
              <a:ext cx="3009900" cy="180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4952741" y="3237916"/>
              <a:ext cx="2603803" cy="338554"/>
            </a:xfrm>
            <a:prstGeom prst="rect">
              <a:avLst/>
            </a:prstGeom>
            <a:solidFill>
              <a:schemeClr val="bg1"/>
            </a:solidFill>
          </p:spPr>
          <p:txBody>
            <a:bodyPr wrap="square" rtlCol="0">
              <a:spAutoFit/>
            </a:bodyPr>
            <a:lstStyle/>
            <a:p>
              <a:pPr algn="ctr"/>
              <a:r>
                <a:rPr lang="en-US" sz="1600" b="1" dirty="0" err="1"/>
                <a:t>c</a:t>
              </a:r>
              <a:r>
                <a:rPr lang="en-US" sz="1600" b="1" dirty="0" err="1" smtClean="0"/>
                <a:t>aracteristica</a:t>
              </a:r>
              <a:r>
                <a:rPr lang="en-US" sz="1600" b="1" dirty="0" smtClean="0"/>
                <a:t> 1</a:t>
              </a:r>
              <a:endParaRPr lang="en-US" sz="1600" b="1" dirty="0"/>
            </a:p>
          </p:txBody>
        </p:sp>
        <p:sp>
          <p:nvSpPr>
            <p:cNvPr id="16" name="TextBox 15"/>
            <p:cNvSpPr txBox="1"/>
            <p:nvPr/>
          </p:nvSpPr>
          <p:spPr>
            <a:xfrm rot="16200000">
              <a:off x="3880183" y="2343456"/>
              <a:ext cx="1719793" cy="338556"/>
            </a:xfrm>
            <a:prstGeom prst="rect">
              <a:avLst/>
            </a:prstGeom>
            <a:solidFill>
              <a:schemeClr val="bg1"/>
            </a:solidFill>
          </p:spPr>
          <p:txBody>
            <a:bodyPr wrap="square" rtlCol="0">
              <a:spAutoFit/>
            </a:bodyPr>
            <a:lstStyle/>
            <a:p>
              <a:pPr algn="ctr"/>
              <a:r>
                <a:rPr lang="en-US" sz="1600" b="1" dirty="0" err="1"/>
                <a:t>c</a:t>
              </a:r>
              <a:r>
                <a:rPr lang="en-US" sz="1600" b="1" dirty="0" err="1" smtClean="0"/>
                <a:t>aracteristica</a:t>
              </a:r>
              <a:r>
                <a:rPr lang="en-US" sz="1600" b="1" dirty="0" smtClean="0"/>
                <a:t> 2</a:t>
              </a:r>
              <a:endParaRPr lang="en-US" sz="1600" b="1" dirty="0"/>
            </a:p>
          </p:txBody>
        </p:sp>
      </p:grpSp>
      <p:grpSp>
        <p:nvGrpSpPr>
          <p:cNvPr id="6" name="Group 5"/>
          <p:cNvGrpSpPr/>
          <p:nvPr/>
        </p:nvGrpSpPr>
        <p:grpSpPr>
          <a:xfrm>
            <a:off x="874926" y="3398420"/>
            <a:ext cx="3468474" cy="2126559"/>
            <a:chOff x="874926" y="3619107"/>
            <a:chExt cx="3468474" cy="2126559"/>
          </a:xfrm>
        </p:grpSpPr>
        <p:pic>
          <p:nvPicPr>
            <p:cNvPr id="31750" name="Picture 7" descr="normal-binning"/>
            <p:cNvPicPr>
              <a:picLocks noChangeAspect="1" noChangeArrowheads="1"/>
            </p:cNvPicPr>
            <p:nvPr/>
          </p:nvPicPr>
          <p:blipFill>
            <a:blip r:embed="rId5">
              <a:extLst>
                <a:ext uri="{28A0092B-C50C-407E-A947-70E740481C1C}">
                  <a14:useLocalDpi xmlns:a14="http://schemas.microsoft.com/office/drawing/2010/main" val="0"/>
                </a:ext>
              </a:extLst>
            </a:blip>
            <a:srcRect t="7007"/>
            <a:stretch>
              <a:fillRect/>
            </a:stretch>
          </p:blipFill>
          <p:spPr bwMode="auto">
            <a:xfrm>
              <a:off x="990600" y="3633425"/>
              <a:ext cx="3352800" cy="202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p:cNvSpPr txBox="1"/>
            <p:nvPr/>
          </p:nvSpPr>
          <p:spPr>
            <a:xfrm>
              <a:off x="1208561" y="5407112"/>
              <a:ext cx="2603803" cy="338554"/>
            </a:xfrm>
            <a:prstGeom prst="rect">
              <a:avLst/>
            </a:prstGeom>
            <a:solidFill>
              <a:schemeClr val="bg1"/>
            </a:solidFill>
          </p:spPr>
          <p:txBody>
            <a:bodyPr wrap="square" rtlCol="0">
              <a:spAutoFit/>
            </a:bodyPr>
            <a:lstStyle/>
            <a:p>
              <a:pPr algn="ctr"/>
              <a:r>
                <a:rPr lang="en-US" sz="1600" b="1" dirty="0" err="1"/>
                <a:t>c</a:t>
              </a:r>
              <a:r>
                <a:rPr lang="en-US" sz="1600" b="1" dirty="0" err="1" smtClean="0"/>
                <a:t>aracteristica</a:t>
              </a:r>
              <a:r>
                <a:rPr lang="en-US" sz="1600" b="1" dirty="0" smtClean="0"/>
                <a:t> 1</a:t>
              </a:r>
              <a:endParaRPr lang="en-US" sz="1600" b="1" dirty="0"/>
            </a:p>
          </p:txBody>
        </p:sp>
        <p:sp>
          <p:nvSpPr>
            <p:cNvPr id="18" name="TextBox 17"/>
            <p:cNvSpPr txBox="1"/>
            <p:nvPr/>
          </p:nvSpPr>
          <p:spPr>
            <a:xfrm rot="16200000">
              <a:off x="21198" y="4472835"/>
              <a:ext cx="2046010" cy="338554"/>
            </a:xfrm>
            <a:prstGeom prst="rect">
              <a:avLst/>
            </a:prstGeom>
            <a:solidFill>
              <a:schemeClr val="bg1"/>
            </a:solidFill>
          </p:spPr>
          <p:txBody>
            <a:bodyPr wrap="square" rtlCol="0">
              <a:spAutoFit/>
            </a:bodyPr>
            <a:lstStyle/>
            <a:p>
              <a:pPr algn="ctr"/>
              <a:r>
                <a:rPr lang="en-US" sz="1600" b="1" dirty="0" err="1"/>
                <a:t>c</a:t>
              </a:r>
              <a:r>
                <a:rPr lang="en-US" sz="1600" b="1" dirty="0" err="1" smtClean="0"/>
                <a:t>aracteristica</a:t>
              </a:r>
              <a:r>
                <a:rPr lang="en-US" sz="1600" b="1" dirty="0" smtClean="0"/>
                <a:t> 2</a:t>
              </a:r>
              <a:endParaRPr lang="en-US" sz="1600" b="1" dirty="0"/>
            </a:p>
          </p:txBody>
        </p:sp>
      </p:grpSp>
      <p:grpSp>
        <p:nvGrpSpPr>
          <p:cNvPr id="9" name="Group 8"/>
          <p:cNvGrpSpPr/>
          <p:nvPr/>
        </p:nvGrpSpPr>
        <p:grpSpPr>
          <a:xfrm>
            <a:off x="4641815" y="3376919"/>
            <a:ext cx="3533631" cy="2142216"/>
            <a:chOff x="4567110" y="3361978"/>
            <a:chExt cx="3533631" cy="2142216"/>
          </a:xfrm>
        </p:grpSpPr>
        <p:pic>
          <p:nvPicPr>
            <p:cNvPr id="31749" name="Picture 6" descr="marg-bin1"/>
            <p:cNvPicPr>
              <a:picLocks noChangeAspect="1" noChangeArrowheads="1"/>
            </p:cNvPicPr>
            <p:nvPr/>
          </p:nvPicPr>
          <p:blipFill>
            <a:blip r:embed="rId6">
              <a:extLst>
                <a:ext uri="{28A0092B-C50C-407E-A947-70E740481C1C}">
                  <a14:useLocalDpi xmlns:a14="http://schemas.microsoft.com/office/drawing/2010/main" val="0"/>
                </a:ext>
              </a:extLst>
            </a:blip>
            <a:srcRect t="7495"/>
            <a:stretch>
              <a:fillRect/>
            </a:stretch>
          </p:blipFill>
          <p:spPr bwMode="auto">
            <a:xfrm>
              <a:off x="4671741" y="3361978"/>
              <a:ext cx="3429000"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16"/>
            <p:cNvSpPr txBox="1"/>
            <p:nvPr/>
          </p:nvSpPr>
          <p:spPr>
            <a:xfrm rot="16200000">
              <a:off x="3853776" y="4202864"/>
              <a:ext cx="1765221" cy="338554"/>
            </a:xfrm>
            <a:prstGeom prst="rect">
              <a:avLst/>
            </a:prstGeom>
            <a:solidFill>
              <a:schemeClr val="bg1"/>
            </a:solidFill>
          </p:spPr>
          <p:txBody>
            <a:bodyPr wrap="square" rtlCol="0">
              <a:spAutoFit/>
            </a:bodyPr>
            <a:lstStyle/>
            <a:p>
              <a:pPr algn="ctr"/>
              <a:r>
                <a:rPr lang="en-US" sz="1600" b="1" dirty="0" err="1"/>
                <a:t>c</a:t>
              </a:r>
              <a:r>
                <a:rPr lang="en-US" sz="1600" b="1" dirty="0" err="1" smtClean="0"/>
                <a:t>aracteristica</a:t>
              </a:r>
              <a:r>
                <a:rPr lang="en-US" sz="1600" b="1" dirty="0" smtClean="0"/>
                <a:t> 2</a:t>
              </a:r>
              <a:endParaRPr lang="en-US" sz="1600" b="1" dirty="0"/>
            </a:p>
          </p:txBody>
        </p:sp>
        <p:sp>
          <p:nvSpPr>
            <p:cNvPr id="15" name="TextBox 14"/>
            <p:cNvSpPr txBox="1"/>
            <p:nvPr/>
          </p:nvSpPr>
          <p:spPr>
            <a:xfrm>
              <a:off x="4724400" y="5165640"/>
              <a:ext cx="2603803" cy="338554"/>
            </a:xfrm>
            <a:prstGeom prst="rect">
              <a:avLst/>
            </a:prstGeom>
            <a:solidFill>
              <a:schemeClr val="bg1"/>
            </a:solidFill>
          </p:spPr>
          <p:txBody>
            <a:bodyPr wrap="square" rtlCol="0">
              <a:spAutoFit/>
            </a:bodyPr>
            <a:lstStyle/>
            <a:p>
              <a:pPr algn="ctr"/>
              <a:r>
                <a:rPr lang="en-US" sz="1600" b="1" dirty="0" err="1"/>
                <a:t>c</a:t>
              </a:r>
              <a:r>
                <a:rPr lang="en-US" sz="1600" b="1" dirty="0" err="1" smtClean="0"/>
                <a:t>aracteristica</a:t>
              </a:r>
              <a:r>
                <a:rPr lang="en-US" sz="1600" b="1" dirty="0" smtClean="0"/>
                <a:t> 1</a:t>
              </a:r>
              <a:endParaRPr lang="en-US" sz="1600" b="1" dirty="0"/>
            </a:p>
          </p:txBody>
        </p:sp>
      </p:grpSp>
    </p:spTree>
    <p:extLst>
      <p:ext uri="{BB962C8B-B14F-4D97-AF65-F5344CB8AC3E}">
        <p14:creationId xmlns:p14="http://schemas.microsoft.com/office/powerpoint/2010/main" val="7174230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09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09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509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947" grpId="0" build="p"/>
      <p:bldP spid="3175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3"/>
          <p:cNvSpPr txBox="1">
            <a:spLocks noChangeArrowheads="1"/>
          </p:cNvSpPr>
          <p:nvPr/>
        </p:nvSpPr>
        <p:spPr bwMode="auto">
          <a:xfrm>
            <a:off x="6248400" y="5778500"/>
            <a:ext cx="2438400" cy="77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02000"/>
              </a:lnSpc>
              <a:spcBef>
                <a:spcPct val="50000"/>
              </a:spcBef>
              <a:buClr>
                <a:srgbClr val="000000"/>
              </a:buClr>
              <a:buSzPct val="100000"/>
              <a:buFont typeface="Times New Roman" charset="0"/>
              <a:buNone/>
            </a:pPr>
            <a:r>
              <a:rPr lang="en-US" sz="2200" dirty="0">
                <a:solidFill>
                  <a:schemeClr val="bg1"/>
                </a:solidFill>
                <a:latin typeface="Trebuchet MS" charset="0"/>
              </a:rPr>
              <a:t>Space Shuttle Cargo Bay</a:t>
            </a:r>
          </a:p>
        </p:txBody>
      </p:sp>
      <p:sp>
        <p:nvSpPr>
          <p:cNvPr id="69635" name="Rectangle 4"/>
          <p:cNvSpPr>
            <a:spLocks noGrp="1" noChangeArrowheads="1"/>
          </p:cNvSpPr>
          <p:nvPr>
            <p:ph type="title"/>
          </p:nvPr>
        </p:nvSpPr>
        <p:spPr/>
        <p:txBody>
          <a:bodyPr>
            <a:normAutofit/>
          </a:bodyPr>
          <a:lstStyle/>
          <a:p>
            <a:r>
              <a:rPr lang="en-US" dirty="0" err="1" smtClean="0">
                <a:latin typeface="Calibri" charset="0"/>
              </a:rPr>
              <a:t>Histograme</a:t>
            </a:r>
            <a:endParaRPr lang="en-US" dirty="0">
              <a:latin typeface="Calibri" charset="0"/>
            </a:endParaRPr>
          </a:p>
        </p:txBody>
      </p:sp>
      <p:pic>
        <p:nvPicPr>
          <p:cNvPr id="6963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362200"/>
            <a:ext cx="3009900" cy="1952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9" name="TextBox 8"/>
          <p:cNvSpPr txBox="1">
            <a:spLocks noChangeArrowheads="1"/>
          </p:cNvSpPr>
          <p:nvPr/>
        </p:nvSpPr>
        <p:spPr bwMode="auto">
          <a:xfrm>
            <a:off x="5077094" y="1838035"/>
            <a:ext cx="1963473"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600" dirty="0" err="1" smtClean="0"/>
              <a:t>Clusterizare</a:t>
            </a:r>
            <a:endParaRPr lang="en-US" sz="2600" dirty="0"/>
          </a:p>
        </p:txBody>
      </p:sp>
      <p:sp>
        <p:nvSpPr>
          <p:cNvPr id="69640" name="TextBox 9"/>
          <p:cNvSpPr txBox="1">
            <a:spLocks noChangeArrowheads="1"/>
          </p:cNvSpPr>
          <p:nvPr/>
        </p:nvSpPr>
        <p:spPr bwMode="auto">
          <a:xfrm>
            <a:off x="283139" y="6035513"/>
            <a:ext cx="849884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err="1" smtClean="0"/>
              <a:t>Foloseşte</a:t>
            </a:r>
            <a:r>
              <a:rPr lang="en-US" dirty="0"/>
              <a:t> </a:t>
            </a:r>
            <a:r>
              <a:rPr lang="en-US" dirty="0" err="1"/>
              <a:t>aceeaşi</a:t>
            </a:r>
            <a:r>
              <a:rPr lang="en-US" dirty="0"/>
              <a:t> </a:t>
            </a:r>
            <a:r>
              <a:rPr lang="en-US" dirty="0" err="1" smtClean="0"/>
              <a:t>centrii</a:t>
            </a:r>
            <a:r>
              <a:rPr lang="en-US" dirty="0" smtClean="0"/>
              <a:t> </a:t>
            </a:r>
            <a:r>
              <a:rPr lang="en-US" dirty="0" err="1" smtClean="0"/>
              <a:t>ai</a:t>
            </a:r>
            <a:r>
              <a:rPr lang="en-US" dirty="0" smtClean="0"/>
              <a:t> </a:t>
            </a:r>
            <a:r>
              <a:rPr lang="en-US" dirty="0" err="1" smtClean="0"/>
              <a:t>clusterilor</a:t>
            </a:r>
            <a:r>
              <a:rPr lang="en-US" dirty="0" smtClean="0"/>
              <a:t> </a:t>
            </a:r>
            <a:r>
              <a:rPr lang="en-US" dirty="0" err="1" smtClean="0"/>
              <a:t>pentru</a:t>
            </a:r>
            <a:r>
              <a:rPr lang="en-US" dirty="0" smtClean="0"/>
              <a:t> </a:t>
            </a:r>
            <a:r>
              <a:rPr lang="en-US" dirty="0" err="1" smtClean="0"/>
              <a:t>toate</a:t>
            </a:r>
            <a:r>
              <a:rPr lang="en-US" dirty="0" smtClean="0"/>
              <a:t> </a:t>
            </a:r>
            <a:r>
              <a:rPr lang="en-US" dirty="0" err="1" smtClean="0"/>
              <a:t>imaginile</a:t>
            </a:r>
            <a:endParaRPr lang="en-US" dirty="0"/>
          </a:p>
        </p:txBody>
      </p:sp>
      <p:grpSp>
        <p:nvGrpSpPr>
          <p:cNvPr id="2" name="Group 1"/>
          <p:cNvGrpSpPr/>
          <p:nvPr/>
        </p:nvGrpSpPr>
        <p:grpSpPr>
          <a:xfrm>
            <a:off x="708025" y="2010515"/>
            <a:ext cx="3673475" cy="2642448"/>
            <a:chOff x="708025" y="2010515"/>
            <a:chExt cx="3673475" cy="2642448"/>
          </a:xfrm>
        </p:grpSpPr>
        <p:sp>
          <p:nvSpPr>
            <p:cNvPr id="69633" name="Text Box 2"/>
            <p:cNvSpPr txBox="1">
              <a:spLocks noChangeArrowheads="1"/>
            </p:cNvSpPr>
            <p:nvPr/>
          </p:nvSpPr>
          <p:spPr bwMode="auto">
            <a:xfrm>
              <a:off x="708025" y="3878263"/>
              <a:ext cx="1654175" cy="77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02000"/>
                </a:lnSpc>
                <a:spcBef>
                  <a:spcPct val="50000"/>
                </a:spcBef>
                <a:buClr>
                  <a:srgbClr val="000000"/>
                </a:buClr>
                <a:buSzPct val="100000"/>
                <a:buFont typeface="Times New Roman" charset="0"/>
                <a:buNone/>
              </a:pPr>
              <a:r>
                <a:rPr lang="en-US" sz="2200">
                  <a:solidFill>
                    <a:schemeClr val="bg1"/>
                  </a:solidFill>
                  <a:latin typeface="Trebuchet MS" charset="0"/>
                </a:rPr>
                <a:t>EASE Truss </a:t>
              </a:r>
              <a:br>
                <a:rPr lang="en-US" sz="2200">
                  <a:solidFill>
                    <a:schemeClr val="bg1"/>
                  </a:solidFill>
                  <a:latin typeface="Trebuchet MS" charset="0"/>
                </a:rPr>
              </a:br>
              <a:r>
                <a:rPr lang="en-US" sz="2200">
                  <a:solidFill>
                    <a:schemeClr val="bg1"/>
                  </a:solidFill>
                  <a:latin typeface="Trebuchet MS" charset="0"/>
                </a:rPr>
                <a:t>Assembly</a:t>
              </a:r>
            </a:p>
          </p:txBody>
        </p:sp>
        <p:pic>
          <p:nvPicPr>
            <p:cNvPr id="6963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362200"/>
              <a:ext cx="3009900" cy="1952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1343424" y="4097462"/>
              <a:ext cx="2603803" cy="338554"/>
            </a:xfrm>
            <a:prstGeom prst="rect">
              <a:avLst/>
            </a:prstGeom>
            <a:solidFill>
              <a:schemeClr val="bg1"/>
            </a:solidFill>
          </p:spPr>
          <p:txBody>
            <a:bodyPr wrap="square" rtlCol="0">
              <a:spAutoFit/>
            </a:bodyPr>
            <a:lstStyle/>
            <a:p>
              <a:pPr algn="ctr"/>
              <a:r>
                <a:rPr lang="en-US" sz="1600" b="1" dirty="0" err="1"/>
                <a:t>c</a:t>
              </a:r>
              <a:r>
                <a:rPr lang="en-US" sz="1600" b="1" dirty="0" err="1" smtClean="0"/>
                <a:t>aracteristica</a:t>
              </a:r>
              <a:r>
                <a:rPr lang="en-US" sz="1600" b="1" dirty="0" smtClean="0"/>
                <a:t> 1</a:t>
              </a:r>
              <a:endParaRPr lang="en-US" sz="1600" b="1" dirty="0"/>
            </a:p>
          </p:txBody>
        </p:sp>
        <p:sp>
          <p:nvSpPr>
            <p:cNvPr id="13" name="TextBox 12"/>
            <p:cNvSpPr txBox="1"/>
            <p:nvPr/>
          </p:nvSpPr>
          <p:spPr>
            <a:xfrm rot="16200000">
              <a:off x="85376" y="3143140"/>
              <a:ext cx="2603803" cy="338554"/>
            </a:xfrm>
            <a:prstGeom prst="rect">
              <a:avLst/>
            </a:prstGeom>
            <a:solidFill>
              <a:schemeClr val="bg1"/>
            </a:solidFill>
          </p:spPr>
          <p:txBody>
            <a:bodyPr wrap="square" rtlCol="0">
              <a:spAutoFit/>
            </a:bodyPr>
            <a:lstStyle/>
            <a:p>
              <a:pPr algn="ctr"/>
              <a:r>
                <a:rPr lang="en-US" sz="1600" b="1" dirty="0" err="1"/>
                <a:t>c</a:t>
              </a:r>
              <a:r>
                <a:rPr lang="en-US" sz="1600" b="1" dirty="0" err="1" smtClean="0"/>
                <a:t>aracteristica</a:t>
              </a:r>
              <a:r>
                <a:rPr lang="en-US" sz="1600" b="1" dirty="0" smtClean="0"/>
                <a:t> 2</a:t>
              </a:r>
              <a:endParaRPr lang="en-US" sz="1600" b="1" dirty="0"/>
            </a:p>
          </p:txBody>
        </p:sp>
      </p:grpSp>
      <p:sp>
        <p:nvSpPr>
          <p:cNvPr id="14" name="TextBox 13"/>
          <p:cNvSpPr txBox="1"/>
          <p:nvPr/>
        </p:nvSpPr>
        <p:spPr>
          <a:xfrm>
            <a:off x="4855860" y="4097870"/>
            <a:ext cx="2603803" cy="338554"/>
          </a:xfrm>
          <a:prstGeom prst="rect">
            <a:avLst/>
          </a:prstGeom>
          <a:solidFill>
            <a:schemeClr val="bg1"/>
          </a:solidFill>
        </p:spPr>
        <p:txBody>
          <a:bodyPr wrap="square" rtlCol="0">
            <a:spAutoFit/>
          </a:bodyPr>
          <a:lstStyle/>
          <a:p>
            <a:pPr algn="ctr"/>
            <a:r>
              <a:rPr lang="en-US" sz="1600" b="1" dirty="0" err="1"/>
              <a:t>c</a:t>
            </a:r>
            <a:r>
              <a:rPr lang="en-US" sz="1600" b="1" dirty="0" err="1" smtClean="0"/>
              <a:t>aracteristica</a:t>
            </a:r>
            <a:r>
              <a:rPr lang="en-US" sz="1600" b="1" dirty="0" smtClean="0"/>
              <a:t> 1</a:t>
            </a:r>
            <a:endParaRPr lang="en-US" sz="1600" b="1" dirty="0"/>
          </a:p>
        </p:txBody>
      </p:sp>
      <p:sp>
        <p:nvSpPr>
          <p:cNvPr id="15" name="TextBox 14"/>
          <p:cNvSpPr txBox="1"/>
          <p:nvPr/>
        </p:nvSpPr>
        <p:spPr>
          <a:xfrm rot="16200000">
            <a:off x="3619940" y="3201459"/>
            <a:ext cx="2603803" cy="338554"/>
          </a:xfrm>
          <a:prstGeom prst="rect">
            <a:avLst/>
          </a:prstGeom>
          <a:solidFill>
            <a:schemeClr val="bg1"/>
          </a:solidFill>
        </p:spPr>
        <p:txBody>
          <a:bodyPr wrap="square" rtlCol="0">
            <a:spAutoFit/>
          </a:bodyPr>
          <a:lstStyle/>
          <a:p>
            <a:pPr algn="ctr"/>
            <a:r>
              <a:rPr lang="en-US" sz="1600" b="1" dirty="0" err="1"/>
              <a:t>c</a:t>
            </a:r>
            <a:r>
              <a:rPr lang="en-US" sz="1600" b="1" dirty="0" err="1" smtClean="0"/>
              <a:t>aracteristica</a:t>
            </a:r>
            <a:r>
              <a:rPr lang="en-US" sz="1600" b="1" dirty="0" smtClean="0"/>
              <a:t> 2</a:t>
            </a:r>
            <a:endParaRPr lang="en-US" sz="1600" b="1" dirty="0"/>
          </a:p>
        </p:txBody>
      </p:sp>
      <p:grpSp>
        <p:nvGrpSpPr>
          <p:cNvPr id="27" name="Group 26"/>
          <p:cNvGrpSpPr/>
          <p:nvPr/>
        </p:nvGrpSpPr>
        <p:grpSpPr>
          <a:xfrm>
            <a:off x="4251703" y="4558756"/>
            <a:ext cx="1060353" cy="1439680"/>
            <a:chOff x="4549651" y="4476450"/>
            <a:chExt cx="1060353" cy="1439680"/>
          </a:xfrm>
        </p:grpSpPr>
        <p:sp>
          <p:nvSpPr>
            <p:cNvPr id="19" name="Rectangle 18"/>
            <p:cNvSpPr/>
            <p:nvPr/>
          </p:nvSpPr>
          <p:spPr bwMode="auto">
            <a:xfrm>
              <a:off x="5023849" y="4882884"/>
              <a:ext cx="91440" cy="4389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cs typeface="Arial" charset="0"/>
              </a:endParaRPr>
            </a:p>
          </p:txBody>
        </p:sp>
        <p:sp>
          <p:nvSpPr>
            <p:cNvPr id="20" name="Rectangle 19"/>
            <p:cNvSpPr/>
            <p:nvPr/>
          </p:nvSpPr>
          <p:spPr bwMode="auto">
            <a:xfrm>
              <a:off x="5176249" y="5173666"/>
              <a:ext cx="91440" cy="1488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cs typeface="Arial" charset="0"/>
              </a:endParaRPr>
            </a:p>
          </p:txBody>
        </p:sp>
        <p:cxnSp>
          <p:nvCxnSpPr>
            <p:cNvPr id="24" name="Straight Arrow Connector 23"/>
            <p:cNvCxnSpPr>
              <a:endCxn id="20" idx="2"/>
            </p:cNvCxnSpPr>
            <p:nvPr/>
          </p:nvCxnSpPr>
          <p:spPr bwMode="auto">
            <a:xfrm>
              <a:off x="5015611" y="5321796"/>
              <a:ext cx="206358" cy="756"/>
            </a:xfrm>
            <a:prstGeom prst="straightConnector1">
              <a:avLst/>
            </a:prstGeom>
            <a:solidFill>
              <a:schemeClr val="accent1"/>
            </a:solidFill>
            <a:ln w="9525" cap="flat" cmpd="sng" algn="ctr">
              <a:solidFill>
                <a:schemeClr val="tx1"/>
              </a:solidFill>
              <a:prstDash val="solid"/>
              <a:round/>
              <a:headEnd type="none" w="med" len="med"/>
              <a:tailEnd type="none" w="med" len="med"/>
            </a:ln>
            <a:effectLst/>
          </p:spPr>
        </p:cxnSp>
        <p:sp>
          <p:nvSpPr>
            <p:cNvPr id="25" name="TextBox 24"/>
            <p:cNvSpPr txBox="1"/>
            <p:nvPr/>
          </p:nvSpPr>
          <p:spPr>
            <a:xfrm>
              <a:off x="4830508" y="5269799"/>
              <a:ext cx="642297" cy="646331"/>
            </a:xfrm>
            <a:prstGeom prst="rect">
              <a:avLst/>
            </a:prstGeom>
            <a:noFill/>
          </p:spPr>
          <p:txBody>
            <a:bodyPr wrap="square" rtlCol="0">
              <a:spAutoFit/>
            </a:bodyPr>
            <a:lstStyle/>
            <a:p>
              <a:pPr algn="ctr"/>
              <a:r>
                <a:rPr lang="en-US" sz="1200" dirty="0"/>
                <a:t>i</a:t>
              </a:r>
              <a:r>
                <a:rPr lang="en-US" sz="1200" dirty="0" smtClean="0"/>
                <a:t>ndex </a:t>
              </a:r>
            </a:p>
            <a:p>
              <a:pPr algn="ctr"/>
              <a:r>
                <a:rPr lang="en-US" sz="1200" dirty="0" err="1" smtClean="0"/>
                <a:t>centri</a:t>
              </a:r>
              <a:r>
                <a:rPr lang="en-US" sz="1200" dirty="0" smtClean="0"/>
                <a:t> </a:t>
              </a:r>
            </a:p>
            <a:p>
              <a:pPr algn="ctr"/>
              <a:r>
                <a:rPr lang="en-US" sz="1200" dirty="0" err="1" smtClean="0"/>
                <a:t>clusteri</a:t>
              </a:r>
              <a:endParaRPr lang="en-US" sz="1200" dirty="0"/>
            </a:p>
          </p:txBody>
        </p:sp>
        <p:sp>
          <p:nvSpPr>
            <p:cNvPr id="26" name="TextBox 25"/>
            <p:cNvSpPr txBox="1"/>
            <p:nvPr/>
          </p:nvSpPr>
          <p:spPr>
            <a:xfrm rot="16200000">
              <a:off x="4403589" y="4805282"/>
              <a:ext cx="779208" cy="276999"/>
            </a:xfrm>
            <a:prstGeom prst="rect">
              <a:avLst/>
            </a:prstGeom>
            <a:noFill/>
          </p:spPr>
          <p:txBody>
            <a:bodyPr wrap="square" rtlCol="0">
              <a:spAutoFit/>
            </a:bodyPr>
            <a:lstStyle/>
            <a:p>
              <a:r>
                <a:rPr lang="en-US" sz="1200" dirty="0" smtClean="0"/>
                <a:t>#</a:t>
              </a:r>
              <a:r>
                <a:rPr lang="en-US" sz="1200" dirty="0" err="1" smtClean="0"/>
                <a:t>puncte</a:t>
              </a:r>
              <a:endParaRPr lang="en-US" sz="1200" dirty="0"/>
            </a:p>
          </p:txBody>
        </p:sp>
        <p:sp>
          <p:nvSpPr>
            <p:cNvPr id="4" name="TextBox 3"/>
            <p:cNvSpPr txBox="1"/>
            <p:nvPr/>
          </p:nvSpPr>
          <p:spPr>
            <a:xfrm>
              <a:off x="4885805" y="4622970"/>
              <a:ext cx="381883" cy="276999"/>
            </a:xfrm>
            <a:prstGeom prst="rect">
              <a:avLst/>
            </a:prstGeom>
            <a:noFill/>
          </p:spPr>
          <p:txBody>
            <a:bodyPr wrap="square" rtlCol="0">
              <a:spAutoFit/>
            </a:bodyPr>
            <a:lstStyle/>
            <a:p>
              <a:r>
                <a:rPr lang="en-US" sz="1200" dirty="0" smtClean="0"/>
                <a:t>19</a:t>
              </a:r>
              <a:endParaRPr lang="en-US" sz="1200" dirty="0"/>
            </a:p>
          </p:txBody>
        </p:sp>
        <p:sp>
          <p:nvSpPr>
            <p:cNvPr id="28" name="TextBox 27"/>
            <p:cNvSpPr txBox="1"/>
            <p:nvPr/>
          </p:nvSpPr>
          <p:spPr>
            <a:xfrm>
              <a:off x="5091834" y="4907688"/>
              <a:ext cx="381883" cy="276999"/>
            </a:xfrm>
            <a:prstGeom prst="rect">
              <a:avLst/>
            </a:prstGeom>
            <a:noFill/>
          </p:spPr>
          <p:txBody>
            <a:bodyPr wrap="square" rtlCol="0">
              <a:spAutoFit/>
            </a:bodyPr>
            <a:lstStyle/>
            <a:p>
              <a:r>
                <a:rPr lang="en-US" sz="1200" dirty="0" smtClean="0"/>
                <a:t>4</a:t>
              </a:r>
              <a:endParaRPr lang="en-US" sz="1200" dirty="0"/>
            </a:p>
          </p:txBody>
        </p:sp>
        <p:sp>
          <p:nvSpPr>
            <p:cNvPr id="8" name="Rectangle 7"/>
            <p:cNvSpPr/>
            <p:nvPr/>
          </p:nvSpPr>
          <p:spPr>
            <a:xfrm>
              <a:off x="4549651" y="4476450"/>
              <a:ext cx="1060353" cy="1439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124218" y="4598594"/>
            <a:ext cx="1060353" cy="1439680"/>
            <a:chOff x="7146540" y="4476450"/>
            <a:chExt cx="1060353" cy="1439680"/>
          </a:xfrm>
        </p:grpSpPr>
        <p:sp>
          <p:nvSpPr>
            <p:cNvPr id="31" name="Rectangle 30"/>
            <p:cNvSpPr/>
            <p:nvPr/>
          </p:nvSpPr>
          <p:spPr bwMode="auto">
            <a:xfrm>
              <a:off x="7562955" y="4858080"/>
              <a:ext cx="91440" cy="4389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cs typeface="Arial" charset="0"/>
              </a:endParaRPr>
            </a:p>
          </p:txBody>
        </p:sp>
        <p:sp>
          <p:nvSpPr>
            <p:cNvPr id="32" name="Rectangle 31"/>
            <p:cNvSpPr/>
            <p:nvPr/>
          </p:nvSpPr>
          <p:spPr bwMode="auto">
            <a:xfrm>
              <a:off x="7715355" y="5148862"/>
              <a:ext cx="91440" cy="1488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cs typeface="Arial" charset="0"/>
              </a:endParaRPr>
            </a:p>
          </p:txBody>
        </p:sp>
        <p:cxnSp>
          <p:nvCxnSpPr>
            <p:cNvPr id="33" name="Straight Arrow Connector 32"/>
            <p:cNvCxnSpPr>
              <a:endCxn id="32" idx="2"/>
            </p:cNvCxnSpPr>
            <p:nvPr/>
          </p:nvCxnSpPr>
          <p:spPr bwMode="auto">
            <a:xfrm>
              <a:off x="7554717" y="5296992"/>
              <a:ext cx="206358" cy="756"/>
            </a:xfrm>
            <a:prstGeom prst="straightConnector1">
              <a:avLst/>
            </a:prstGeom>
            <a:solidFill>
              <a:schemeClr val="accent1"/>
            </a:solidFill>
            <a:ln w="9525" cap="flat" cmpd="sng" algn="ctr">
              <a:solidFill>
                <a:schemeClr val="tx1"/>
              </a:solidFill>
              <a:prstDash val="solid"/>
              <a:round/>
              <a:headEnd type="none" w="med" len="med"/>
              <a:tailEnd type="none" w="med" len="med"/>
            </a:ln>
            <a:effectLst/>
          </p:spPr>
        </p:cxnSp>
        <p:sp>
          <p:nvSpPr>
            <p:cNvPr id="34" name="TextBox 33"/>
            <p:cNvSpPr txBox="1"/>
            <p:nvPr/>
          </p:nvSpPr>
          <p:spPr>
            <a:xfrm>
              <a:off x="7361470" y="5269799"/>
              <a:ext cx="642297" cy="646331"/>
            </a:xfrm>
            <a:prstGeom prst="rect">
              <a:avLst/>
            </a:prstGeom>
            <a:noFill/>
          </p:spPr>
          <p:txBody>
            <a:bodyPr wrap="square" rtlCol="0">
              <a:spAutoFit/>
            </a:bodyPr>
            <a:lstStyle/>
            <a:p>
              <a:pPr algn="ctr"/>
              <a:r>
                <a:rPr lang="en-US" sz="1200" dirty="0"/>
                <a:t>i</a:t>
              </a:r>
              <a:r>
                <a:rPr lang="en-US" sz="1200" dirty="0" smtClean="0"/>
                <a:t>ndex </a:t>
              </a:r>
            </a:p>
            <a:p>
              <a:pPr algn="ctr"/>
              <a:r>
                <a:rPr lang="en-US" sz="1200" dirty="0" err="1" smtClean="0"/>
                <a:t>centri</a:t>
              </a:r>
              <a:r>
                <a:rPr lang="en-US" sz="1200" dirty="0" smtClean="0"/>
                <a:t> </a:t>
              </a:r>
            </a:p>
            <a:p>
              <a:pPr algn="ctr"/>
              <a:r>
                <a:rPr lang="en-US" sz="1200" dirty="0" err="1" smtClean="0"/>
                <a:t>clusteri</a:t>
              </a:r>
              <a:endParaRPr lang="en-US" sz="1200" dirty="0"/>
            </a:p>
          </p:txBody>
        </p:sp>
        <p:sp>
          <p:nvSpPr>
            <p:cNvPr id="35" name="TextBox 34"/>
            <p:cNvSpPr txBox="1"/>
            <p:nvPr/>
          </p:nvSpPr>
          <p:spPr>
            <a:xfrm>
              <a:off x="7575494" y="4882884"/>
              <a:ext cx="522684" cy="276999"/>
            </a:xfrm>
            <a:prstGeom prst="rect">
              <a:avLst/>
            </a:prstGeom>
            <a:noFill/>
          </p:spPr>
          <p:txBody>
            <a:bodyPr wrap="square" rtlCol="0">
              <a:spAutoFit/>
            </a:bodyPr>
            <a:lstStyle/>
            <a:p>
              <a:r>
                <a:rPr lang="en-US" sz="1200" dirty="0" smtClean="0"/>
                <a:t>0.17</a:t>
              </a:r>
              <a:endParaRPr lang="en-US" sz="1200" dirty="0"/>
            </a:p>
          </p:txBody>
        </p:sp>
        <p:sp>
          <p:nvSpPr>
            <p:cNvPr id="36" name="TextBox 35"/>
            <p:cNvSpPr txBox="1"/>
            <p:nvPr/>
          </p:nvSpPr>
          <p:spPr>
            <a:xfrm>
              <a:off x="7368094" y="4581081"/>
              <a:ext cx="457352" cy="276999"/>
            </a:xfrm>
            <a:prstGeom prst="rect">
              <a:avLst/>
            </a:prstGeom>
            <a:noFill/>
          </p:spPr>
          <p:txBody>
            <a:bodyPr wrap="square" rtlCol="0">
              <a:spAutoFit/>
            </a:bodyPr>
            <a:lstStyle/>
            <a:p>
              <a:r>
                <a:rPr lang="en-US" sz="1200" dirty="0" smtClean="0"/>
                <a:t>0.83</a:t>
              </a:r>
              <a:endParaRPr lang="en-US" sz="1200" dirty="0"/>
            </a:p>
          </p:txBody>
        </p:sp>
        <p:sp>
          <p:nvSpPr>
            <p:cNvPr id="39" name="Rectangle 38"/>
            <p:cNvSpPr/>
            <p:nvPr/>
          </p:nvSpPr>
          <p:spPr>
            <a:xfrm>
              <a:off x="7146540" y="4476450"/>
              <a:ext cx="1060353" cy="1439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6" name="Straight Arrow Connector 15"/>
          <p:cNvCxnSpPr/>
          <p:nvPr/>
        </p:nvCxnSpPr>
        <p:spPr>
          <a:xfrm flipV="1">
            <a:off x="5437390" y="5297748"/>
            <a:ext cx="1603177"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548675" y="4936773"/>
            <a:ext cx="1479562" cy="369332"/>
          </a:xfrm>
          <a:prstGeom prst="rect">
            <a:avLst/>
          </a:prstGeom>
          <a:noFill/>
        </p:spPr>
        <p:txBody>
          <a:bodyPr wrap="square" rtlCol="0">
            <a:spAutoFit/>
          </a:bodyPr>
          <a:lstStyle/>
          <a:p>
            <a:r>
              <a:rPr lang="en-US" dirty="0" err="1" smtClean="0"/>
              <a:t>normalizare</a:t>
            </a:r>
            <a:endParaRPr lang="en-US" dirty="0"/>
          </a:p>
        </p:txBody>
      </p:sp>
      <p:sp>
        <p:nvSpPr>
          <p:cNvPr id="38" name="TextBox 37"/>
          <p:cNvSpPr txBox="1"/>
          <p:nvPr/>
        </p:nvSpPr>
        <p:spPr>
          <a:xfrm>
            <a:off x="2621130" y="3366113"/>
            <a:ext cx="362655" cy="369332"/>
          </a:xfrm>
          <a:prstGeom prst="rect">
            <a:avLst/>
          </a:prstGeom>
          <a:solidFill>
            <a:srgbClr val="FFFFFF"/>
          </a:solidFill>
        </p:spPr>
        <p:txBody>
          <a:bodyPr wrap="square" rtlCol="0">
            <a:spAutoFit/>
          </a:bodyPr>
          <a:lstStyle/>
          <a:p>
            <a:endParaRPr lang="en-US" dirty="0" smtClean="0"/>
          </a:p>
        </p:txBody>
      </p:sp>
      <p:sp>
        <p:nvSpPr>
          <p:cNvPr id="48" name="TextBox 47"/>
          <p:cNvSpPr txBox="1"/>
          <p:nvPr/>
        </p:nvSpPr>
        <p:spPr>
          <a:xfrm>
            <a:off x="7124218" y="6553200"/>
            <a:ext cx="2502397"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D. </a:t>
            </a:r>
            <a:r>
              <a:rPr lang="en-US" sz="1200" dirty="0" err="1" smtClean="0"/>
              <a:t>Kauchak</a:t>
            </a:r>
            <a:endParaRPr lang="en-US" sz="1200" dirty="0"/>
          </a:p>
        </p:txBody>
      </p:sp>
    </p:spTree>
    <p:extLst>
      <p:ext uri="{BB962C8B-B14F-4D97-AF65-F5344CB8AC3E}">
        <p14:creationId xmlns:p14="http://schemas.microsoft.com/office/powerpoint/2010/main" val="37815109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9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118647"/>
            <a:ext cx="7132908" cy="2893100"/>
          </a:xfrm>
          <a:prstGeom prst="rect">
            <a:avLst/>
          </a:prstGeom>
          <a:noFill/>
        </p:spPr>
        <p:txBody>
          <a:bodyPr wrap="square" rtlCol="0">
            <a:spAutoFit/>
          </a:bodyPr>
          <a:lstStyle/>
          <a:p>
            <a:pPr marL="285750" indent="-285750">
              <a:buFont typeface="Arial"/>
              <a:buChar char="•"/>
            </a:pPr>
            <a:r>
              <a:rPr lang="en-US" sz="2600" dirty="0" err="1" smtClean="0"/>
              <a:t>Distanța</a:t>
            </a:r>
            <a:r>
              <a:rPr lang="en-US" sz="2600" dirty="0" smtClean="0"/>
              <a:t> </a:t>
            </a:r>
            <a:r>
              <a:rPr lang="en-US" sz="2600" dirty="0" err="1" smtClean="0"/>
              <a:t>Euclidină</a:t>
            </a:r>
            <a:r>
              <a:rPr lang="en-US" sz="2600" dirty="0" smtClean="0"/>
              <a:t> (L2)</a:t>
            </a:r>
          </a:p>
          <a:p>
            <a:pPr marL="285750" indent="-285750">
              <a:buFont typeface="Arial"/>
              <a:buChar char="•"/>
            </a:pPr>
            <a:endParaRPr lang="en-US" sz="2600" dirty="0" smtClean="0"/>
          </a:p>
          <a:p>
            <a:pPr marL="285750" indent="-285750">
              <a:buFont typeface="Arial"/>
              <a:buChar char="•"/>
            </a:pPr>
            <a:endParaRPr lang="en-US" sz="2600" dirty="0"/>
          </a:p>
          <a:p>
            <a:pPr marL="285750" indent="-285750">
              <a:buFont typeface="Arial"/>
              <a:buChar char="•"/>
            </a:pPr>
            <a:r>
              <a:rPr lang="en-US" sz="2600" dirty="0" err="1" smtClean="0"/>
              <a:t>Distanța</a:t>
            </a:r>
            <a:r>
              <a:rPr lang="en-US" sz="2600" dirty="0" smtClean="0"/>
              <a:t> Chi-</a:t>
            </a:r>
            <a:r>
              <a:rPr lang="en-US" sz="2600" dirty="0" err="1" smtClean="0"/>
              <a:t>pătrat</a:t>
            </a:r>
            <a:endParaRPr lang="en-US" sz="2600" dirty="0" smtClean="0"/>
          </a:p>
          <a:p>
            <a:pPr marL="285750" indent="-285750">
              <a:buFont typeface="Arial"/>
              <a:buChar char="•"/>
            </a:pPr>
            <a:endParaRPr lang="en-US" sz="2600" dirty="0" smtClean="0"/>
          </a:p>
          <a:p>
            <a:pPr marL="285750" indent="-285750">
              <a:buFont typeface="Arial"/>
              <a:buChar char="•"/>
            </a:pPr>
            <a:endParaRPr lang="en-US" sz="2600" dirty="0"/>
          </a:p>
          <a:p>
            <a:pPr marL="285750" indent="-285750">
              <a:buFont typeface="Arial"/>
              <a:buChar char="•"/>
            </a:pPr>
            <a:r>
              <a:rPr lang="en-US" sz="2600" dirty="0" err="1" smtClean="0"/>
              <a:t>Distanța</a:t>
            </a:r>
            <a:r>
              <a:rPr lang="en-US" sz="2600" dirty="0" smtClean="0"/>
              <a:t> </a:t>
            </a:r>
            <a:r>
              <a:rPr lang="en-US" sz="2600" dirty="0" err="1" smtClean="0"/>
              <a:t>dată</a:t>
            </a:r>
            <a:r>
              <a:rPr lang="en-US" sz="2600" dirty="0" smtClean="0"/>
              <a:t> de </a:t>
            </a:r>
            <a:r>
              <a:rPr lang="en-US" sz="2600" dirty="0" err="1" smtClean="0"/>
              <a:t>intersecția</a:t>
            </a:r>
            <a:r>
              <a:rPr lang="en-US" sz="2600" dirty="0" smtClean="0"/>
              <a:t> </a:t>
            </a:r>
            <a:r>
              <a:rPr lang="en-US" sz="2600" dirty="0" err="1" smtClean="0"/>
              <a:t>histogramelor</a:t>
            </a:r>
            <a:endParaRPr lang="en-US" sz="2600" dirty="0"/>
          </a:p>
        </p:txBody>
      </p:sp>
      <p:sp>
        <p:nvSpPr>
          <p:cNvPr id="71681" name="Rectangle 2"/>
          <p:cNvSpPr>
            <a:spLocks noGrp="1" noChangeArrowheads="1"/>
          </p:cNvSpPr>
          <p:nvPr>
            <p:ph type="title"/>
          </p:nvPr>
        </p:nvSpPr>
        <p:spPr>
          <a:xfrm>
            <a:off x="609600" y="76200"/>
            <a:ext cx="8202613" cy="987425"/>
          </a:xfrm>
        </p:spPr>
        <p:txBody>
          <a:bodyPr/>
          <a:lstStyle/>
          <a:p>
            <a:r>
              <a:rPr lang="en-US" dirty="0" err="1" smtClean="0">
                <a:latin typeface="Calibri" charset="0"/>
              </a:rPr>
              <a:t>Calculul</a:t>
            </a:r>
            <a:r>
              <a:rPr lang="en-US" dirty="0" smtClean="0">
                <a:latin typeface="Calibri" charset="0"/>
              </a:rPr>
              <a:t> </a:t>
            </a:r>
            <a:r>
              <a:rPr lang="en-US" dirty="0" err="1" smtClean="0">
                <a:latin typeface="Calibri" charset="0"/>
              </a:rPr>
              <a:t>distanței</a:t>
            </a:r>
            <a:r>
              <a:rPr lang="en-US" dirty="0" smtClean="0">
                <a:latin typeface="Calibri" charset="0"/>
              </a:rPr>
              <a:t> </a:t>
            </a:r>
            <a:r>
              <a:rPr lang="en-US" dirty="0" err="1" smtClean="0">
                <a:latin typeface="Calibri" charset="0"/>
              </a:rPr>
              <a:t>între</a:t>
            </a:r>
            <a:r>
              <a:rPr lang="en-US" dirty="0" smtClean="0">
                <a:latin typeface="Calibri" charset="0"/>
              </a:rPr>
              <a:t> </a:t>
            </a:r>
            <a:r>
              <a:rPr lang="en-US" dirty="0" err="1" smtClean="0">
                <a:latin typeface="Calibri" charset="0"/>
              </a:rPr>
              <a:t>histograme</a:t>
            </a:r>
            <a:endParaRPr lang="en-US" dirty="0">
              <a:latin typeface="Calibri" charset="0"/>
            </a:endParaRPr>
          </a:p>
        </p:txBody>
      </p:sp>
      <p:pic>
        <p:nvPicPr>
          <p:cNvPr id="859139" name="Picture 3"/>
          <p:cNvPicPr>
            <a:picLocks noChangeAspect="1" noChangeArrowheads="1"/>
          </p:cNvPicPr>
          <p:nvPr/>
        </p:nvPicPr>
        <p:blipFill>
          <a:blip r:embed="rId3">
            <a:extLst>
              <a:ext uri="{28A0092B-C50C-407E-A947-70E740481C1C}">
                <a14:useLocalDpi xmlns:a14="http://schemas.microsoft.com/office/drawing/2010/main" val="0"/>
              </a:ext>
            </a:extLst>
          </a:blip>
          <a:srcRect t="1520" b="66121"/>
          <a:stretch>
            <a:fillRect/>
          </a:stretch>
        </p:blipFill>
        <p:spPr bwMode="auto">
          <a:xfrm>
            <a:off x="914400" y="4891630"/>
            <a:ext cx="6858000" cy="1722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a:spLocks noChangeArrowheads="1"/>
          </p:cNvSpPr>
          <p:nvPr/>
        </p:nvSpPr>
        <p:spPr bwMode="auto">
          <a:xfrm>
            <a:off x="1352441" y="6478172"/>
            <a:ext cx="641995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err="1" smtClean="0"/>
              <a:t>Histograme</a:t>
            </a:r>
            <a:r>
              <a:rPr lang="en-US" sz="1800" dirty="0" smtClean="0"/>
              <a:t> de </a:t>
            </a:r>
            <a:r>
              <a:rPr lang="en-US" sz="1800" dirty="0" err="1" smtClean="0"/>
              <a:t>culori</a:t>
            </a:r>
            <a:r>
              <a:rPr lang="en-US" sz="1800" dirty="0" smtClean="0"/>
              <a:t> </a:t>
            </a:r>
            <a:r>
              <a:rPr lang="en-US" sz="1800" dirty="0" err="1" smtClean="0"/>
              <a:t>cele</a:t>
            </a:r>
            <a:r>
              <a:rPr lang="en-US" sz="1800" dirty="0" smtClean="0"/>
              <a:t> </a:t>
            </a:r>
            <a:r>
              <a:rPr lang="en-US" sz="1800" dirty="0" err="1" smtClean="0"/>
              <a:t>mai</a:t>
            </a:r>
            <a:r>
              <a:rPr lang="en-US" sz="1800" dirty="0" smtClean="0"/>
              <a:t> </a:t>
            </a:r>
            <a:r>
              <a:rPr lang="en-US" sz="1800" dirty="0" err="1" smtClean="0"/>
              <a:t>apropiate</a:t>
            </a:r>
            <a:r>
              <a:rPr lang="en-US" sz="1800" dirty="0" smtClean="0"/>
              <a:t> (</a:t>
            </a:r>
            <a:r>
              <a:rPr lang="en-US" sz="1800" dirty="0" err="1" smtClean="0"/>
              <a:t>distanța</a:t>
            </a:r>
            <a:r>
              <a:rPr lang="en-US" sz="1800" dirty="0" smtClean="0"/>
              <a:t> Chi-</a:t>
            </a:r>
            <a:r>
              <a:rPr lang="en-US" sz="1800" dirty="0" err="1" smtClean="0"/>
              <a:t>pătrat</a:t>
            </a:r>
            <a:r>
              <a:rPr lang="en-US" sz="1800" dirty="0" smtClean="0"/>
              <a:t>)</a:t>
            </a:r>
            <a:endParaRPr lang="en-US" sz="1800" dirty="0"/>
          </a:p>
        </p:txBody>
      </p:sp>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7529" y="1459636"/>
            <a:ext cx="4680665" cy="930814"/>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7529" y="2654306"/>
            <a:ext cx="4680665" cy="850294"/>
          </a:xfrm>
          <a:prstGeom prst="rect">
            <a:avLst/>
          </a:prstGeom>
        </p:spPr>
      </p:pic>
      <p:pic>
        <p:nvPicPr>
          <p:cNvPr id="2" name="Picture 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6117" y="3974863"/>
            <a:ext cx="5775151" cy="878827"/>
          </a:xfrm>
          <a:prstGeom prst="rect">
            <a:avLst/>
          </a:prstGeom>
        </p:spPr>
      </p:pic>
      <p:pic>
        <p:nvPicPr>
          <p:cNvPr id="1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436" t="2863" r="76543" b="82915"/>
          <a:stretch/>
        </p:blipFill>
        <p:spPr bwMode="auto">
          <a:xfrm>
            <a:off x="112703" y="5371128"/>
            <a:ext cx="1098744" cy="757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87983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591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normAutofit fontScale="90000"/>
          </a:bodyPr>
          <a:lstStyle/>
          <a:p>
            <a:r>
              <a:rPr lang="en-US" dirty="0" err="1" smtClean="0">
                <a:latin typeface="Calibri" charset="0"/>
              </a:rPr>
              <a:t>Histograme</a:t>
            </a:r>
            <a:r>
              <a:rPr lang="en-US" dirty="0" smtClean="0">
                <a:latin typeface="Calibri" charset="0"/>
              </a:rPr>
              <a:t>: </a:t>
            </a:r>
            <a:r>
              <a:rPr lang="en-US" dirty="0" err="1" smtClean="0">
                <a:latin typeface="Calibri" charset="0"/>
              </a:rPr>
              <a:t>detalii</a:t>
            </a:r>
            <a:r>
              <a:rPr lang="en-US" dirty="0" smtClean="0">
                <a:latin typeface="Calibri" charset="0"/>
              </a:rPr>
              <a:t> de </a:t>
            </a:r>
            <a:r>
              <a:rPr lang="en-US" dirty="0" err="1" smtClean="0">
                <a:latin typeface="Calibri" charset="0"/>
              </a:rPr>
              <a:t>implementare</a:t>
            </a:r>
            <a:endParaRPr lang="en-US" dirty="0">
              <a:latin typeface="Calibri" charset="0"/>
            </a:endParaRPr>
          </a:p>
        </p:txBody>
      </p:sp>
      <p:sp>
        <p:nvSpPr>
          <p:cNvPr id="7" name="Content Placeholder 6"/>
          <p:cNvSpPr>
            <a:spLocks noGrp="1"/>
          </p:cNvSpPr>
          <p:nvPr>
            <p:ph idx="1"/>
          </p:nvPr>
        </p:nvSpPr>
        <p:spPr>
          <a:xfrm>
            <a:off x="457200" y="1282486"/>
            <a:ext cx="8465896" cy="5562600"/>
          </a:xfrm>
        </p:spPr>
        <p:txBody>
          <a:bodyPr>
            <a:normAutofit/>
          </a:bodyPr>
          <a:lstStyle/>
          <a:p>
            <a:pPr>
              <a:lnSpc>
                <a:spcPct val="80000"/>
              </a:lnSpc>
            </a:pPr>
            <a:r>
              <a:rPr lang="en-US" sz="2700" dirty="0" err="1" smtClean="0">
                <a:latin typeface="Calibri" charset="0"/>
              </a:rPr>
              <a:t>Gruparea</a:t>
            </a:r>
            <a:r>
              <a:rPr lang="en-US" sz="2700" dirty="0" smtClean="0">
                <a:latin typeface="Calibri" charset="0"/>
              </a:rPr>
              <a:t> </a:t>
            </a:r>
            <a:r>
              <a:rPr lang="en-US" sz="2700" dirty="0" err="1" smtClean="0">
                <a:latin typeface="Calibri" charset="0"/>
              </a:rPr>
              <a:t>datelor</a:t>
            </a:r>
            <a:endParaRPr lang="en-US" sz="2700" dirty="0">
              <a:latin typeface="Calibri" charset="0"/>
            </a:endParaRPr>
          </a:p>
          <a:p>
            <a:pPr lvl="1">
              <a:lnSpc>
                <a:spcPct val="80000"/>
              </a:lnSpc>
            </a:pPr>
            <a:r>
              <a:rPr lang="en-US" sz="2400" dirty="0" err="1" smtClean="0">
                <a:latin typeface="Calibri" charset="0"/>
              </a:rPr>
              <a:t>Intervale</a:t>
            </a:r>
            <a:r>
              <a:rPr lang="en-US" sz="2400" dirty="0" smtClean="0">
                <a:latin typeface="Calibri" charset="0"/>
              </a:rPr>
              <a:t>: </a:t>
            </a:r>
            <a:r>
              <a:rPr lang="en-US" sz="2400" dirty="0" err="1" smtClean="0">
                <a:latin typeface="Calibri" charset="0"/>
              </a:rPr>
              <a:t>rapidă</a:t>
            </a:r>
            <a:r>
              <a:rPr lang="en-US" sz="2400" dirty="0" smtClean="0">
                <a:latin typeface="Calibri" charset="0"/>
              </a:rPr>
              <a:t>, </a:t>
            </a:r>
            <a:r>
              <a:rPr lang="en-US" sz="2400" dirty="0" err="1" smtClean="0">
                <a:latin typeface="Calibri" charset="0"/>
              </a:rPr>
              <a:t>dar</a:t>
            </a:r>
            <a:r>
              <a:rPr lang="en-US" sz="2400" dirty="0" smtClean="0">
                <a:latin typeface="Calibri" charset="0"/>
              </a:rPr>
              <a:t> </a:t>
            </a:r>
            <a:r>
              <a:rPr lang="en-US" sz="2400" dirty="0" err="1" smtClean="0">
                <a:latin typeface="Calibri" charset="0"/>
              </a:rPr>
              <a:t>aplicabilă</a:t>
            </a:r>
            <a:r>
              <a:rPr lang="en-US" sz="2400" dirty="0" smtClean="0">
                <a:latin typeface="Calibri" charset="0"/>
              </a:rPr>
              <a:t> </a:t>
            </a:r>
            <a:r>
              <a:rPr lang="en-US" sz="2400" dirty="0" err="1" smtClean="0">
                <a:latin typeface="Calibri" charset="0"/>
              </a:rPr>
              <a:t>pentru</a:t>
            </a:r>
            <a:r>
              <a:rPr lang="en-US" sz="2400" dirty="0" smtClean="0">
                <a:latin typeface="Calibri" charset="0"/>
              </a:rPr>
              <a:t> #</a:t>
            </a:r>
            <a:r>
              <a:rPr lang="en-US" sz="2400" dirty="0" err="1" smtClean="0">
                <a:latin typeface="Calibri" charset="0"/>
              </a:rPr>
              <a:t>dimensiuni</a:t>
            </a:r>
            <a:r>
              <a:rPr lang="en-US" sz="2400" dirty="0" smtClean="0">
                <a:latin typeface="Calibri" charset="0"/>
              </a:rPr>
              <a:t> </a:t>
            </a:r>
            <a:r>
              <a:rPr lang="en-US" sz="2400" dirty="0" err="1" smtClean="0">
                <a:latin typeface="Calibri" charset="0"/>
              </a:rPr>
              <a:t>mici</a:t>
            </a:r>
            <a:endParaRPr lang="en-US" sz="2400" dirty="0">
              <a:latin typeface="Calibri" charset="0"/>
            </a:endParaRPr>
          </a:p>
          <a:p>
            <a:pPr lvl="1">
              <a:lnSpc>
                <a:spcPct val="80000"/>
              </a:lnSpc>
            </a:pPr>
            <a:r>
              <a:rPr lang="en-US" sz="2400" dirty="0" err="1" smtClean="0">
                <a:latin typeface="Calibri" charset="0"/>
              </a:rPr>
              <a:t>Clusterizare</a:t>
            </a:r>
            <a:r>
              <a:rPr lang="en-US" sz="2400" dirty="0" smtClean="0">
                <a:latin typeface="Calibri" charset="0"/>
              </a:rPr>
              <a:t>: </a:t>
            </a:r>
            <a:r>
              <a:rPr lang="en-US" sz="2400" dirty="0" err="1" smtClean="0">
                <a:latin typeface="Calibri" charset="0"/>
              </a:rPr>
              <a:t>înceată</a:t>
            </a:r>
            <a:r>
              <a:rPr lang="en-US" sz="2400" dirty="0" smtClean="0">
                <a:latin typeface="Calibri" charset="0"/>
              </a:rPr>
              <a:t>, </a:t>
            </a:r>
            <a:r>
              <a:rPr lang="en-US" sz="2400" dirty="0" err="1" smtClean="0">
                <a:latin typeface="Calibri" charset="0"/>
              </a:rPr>
              <a:t>dar</a:t>
            </a:r>
            <a:r>
              <a:rPr lang="en-US" sz="2400" dirty="0" smtClean="0">
                <a:latin typeface="Calibri" charset="0"/>
              </a:rPr>
              <a:t> </a:t>
            </a:r>
            <a:r>
              <a:rPr lang="en-US" sz="2400" dirty="0" err="1" smtClean="0">
                <a:latin typeface="Calibri" charset="0"/>
              </a:rPr>
              <a:t>aplicabilă</a:t>
            </a:r>
            <a:r>
              <a:rPr lang="en-US" sz="2400" dirty="0" smtClean="0">
                <a:latin typeface="Calibri" charset="0"/>
              </a:rPr>
              <a:t> </a:t>
            </a:r>
            <a:r>
              <a:rPr lang="en-US" sz="2400" dirty="0" err="1" smtClean="0">
                <a:latin typeface="Calibri" charset="0"/>
              </a:rPr>
              <a:t>pentru</a:t>
            </a:r>
            <a:r>
              <a:rPr lang="en-US" sz="2400" dirty="0" smtClean="0">
                <a:latin typeface="Calibri" charset="0"/>
              </a:rPr>
              <a:t> #</a:t>
            </a:r>
            <a:r>
              <a:rPr lang="en-US" sz="2400" dirty="0" err="1" smtClean="0">
                <a:latin typeface="Calibri" charset="0"/>
              </a:rPr>
              <a:t>dimensiuni</a:t>
            </a:r>
            <a:r>
              <a:rPr lang="en-US" sz="2400" dirty="0" smtClean="0">
                <a:latin typeface="Calibri" charset="0"/>
              </a:rPr>
              <a:t> </a:t>
            </a:r>
            <a:r>
              <a:rPr lang="en-US" sz="2400" dirty="0" err="1" smtClean="0">
                <a:latin typeface="Calibri" charset="0"/>
              </a:rPr>
              <a:t>mari</a:t>
            </a:r>
            <a:endParaRPr lang="en-US" sz="2400" dirty="0">
              <a:latin typeface="Calibri" charset="0"/>
            </a:endParaRPr>
          </a:p>
          <a:p>
            <a:pPr>
              <a:lnSpc>
                <a:spcPct val="80000"/>
              </a:lnSpc>
            </a:pPr>
            <a:endParaRPr lang="en-US" sz="2700" dirty="0">
              <a:latin typeface="Calibri" charset="0"/>
            </a:endParaRPr>
          </a:p>
          <a:p>
            <a:pPr>
              <a:lnSpc>
                <a:spcPct val="80000"/>
              </a:lnSpc>
            </a:pPr>
            <a:endParaRPr lang="en-US" sz="2700" dirty="0">
              <a:latin typeface="Calibri" charset="0"/>
            </a:endParaRPr>
          </a:p>
          <a:p>
            <a:pPr>
              <a:lnSpc>
                <a:spcPct val="80000"/>
              </a:lnSpc>
            </a:pPr>
            <a:endParaRPr lang="en-US" sz="2700" dirty="0">
              <a:latin typeface="Calibri" charset="0"/>
            </a:endParaRPr>
          </a:p>
          <a:p>
            <a:pPr>
              <a:lnSpc>
                <a:spcPct val="80000"/>
              </a:lnSpc>
            </a:pPr>
            <a:endParaRPr lang="en-US" sz="2700" dirty="0">
              <a:latin typeface="Calibri" charset="0"/>
            </a:endParaRPr>
          </a:p>
          <a:p>
            <a:pPr>
              <a:lnSpc>
                <a:spcPct val="80000"/>
              </a:lnSpc>
            </a:pPr>
            <a:endParaRPr lang="en-US" sz="2700" dirty="0">
              <a:latin typeface="Calibri" charset="0"/>
            </a:endParaRPr>
          </a:p>
          <a:p>
            <a:pPr>
              <a:lnSpc>
                <a:spcPct val="80000"/>
              </a:lnSpc>
            </a:pPr>
            <a:r>
              <a:rPr lang="en-US" sz="2700" dirty="0" err="1" smtClean="0">
                <a:latin typeface="Calibri" charset="0"/>
              </a:rPr>
              <a:t>Distanțe</a:t>
            </a:r>
            <a:r>
              <a:rPr lang="en-US" sz="2700" dirty="0" smtClean="0">
                <a:latin typeface="Calibri" charset="0"/>
              </a:rPr>
              <a:t> </a:t>
            </a:r>
            <a:r>
              <a:rPr lang="en-US" sz="2700" dirty="0" err="1" smtClean="0">
                <a:latin typeface="Calibri" charset="0"/>
              </a:rPr>
              <a:t>între</a:t>
            </a:r>
            <a:r>
              <a:rPr lang="en-US" sz="2700" dirty="0" smtClean="0">
                <a:latin typeface="Calibri" charset="0"/>
              </a:rPr>
              <a:t> </a:t>
            </a:r>
            <a:r>
              <a:rPr lang="en-US" sz="2700" dirty="0" err="1" smtClean="0">
                <a:latin typeface="Calibri" charset="0"/>
              </a:rPr>
              <a:t>histograme</a:t>
            </a:r>
            <a:endParaRPr lang="en-US" sz="2700" dirty="0">
              <a:latin typeface="Calibri" charset="0"/>
            </a:endParaRPr>
          </a:p>
          <a:p>
            <a:pPr lvl="1">
              <a:lnSpc>
                <a:spcPct val="80000"/>
              </a:lnSpc>
            </a:pPr>
            <a:r>
              <a:rPr lang="en-US" sz="2400" dirty="0" err="1" smtClean="0">
                <a:latin typeface="Calibri" charset="0"/>
              </a:rPr>
              <a:t>Distanța</a:t>
            </a:r>
            <a:r>
              <a:rPr lang="en-US" sz="2400" dirty="0" smtClean="0">
                <a:latin typeface="Calibri" charset="0"/>
              </a:rPr>
              <a:t> </a:t>
            </a:r>
            <a:r>
              <a:rPr lang="en-US" sz="2400" dirty="0" err="1" smtClean="0">
                <a:latin typeface="Calibri" charset="0"/>
              </a:rPr>
              <a:t>Euclidiană</a:t>
            </a:r>
            <a:r>
              <a:rPr lang="en-US" sz="2400" dirty="0" smtClean="0">
                <a:latin typeface="Calibri" charset="0"/>
              </a:rPr>
              <a:t> + </a:t>
            </a:r>
            <a:r>
              <a:rPr lang="en-US" sz="2400" dirty="0" err="1" smtClean="0">
                <a:latin typeface="Calibri" charset="0"/>
              </a:rPr>
              <a:t>intersecția</a:t>
            </a:r>
            <a:r>
              <a:rPr lang="en-US" sz="2400" dirty="0" smtClean="0">
                <a:latin typeface="Calibri" charset="0"/>
              </a:rPr>
              <a:t> – rapid de </a:t>
            </a:r>
            <a:r>
              <a:rPr lang="en-US" sz="2400" dirty="0" err="1" smtClean="0">
                <a:latin typeface="Calibri" charset="0"/>
              </a:rPr>
              <a:t>calculat</a:t>
            </a:r>
            <a:endParaRPr lang="en-US" sz="2400" dirty="0">
              <a:latin typeface="Calibri" charset="0"/>
            </a:endParaRPr>
          </a:p>
          <a:p>
            <a:pPr lvl="1">
              <a:lnSpc>
                <a:spcPct val="80000"/>
              </a:lnSpc>
            </a:pPr>
            <a:r>
              <a:rPr lang="en-US" sz="2400" dirty="0">
                <a:latin typeface="Calibri" charset="0"/>
              </a:rPr>
              <a:t>Chi</a:t>
            </a:r>
            <a:r>
              <a:rPr lang="en-US" sz="2400" dirty="0" smtClean="0">
                <a:latin typeface="Calibri" charset="0"/>
              </a:rPr>
              <a:t>-</a:t>
            </a:r>
            <a:r>
              <a:rPr lang="en-US" sz="2400" dirty="0" err="1" smtClean="0">
                <a:latin typeface="Calibri" charset="0"/>
              </a:rPr>
              <a:t>pătrat</a:t>
            </a:r>
            <a:r>
              <a:rPr lang="en-US" sz="2400" dirty="0" smtClean="0">
                <a:latin typeface="Calibri" charset="0"/>
              </a:rPr>
              <a:t> – </a:t>
            </a:r>
            <a:r>
              <a:rPr lang="en-US" sz="2400" dirty="0" err="1" smtClean="0">
                <a:latin typeface="Calibri" charset="0"/>
              </a:rPr>
              <a:t>rezultate</a:t>
            </a:r>
            <a:r>
              <a:rPr lang="en-US" sz="2400" dirty="0" smtClean="0">
                <a:latin typeface="Calibri" charset="0"/>
              </a:rPr>
              <a:t> </a:t>
            </a:r>
            <a:r>
              <a:rPr lang="en-US" sz="2400" dirty="0" err="1" smtClean="0">
                <a:latin typeface="Calibri" charset="0"/>
              </a:rPr>
              <a:t>experimentale</a:t>
            </a:r>
            <a:r>
              <a:rPr lang="en-US" sz="2400" dirty="0" smtClean="0">
                <a:latin typeface="Calibri" charset="0"/>
              </a:rPr>
              <a:t> </a:t>
            </a:r>
            <a:r>
              <a:rPr lang="en-US" sz="2400" dirty="0" err="1" smtClean="0">
                <a:latin typeface="Calibri" charset="0"/>
              </a:rPr>
              <a:t>mai</a:t>
            </a:r>
            <a:r>
              <a:rPr lang="en-US" sz="2400" dirty="0" smtClean="0">
                <a:latin typeface="Calibri" charset="0"/>
              </a:rPr>
              <a:t> </a:t>
            </a:r>
            <a:r>
              <a:rPr lang="en-US" sz="2400" dirty="0" err="1" smtClean="0">
                <a:latin typeface="Calibri" charset="0"/>
              </a:rPr>
              <a:t>bune</a:t>
            </a:r>
            <a:endParaRPr lang="en-US" sz="2400" dirty="0">
              <a:latin typeface="Calibri" charset="0"/>
            </a:endParaRPr>
          </a:p>
          <a:p>
            <a:pPr lvl="1">
              <a:lnSpc>
                <a:spcPct val="80000"/>
              </a:lnSpc>
            </a:pPr>
            <a:r>
              <a:rPr lang="en-US" sz="2400" dirty="0">
                <a:latin typeface="Calibri" charset="0"/>
              </a:rPr>
              <a:t>A</a:t>
            </a:r>
            <a:r>
              <a:rPr lang="ro-RO" sz="2400" dirty="0" smtClean="0">
                <a:latin typeface="Calibri" charset="0"/>
              </a:rPr>
              <a:t>lte distanțe</a:t>
            </a:r>
            <a:endParaRPr lang="en-US" sz="2400" dirty="0">
              <a:latin typeface="Calibri" charset="0"/>
            </a:endParaRPr>
          </a:p>
        </p:txBody>
      </p:sp>
      <p:grpSp>
        <p:nvGrpSpPr>
          <p:cNvPr id="2" name="Group 7"/>
          <p:cNvGrpSpPr>
            <a:grpSpLocks/>
          </p:cNvGrpSpPr>
          <p:nvPr/>
        </p:nvGrpSpPr>
        <p:grpSpPr bwMode="auto">
          <a:xfrm>
            <a:off x="381000" y="2590800"/>
            <a:ext cx="8542096" cy="1675942"/>
            <a:chOff x="228600" y="1219200"/>
            <a:chExt cx="8542096" cy="1675611"/>
          </a:xfrm>
        </p:grpSpPr>
        <p:sp>
          <p:nvSpPr>
            <p:cNvPr id="4" name="Left-Right Arrow 3"/>
            <p:cNvSpPr/>
            <p:nvPr/>
          </p:nvSpPr>
          <p:spPr>
            <a:xfrm>
              <a:off x="609600" y="1219200"/>
              <a:ext cx="7848600" cy="609479"/>
            </a:xfrm>
            <a:prstGeom prst="leftRightArrow">
              <a:avLst/>
            </a:prstGeom>
            <a:gradFill flip="none" rotWithShape="1">
              <a:gsLst>
                <a:gs pos="0">
                  <a:srgbClr val="000082"/>
                </a:gs>
                <a:gs pos="30000">
                  <a:srgbClr val="66008F"/>
                </a:gs>
                <a:gs pos="64999">
                  <a:srgbClr val="BA0066"/>
                </a:gs>
                <a:gs pos="89999">
                  <a:srgbClr val="FF0000"/>
                </a:gs>
                <a:gs pos="100000">
                  <a:srgbClr val="FF8200"/>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3733" name="TextBox 4"/>
            <p:cNvSpPr txBox="1">
              <a:spLocks noChangeArrowheads="1"/>
            </p:cNvSpPr>
            <p:nvPr/>
          </p:nvSpPr>
          <p:spPr bwMode="auto">
            <a:xfrm>
              <a:off x="228600" y="1828800"/>
              <a:ext cx="3264273" cy="1015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err="1" smtClean="0"/>
                <a:t>Puține</a:t>
              </a:r>
              <a:r>
                <a:rPr lang="en-US" dirty="0" smtClean="0"/>
                <a:t> </a:t>
              </a:r>
              <a:r>
                <a:rPr lang="en-US" dirty="0" err="1" smtClean="0"/>
                <a:t>Intervale</a:t>
              </a:r>
              <a:endParaRPr lang="en-US" dirty="0"/>
            </a:p>
            <a:p>
              <a:pPr eaLnBrk="1" hangingPunct="1"/>
              <a:r>
                <a:rPr lang="en-US" sz="1800" dirty="0" err="1"/>
                <a:t>P</a:t>
              </a:r>
              <a:r>
                <a:rPr lang="en-US" sz="1800" dirty="0" err="1" smtClean="0"/>
                <a:t>uține</a:t>
              </a:r>
              <a:r>
                <a:rPr lang="en-US" sz="1800" dirty="0" smtClean="0"/>
                <a:t> </a:t>
              </a:r>
              <a:r>
                <a:rPr lang="en-US" sz="1800" dirty="0" err="1" smtClean="0"/>
                <a:t>puncte</a:t>
              </a:r>
              <a:r>
                <a:rPr lang="en-US" sz="1800" dirty="0" smtClean="0"/>
                <a:t> </a:t>
              </a:r>
              <a:r>
                <a:rPr lang="en-US" sz="1800" dirty="0" err="1" smtClean="0"/>
                <a:t>pentru</a:t>
              </a:r>
              <a:r>
                <a:rPr lang="en-US" sz="1800" dirty="0" smtClean="0"/>
                <a:t> </a:t>
              </a:r>
              <a:r>
                <a:rPr lang="en-US" sz="1800" dirty="0" err="1" smtClean="0"/>
                <a:t>estimare</a:t>
              </a:r>
              <a:endParaRPr lang="en-US" sz="1800" dirty="0"/>
            </a:p>
            <a:p>
              <a:pPr eaLnBrk="1" hangingPunct="1"/>
              <a:r>
                <a:rPr lang="en-US" sz="1800" dirty="0" err="1" smtClean="0"/>
                <a:t>Reprezentare</a:t>
              </a:r>
              <a:r>
                <a:rPr lang="en-US" sz="1800" dirty="0" smtClean="0"/>
                <a:t> </a:t>
              </a:r>
              <a:r>
                <a:rPr lang="en-US" sz="1800" dirty="0" err="1" smtClean="0"/>
                <a:t>grosieră</a:t>
              </a:r>
              <a:endParaRPr lang="en-US" sz="1800" dirty="0"/>
            </a:p>
          </p:txBody>
        </p:sp>
        <p:sp>
          <p:nvSpPr>
            <p:cNvPr id="73734" name="TextBox 5"/>
            <p:cNvSpPr txBox="1">
              <a:spLocks noChangeArrowheads="1"/>
            </p:cNvSpPr>
            <p:nvPr/>
          </p:nvSpPr>
          <p:spPr bwMode="auto">
            <a:xfrm>
              <a:off x="5596480" y="1879349"/>
              <a:ext cx="3174216" cy="1015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err="1" smtClean="0"/>
                <a:t>Multe</a:t>
              </a:r>
              <a:r>
                <a:rPr lang="en-US" dirty="0" smtClean="0"/>
                <a:t> </a:t>
              </a:r>
              <a:r>
                <a:rPr lang="en-US" dirty="0" err="1" smtClean="0"/>
                <a:t>Intervale</a:t>
              </a:r>
              <a:endParaRPr lang="en-US" dirty="0"/>
            </a:p>
            <a:p>
              <a:pPr eaLnBrk="1" hangingPunct="1"/>
              <a:r>
                <a:rPr lang="en-US" sz="1800" dirty="0" err="1" smtClean="0"/>
                <a:t>Multe</a:t>
              </a:r>
              <a:r>
                <a:rPr lang="en-US" sz="1800" dirty="0" smtClean="0"/>
                <a:t> </a:t>
              </a:r>
              <a:r>
                <a:rPr lang="en-US" sz="1800" dirty="0" err="1" smtClean="0"/>
                <a:t>puncte</a:t>
              </a:r>
              <a:r>
                <a:rPr lang="en-US" sz="1800" dirty="0" smtClean="0"/>
                <a:t> </a:t>
              </a:r>
              <a:r>
                <a:rPr lang="en-US" sz="1800" dirty="0" err="1" smtClean="0"/>
                <a:t>pentru</a:t>
              </a:r>
              <a:r>
                <a:rPr lang="en-US" sz="1800" dirty="0" smtClean="0"/>
                <a:t> </a:t>
              </a:r>
              <a:r>
                <a:rPr lang="en-US" sz="1800" dirty="0" err="1" smtClean="0"/>
                <a:t>estimare</a:t>
              </a:r>
              <a:endParaRPr lang="en-US" sz="1800" dirty="0"/>
            </a:p>
            <a:p>
              <a:pPr eaLnBrk="1" hangingPunct="1"/>
              <a:r>
                <a:rPr lang="en-US" sz="1800" dirty="0" err="1" smtClean="0"/>
                <a:t>Reprezentare</a:t>
              </a:r>
              <a:r>
                <a:rPr lang="en-US" sz="1800" dirty="0" smtClean="0"/>
                <a:t> </a:t>
              </a:r>
              <a:r>
                <a:rPr lang="en-US" sz="1800" dirty="0" err="1" smtClean="0"/>
                <a:t>detaliată</a:t>
              </a:r>
              <a:endParaRPr lang="en-US" sz="1800" dirty="0"/>
            </a:p>
          </p:txBody>
        </p:sp>
      </p:grpSp>
      <p:sp>
        <p:nvSpPr>
          <p:cNvPr id="8" name="TextBox 7"/>
          <p:cNvSpPr txBox="1"/>
          <p:nvPr/>
        </p:nvSpPr>
        <p:spPr>
          <a:xfrm>
            <a:off x="7143262" y="6568087"/>
            <a:ext cx="2000738"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D. </a:t>
            </a:r>
            <a:r>
              <a:rPr lang="en-US" sz="1200" dirty="0" err="1" smtClean="0"/>
              <a:t>Hoiem</a:t>
            </a:r>
            <a:endParaRPr lang="en-US" sz="1200" dirty="0"/>
          </a:p>
        </p:txBody>
      </p:sp>
    </p:spTree>
    <p:extLst>
      <p:ext uri="{BB962C8B-B14F-4D97-AF65-F5344CB8AC3E}">
        <p14:creationId xmlns:p14="http://schemas.microsoft.com/office/powerpoint/2010/main" val="28702020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fontScale="90000"/>
          </a:bodyPr>
          <a:lstStyle/>
          <a:p>
            <a:pPr eaLnBrk="1" hangingPunct="1"/>
            <a:r>
              <a:rPr lang="en-US" dirty="0" err="1" smtClean="0"/>
              <a:t>Modelul</a:t>
            </a:r>
            <a:r>
              <a:rPr lang="en-US" dirty="0" smtClean="0"/>
              <a:t> bag of</a:t>
            </a:r>
            <a:r>
              <a:rPr lang="en-US" dirty="0"/>
              <a:t> </a:t>
            </a:r>
            <a:r>
              <a:rPr lang="en-US" dirty="0" smtClean="0"/>
              <a:t>words </a:t>
            </a:r>
            <a:r>
              <a:rPr lang="en-US" dirty="0" err="1" smtClean="0"/>
              <a:t>utilizat</a:t>
            </a:r>
            <a:r>
              <a:rPr lang="en-US" dirty="0" smtClean="0"/>
              <a:t> </a:t>
            </a:r>
            <a:r>
              <a:rPr lang="en-US" dirty="0" err="1" smtClean="0"/>
              <a:t>în</a:t>
            </a:r>
            <a:r>
              <a:rPr lang="en-US" dirty="0" smtClean="0"/>
              <a:t> </a:t>
            </a:r>
            <a:r>
              <a:rPr lang="en-US" dirty="0" err="1" smtClean="0"/>
              <a:t>procesarea</a:t>
            </a:r>
            <a:r>
              <a:rPr lang="en-US" dirty="0" smtClean="0"/>
              <a:t> </a:t>
            </a:r>
            <a:r>
              <a:rPr lang="en-US" dirty="0" err="1" smtClean="0"/>
              <a:t>limbajului</a:t>
            </a:r>
            <a:r>
              <a:rPr lang="en-US" dirty="0" smtClean="0"/>
              <a:t> natural</a:t>
            </a:r>
          </a:p>
        </p:txBody>
      </p:sp>
      <p:sp>
        <p:nvSpPr>
          <p:cNvPr id="360452" name="Rectangle 3"/>
          <p:cNvSpPr>
            <a:spLocks noGrp="1" noChangeArrowheads="1"/>
          </p:cNvSpPr>
          <p:nvPr>
            <p:ph type="body" sz="half" idx="4294967295"/>
          </p:nvPr>
        </p:nvSpPr>
        <p:spPr>
          <a:xfrm>
            <a:off x="601698" y="1803400"/>
            <a:ext cx="8012112" cy="4448175"/>
          </a:xfrm>
        </p:spPr>
        <p:txBody>
          <a:bodyPr lIns="91440" tIns="45720" rIns="91440" bIns="45720">
            <a:normAutofit/>
          </a:bodyPr>
          <a:lstStyle/>
          <a:p>
            <a:pPr marL="0" indent="0">
              <a:lnSpc>
                <a:spcPct val="90000"/>
              </a:lnSpc>
              <a:spcAft>
                <a:spcPts val="600"/>
              </a:spcAft>
            </a:pPr>
            <a:r>
              <a:rPr lang="en-US" sz="2800" dirty="0" smtClean="0"/>
              <a:t> </a:t>
            </a:r>
            <a:r>
              <a:rPr lang="en-US" sz="2800" dirty="0" err="1" smtClean="0"/>
              <a:t>Modelul</a:t>
            </a:r>
            <a:r>
              <a:rPr lang="en-US" sz="2800" dirty="0" smtClean="0"/>
              <a:t> bag </a:t>
            </a:r>
            <a:r>
              <a:rPr lang="en-US" sz="2800" dirty="0"/>
              <a:t>of </a:t>
            </a:r>
            <a:r>
              <a:rPr lang="en-US" sz="2800" dirty="0" smtClean="0"/>
              <a:t>words (“sac de </a:t>
            </a:r>
            <a:r>
              <a:rPr lang="en-US" sz="2800" dirty="0" err="1" smtClean="0"/>
              <a:t>cuvinte</a:t>
            </a:r>
            <a:r>
              <a:rPr lang="en-US" sz="2800" dirty="0" smtClean="0"/>
              <a:t>”) </a:t>
            </a:r>
            <a:r>
              <a:rPr lang="en-US" sz="2800" dirty="0" err="1" smtClean="0"/>
              <a:t>funcționează</a:t>
            </a:r>
            <a:r>
              <a:rPr lang="en-US" sz="2800" dirty="0" smtClean="0"/>
              <a:t> </a:t>
            </a:r>
            <a:r>
              <a:rPr lang="en-US" sz="2800" dirty="0" err="1" smtClean="0"/>
              <a:t>astfel</a:t>
            </a:r>
            <a:r>
              <a:rPr lang="en-US" sz="2800" dirty="0" smtClean="0"/>
              <a:t>:</a:t>
            </a:r>
            <a:endParaRPr lang="en-US" sz="2800" dirty="0"/>
          </a:p>
          <a:p>
            <a:pPr marL="0" indent="0">
              <a:lnSpc>
                <a:spcPct val="90000"/>
              </a:lnSpc>
              <a:spcAft>
                <a:spcPts val="600"/>
              </a:spcAft>
              <a:buNone/>
            </a:pPr>
            <a:r>
              <a:rPr lang="en-US" sz="2800" dirty="0" smtClean="0"/>
              <a:t>1) </a:t>
            </a:r>
            <a:r>
              <a:rPr lang="en-US" sz="2800" dirty="0" err="1" smtClean="0"/>
              <a:t>Fiind</a:t>
            </a:r>
            <a:r>
              <a:rPr lang="en-US" sz="2800" dirty="0" smtClean="0"/>
              <a:t> </a:t>
            </a:r>
            <a:r>
              <a:rPr lang="en-US" sz="2800" dirty="0" err="1" smtClean="0"/>
              <a:t>dat</a:t>
            </a:r>
            <a:r>
              <a:rPr lang="en-US" sz="2800" dirty="0" smtClean="0"/>
              <a:t> un set de </a:t>
            </a:r>
            <a:r>
              <a:rPr lang="en-US" sz="2800" dirty="0" err="1" smtClean="0"/>
              <a:t>documente</a:t>
            </a:r>
            <a:r>
              <a:rPr lang="en-US" sz="2800" dirty="0" smtClean="0"/>
              <a:t> text, se </a:t>
            </a:r>
            <a:r>
              <a:rPr lang="en-US" sz="2800" dirty="0" err="1" smtClean="0"/>
              <a:t>construiește</a:t>
            </a:r>
            <a:r>
              <a:rPr lang="en-US" sz="2800" dirty="0" smtClean="0"/>
              <a:t> un </a:t>
            </a:r>
            <a:r>
              <a:rPr lang="en-US" sz="2800" dirty="0" err="1" smtClean="0"/>
              <a:t>vocabular</a:t>
            </a:r>
            <a:r>
              <a:rPr lang="en-US" sz="2800" dirty="0" smtClean="0"/>
              <a:t> cu </a:t>
            </a:r>
            <a:r>
              <a:rPr lang="en-US" sz="2800" dirty="0" err="1" smtClean="0"/>
              <a:t>toate</a:t>
            </a:r>
            <a:r>
              <a:rPr lang="en-US" sz="2800" dirty="0" smtClean="0"/>
              <a:t> </a:t>
            </a:r>
            <a:r>
              <a:rPr lang="en-US" sz="2800" dirty="0" err="1" smtClean="0"/>
              <a:t>cuvintele</a:t>
            </a:r>
            <a:r>
              <a:rPr lang="en-US" sz="2800" dirty="0" smtClean="0"/>
              <a:t> care </a:t>
            </a:r>
            <a:r>
              <a:rPr lang="en-US" sz="2800" dirty="0" err="1" smtClean="0"/>
              <a:t>apar</a:t>
            </a:r>
            <a:r>
              <a:rPr lang="en-US" sz="2800" dirty="0" smtClean="0"/>
              <a:t> </a:t>
            </a:r>
            <a:r>
              <a:rPr lang="en-US" sz="2800" dirty="0" err="1" smtClean="0"/>
              <a:t>în</a:t>
            </a:r>
            <a:r>
              <a:rPr lang="en-US" sz="2800" dirty="0" smtClean="0"/>
              <a:t> </a:t>
            </a:r>
            <a:r>
              <a:rPr lang="en-US" sz="2800" dirty="0" err="1" smtClean="0"/>
              <a:t>aceste</a:t>
            </a:r>
            <a:r>
              <a:rPr lang="en-US" sz="2800" dirty="0" smtClean="0"/>
              <a:t> </a:t>
            </a:r>
            <a:r>
              <a:rPr lang="en-US" sz="2800" dirty="0" err="1" smtClean="0"/>
              <a:t>documente</a:t>
            </a:r>
            <a:endParaRPr lang="en-US" sz="2800" dirty="0"/>
          </a:p>
          <a:p>
            <a:pPr marL="0" indent="0">
              <a:lnSpc>
                <a:spcPct val="90000"/>
              </a:lnSpc>
              <a:spcAft>
                <a:spcPts val="600"/>
              </a:spcAft>
              <a:buNone/>
            </a:pPr>
            <a:r>
              <a:rPr lang="en-US" sz="2800" dirty="0" smtClean="0"/>
              <a:t>2) </a:t>
            </a:r>
            <a:r>
              <a:rPr lang="en-US" sz="2800" dirty="0" err="1" smtClean="0"/>
              <a:t>Reprezentarea</a:t>
            </a:r>
            <a:r>
              <a:rPr lang="en-US" sz="2800" dirty="0" smtClean="0"/>
              <a:t> bag </a:t>
            </a:r>
            <a:r>
              <a:rPr lang="en-US" sz="2800" dirty="0"/>
              <a:t>of words </a:t>
            </a:r>
            <a:r>
              <a:rPr lang="en-US" sz="2800" dirty="0" smtClean="0"/>
              <a:t>a </a:t>
            </a:r>
            <a:r>
              <a:rPr lang="en-US" sz="2800" dirty="0" err="1" smtClean="0"/>
              <a:t>fiecărui</a:t>
            </a:r>
            <a:r>
              <a:rPr lang="en-US" sz="2800" dirty="0" smtClean="0"/>
              <a:t> document </a:t>
            </a:r>
            <a:r>
              <a:rPr lang="en-US" sz="2800" dirty="0" err="1" smtClean="0"/>
              <a:t>este</a:t>
            </a:r>
            <a:r>
              <a:rPr lang="en-US" sz="2800" dirty="0" smtClean="0"/>
              <a:t> </a:t>
            </a:r>
            <a:r>
              <a:rPr lang="en-US" sz="2800" dirty="0" err="1" smtClean="0"/>
              <a:t>obținută</a:t>
            </a:r>
            <a:r>
              <a:rPr lang="en-US" sz="2800" dirty="0" smtClean="0"/>
              <a:t> </a:t>
            </a:r>
            <a:r>
              <a:rPr lang="en-US" sz="2800" dirty="0" err="1" smtClean="0"/>
              <a:t>prin</a:t>
            </a:r>
            <a:r>
              <a:rPr lang="en-US" sz="2800" dirty="0" smtClean="0"/>
              <a:t> </a:t>
            </a:r>
            <a:r>
              <a:rPr lang="en-US" sz="2800" dirty="0" err="1" smtClean="0"/>
              <a:t>numărarea</a:t>
            </a:r>
            <a:r>
              <a:rPr lang="en-US" sz="2800" dirty="0" smtClean="0"/>
              <a:t> </a:t>
            </a:r>
            <a:r>
              <a:rPr lang="en-US" sz="2800" dirty="0" err="1" smtClean="0"/>
              <a:t>cuvintelor</a:t>
            </a:r>
            <a:r>
              <a:rPr lang="en-US" sz="2800" dirty="0" smtClean="0"/>
              <a:t> din </a:t>
            </a:r>
            <a:r>
              <a:rPr lang="en-US" sz="2800" dirty="0" err="1" smtClean="0"/>
              <a:t>vocabular</a:t>
            </a:r>
            <a:r>
              <a:rPr lang="en-US" sz="2800" dirty="0" smtClean="0"/>
              <a:t> care </a:t>
            </a:r>
            <a:r>
              <a:rPr lang="en-US" sz="2800" dirty="0" err="1" smtClean="0"/>
              <a:t>apar</a:t>
            </a:r>
            <a:r>
              <a:rPr lang="en-US" sz="2800" dirty="0" smtClean="0"/>
              <a:t> </a:t>
            </a:r>
            <a:r>
              <a:rPr lang="en-US" sz="2800" dirty="0" err="1" smtClean="0"/>
              <a:t>în</a:t>
            </a:r>
            <a:r>
              <a:rPr lang="en-US" sz="2800" dirty="0" smtClean="0"/>
              <a:t> document</a:t>
            </a:r>
          </a:p>
        </p:txBody>
      </p:sp>
    </p:spTree>
    <p:extLst>
      <p:ext uri="{BB962C8B-B14F-4D97-AF65-F5344CB8AC3E}">
        <p14:creationId xmlns:p14="http://schemas.microsoft.com/office/powerpoint/2010/main" val="1009430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fontScale="90000"/>
          </a:bodyPr>
          <a:lstStyle/>
          <a:p>
            <a:pPr eaLnBrk="1" hangingPunct="1"/>
            <a:r>
              <a:rPr lang="en-US" dirty="0" err="1" smtClean="0"/>
              <a:t>Modelul</a:t>
            </a:r>
            <a:r>
              <a:rPr lang="en-US" dirty="0" smtClean="0"/>
              <a:t> bag of</a:t>
            </a:r>
            <a:r>
              <a:rPr lang="en-US" dirty="0"/>
              <a:t> </a:t>
            </a:r>
            <a:r>
              <a:rPr lang="en-US" dirty="0" smtClean="0"/>
              <a:t>words </a:t>
            </a:r>
            <a:r>
              <a:rPr lang="en-US" dirty="0" err="1" smtClean="0"/>
              <a:t>utilizat</a:t>
            </a:r>
            <a:r>
              <a:rPr lang="en-US" dirty="0" smtClean="0"/>
              <a:t> </a:t>
            </a:r>
            <a:r>
              <a:rPr lang="en-US" dirty="0" err="1" smtClean="0"/>
              <a:t>în</a:t>
            </a:r>
            <a:r>
              <a:rPr lang="en-US" dirty="0" smtClean="0"/>
              <a:t> </a:t>
            </a:r>
            <a:r>
              <a:rPr lang="en-US" dirty="0" err="1" smtClean="0"/>
              <a:t>procesarea</a:t>
            </a:r>
            <a:r>
              <a:rPr lang="en-US" dirty="0" smtClean="0"/>
              <a:t> </a:t>
            </a:r>
            <a:r>
              <a:rPr lang="en-US" dirty="0" err="1" smtClean="0"/>
              <a:t>limbajului</a:t>
            </a:r>
            <a:r>
              <a:rPr lang="en-US" dirty="0" smtClean="0"/>
              <a:t> natural</a:t>
            </a:r>
          </a:p>
        </p:txBody>
      </p:sp>
      <p:sp>
        <p:nvSpPr>
          <p:cNvPr id="360452" name="Rectangle 3"/>
          <p:cNvSpPr>
            <a:spLocks noGrp="1" noChangeArrowheads="1"/>
          </p:cNvSpPr>
          <p:nvPr>
            <p:ph type="body" sz="half" idx="4294967295"/>
          </p:nvPr>
        </p:nvSpPr>
        <p:spPr>
          <a:xfrm>
            <a:off x="565944" y="1593850"/>
            <a:ext cx="8012112" cy="4446588"/>
          </a:xfrm>
        </p:spPr>
        <p:txBody>
          <a:bodyPr lIns="91440" tIns="45720" rIns="91440" bIns="45720">
            <a:normAutofit/>
          </a:bodyPr>
          <a:lstStyle/>
          <a:p>
            <a:pPr marL="0" indent="0">
              <a:lnSpc>
                <a:spcPct val="90000"/>
              </a:lnSpc>
              <a:spcAft>
                <a:spcPts val="600"/>
              </a:spcAft>
            </a:pPr>
            <a:r>
              <a:rPr lang="en-US" sz="2000" dirty="0" smtClean="0"/>
              <a:t> </a:t>
            </a:r>
            <a:r>
              <a:rPr lang="en-US" sz="2000" dirty="0"/>
              <a:t>“I believe that at the end of the century the use of words and general educated opinion will have altered so much that one will be able to speak of machines thinking without expecting to be contradicted.” – Alan </a:t>
            </a:r>
            <a:r>
              <a:rPr lang="en-US" sz="2000" dirty="0" smtClean="0"/>
              <a:t>Turing</a:t>
            </a:r>
          </a:p>
        </p:txBody>
      </p:sp>
      <p:pic>
        <p:nvPicPr>
          <p:cNvPr id="2" name="Picture 1" descr="BOW-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2925" y="2605210"/>
            <a:ext cx="4130444" cy="4130444"/>
          </a:xfrm>
          <a:prstGeom prst="rect">
            <a:avLst/>
          </a:prstGeom>
        </p:spPr>
      </p:pic>
    </p:spTree>
    <p:extLst>
      <p:ext uri="{BB962C8B-B14F-4D97-AF65-F5344CB8AC3E}">
        <p14:creationId xmlns:p14="http://schemas.microsoft.com/office/powerpoint/2010/main" val="3735488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fontScale="90000"/>
          </a:bodyPr>
          <a:lstStyle/>
          <a:p>
            <a:pPr eaLnBrk="1" hangingPunct="1"/>
            <a:r>
              <a:rPr lang="en-US" dirty="0" err="1" smtClean="0"/>
              <a:t>Modelul</a:t>
            </a:r>
            <a:r>
              <a:rPr lang="en-US" dirty="0" smtClean="0"/>
              <a:t> bag of</a:t>
            </a:r>
            <a:r>
              <a:rPr lang="en-US" dirty="0"/>
              <a:t> </a:t>
            </a:r>
            <a:r>
              <a:rPr lang="en-US" dirty="0" smtClean="0"/>
              <a:t>words </a:t>
            </a:r>
            <a:r>
              <a:rPr lang="en-US" dirty="0" err="1" smtClean="0"/>
              <a:t>utilizat</a:t>
            </a:r>
            <a:r>
              <a:rPr lang="en-US" dirty="0" smtClean="0"/>
              <a:t> </a:t>
            </a:r>
            <a:r>
              <a:rPr lang="en-US" dirty="0" err="1" smtClean="0"/>
              <a:t>în</a:t>
            </a:r>
            <a:r>
              <a:rPr lang="en-US" dirty="0" smtClean="0"/>
              <a:t> </a:t>
            </a:r>
            <a:r>
              <a:rPr lang="en-US" dirty="0" err="1" smtClean="0"/>
              <a:t>procesarea</a:t>
            </a:r>
            <a:r>
              <a:rPr lang="en-US" dirty="0" smtClean="0"/>
              <a:t> </a:t>
            </a:r>
            <a:r>
              <a:rPr lang="en-US" dirty="0" err="1" smtClean="0"/>
              <a:t>limbajului</a:t>
            </a:r>
            <a:r>
              <a:rPr lang="en-US" dirty="0" smtClean="0"/>
              <a:t> natural</a:t>
            </a:r>
          </a:p>
        </p:txBody>
      </p:sp>
      <p:sp>
        <p:nvSpPr>
          <p:cNvPr id="360452" name="Rectangle 3"/>
          <p:cNvSpPr>
            <a:spLocks noGrp="1" noChangeArrowheads="1"/>
          </p:cNvSpPr>
          <p:nvPr>
            <p:ph type="body" sz="half" idx="4294967295"/>
          </p:nvPr>
        </p:nvSpPr>
        <p:spPr>
          <a:xfrm>
            <a:off x="565944" y="1593850"/>
            <a:ext cx="8012112" cy="4446588"/>
          </a:xfrm>
        </p:spPr>
        <p:txBody>
          <a:bodyPr lIns="91440" tIns="45720" rIns="91440" bIns="45720">
            <a:normAutofit/>
          </a:bodyPr>
          <a:lstStyle/>
          <a:p>
            <a:pPr marL="0" indent="0">
              <a:lnSpc>
                <a:spcPct val="90000"/>
              </a:lnSpc>
              <a:spcAft>
                <a:spcPts val="600"/>
              </a:spcAft>
            </a:pPr>
            <a:r>
              <a:rPr lang="en-US" sz="2000" dirty="0" smtClean="0"/>
              <a:t> </a:t>
            </a:r>
            <a:r>
              <a:rPr lang="en-US" sz="2000" dirty="0" err="1" smtClean="0"/>
              <a:t>Pentru</a:t>
            </a:r>
            <a:r>
              <a:rPr lang="en-US" sz="2000" dirty="0" smtClean="0"/>
              <a:t> o </a:t>
            </a:r>
            <a:r>
              <a:rPr lang="en-US" sz="2000" dirty="0" err="1" smtClean="0"/>
              <a:t>interogare</a:t>
            </a:r>
            <a:r>
              <a:rPr lang="en-US" sz="2000" dirty="0" smtClean="0"/>
              <a:t> </a:t>
            </a:r>
            <a:r>
              <a:rPr lang="en-US" sz="2000" dirty="0" err="1" smtClean="0"/>
              <a:t>pe</a:t>
            </a:r>
            <a:r>
              <a:rPr lang="en-US" sz="2000" dirty="0" smtClean="0"/>
              <a:t> Google:</a:t>
            </a:r>
          </a:p>
          <a:p>
            <a:pPr marL="0" indent="0">
              <a:lnSpc>
                <a:spcPct val="90000"/>
              </a:lnSpc>
              <a:spcAft>
                <a:spcPts val="600"/>
              </a:spcAft>
              <a:buNone/>
            </a:pPr>
            <a:endParaRPr lang="en-US" sz="1100" dirty="0" smtClean="0"/>
          </a:p>
          <a:p>
            <a:pPr marL="0" indent="0">
              <a:lnSpc>
                <a:spcPct val="90000"/>
              </a:lnSpc>
              <a:spcAft>
                <a:spcPts val="600"/>
              </a:spcAft>
            </a:pPr>
            <a:endParaRPr lang="en-US" sz="1100" dirty="0" smtClean="0"/>
          </a:p>
        </p:txBody>
      </p:sp>
      <p:pic>
        <p:nvPicPr>
          <p:cNvPr id="3" name="Picture 2" descr="Google-que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54" y="1983604"/>
            <a:ext cx="8612818" cy="584540"/>
          </a:xfrm>
          <a:prstGeom prst="rect">
            <a:avLst/>
          </a:prstGeom>
        </p:spPr>
      </p:pic>
    </p:spTree>
    <p:extLst>
      <p:ext uri="{BB962C8B-B14F-4D97-AF65-F5344CB8AC3E}">
        <p14:creationId xmlns:p14="http://schemas.microsoft.com/office/powerpoint/2010/main" val="2220984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fontScale="90000"/>
          </a:bodyPr>
          <a:lstStyle/>
          <a:p>
            <a:pPr eaLnBrk="1" hangingPunct="1"/>
            <a:r>
              <a:rPr lang="en-US" dirty="0" err="1" smtClean="0"/>
              <a:t>Modelul</a:t>
            </a:r>
            <a:r>
              <a:rPr lang="en-US" dirty="0" smtClean="0"/>
              <a:t> bag of</a:t>
            </a:r>
            <a:r>
              <a:rPr lang="en-US" dirty="0"/>
              <a:t> </a:t>
            </a:r>
            <a:r>
              <a:rPr lang="en-US" dirty="0" smtClean="0"/>
              <a:t>words </a:t>
            </a:r>
            <a:r>
              <a:rPr lang="en-US" dirty="0" err="1" smtClean="0"/>
              <a:t>utilizat</a:t>
            </a:r>
            <a:r>
              <a:rPr lang="en-US" dirty="0" smtClean="0"/>
              <a:t> </a:t>
            </a:r>
            <a:r>
              <a:rPr lang="en-US" dirty="0" err="1" smtClean="0"/>
              <a:t>în</a:t>
            </a:r>
            <a:r>
              <a:rPr lang="en-US" dirty="0" smtClean="0"/>
              <a:t> </a:t>
            </a:r>
            <a:r>
              <a:rPr lang="en-US" dirty="0" err="1" smtClean="0"/>
              <a:t>procesarea</a:t>
            </a:r>
            <a:r>
              <a:rPr lang="en-US" dirty="0" smtClean="0"/>
              <a:t> </a:t>
            </a:r>
            <a:r>
              <a:rPr lang="en-US" dirty="0" err="1" smtClean="0"/>
              <a:t>limbajului</a:t>
            </a:r>
            <a:r>
              <a:rPr lang="en-US" dirty="0" smtClean="0"/>
              <a:t> natural</a:t>
            </a:r>
          </a:p>
        </p:txBody>
      </p:sp>
      <p:sp>
        <p:nvSpPr>
          <p:cNvPr id="360452" name="Rectangle 3"/>
          <p:cNvSpPr>
            <a:spLocks noGrp="1" noChangeArrowheads="1"/>
          </p:cNvSpPr>
          <p:nvPr>
            <p:ph type="body" sz="half" idx="4294967295"/>
          </p:nvPr>
        </p:nvSpPr>
        <p:spPr>
          <a:xfrm>
            <a:off x="565944" y="1593850"/>
            <a:ext cx="8012112" cy="4446588"/>
          </a:xfrm>
        </p:spPr>
        <p:txBody>
          <a:bodyPr lIns="91440" tIns="45720" rIns="91440" bIns="45720">
            <a:normAutofit/>
          </a:bodyPr>
          <a:lstStyle/>
          <a:p>
            <a:pPr marL="0" indent="0">
              <a:lnSpc>
                <a:spcPct val="90000"/>
              </a:lnSpc>
              <a:spcAft>
                <a:spcPts val="600"/>
              </a:spcAft>
            </a:pPr>
            <a:r>
              <a:rPr lang="en-US" sz="2000" dirty="0" smtClean="0"/>
              <a:t> </a:t>
            </a:r>
            <a:r>
              <a:rPr lang="en-US" sz="2000" dirty="0" err="1" smtClean="0"/>
              <a:t>Pentru</a:t>
            </a:r>
            <a:r>
              <a:rPr lang="en-US" sz="2000" dirty="0" smtClean="0"/>
              <a:t> o </a:t>
            </a:r>
            <a:r>
              <a:rPr lang="en-US" sz="2000" dirty="0" err="1" smtClean="0"/>
              <a:t>interogare</a:t>
            </a:r>
            <a:r>
              <a:rPr lang="en-US" sz="2000" dirty="0" smtClean="0"/>
              <a:t> </a:t>
            </a:r>
            <a:r>
              <a:rPr lang="en-US" sz="2000" dirty="0" err="1" smtClean="0"/>
              <a:t>pe</a:t>
            </a:r>
            <a:r>
              <a:rPr lang="en-US" sz="2000" dirty="0" smtClean="0"/>
              <a:t> Google:</a:t>
            </a:r>
          </a:p>
          <a:p>
            <a:pPr marL="0" indent="0">
              <a:lnSpc>
                <a:spcPct val="90000"/>
              </a:lnSpc>
              <a:spcAft>
                <a:spcPts val="600"/>
              </a:spcAft>
              <a:buNone/>
            </a:pPr>
            <a:endParaRPr lang="en-US" sz="1100" dirty="0" smtClean="0"/>
          </a:p>
          <a:p>
            <a:pPr marL="0" indent="0">
              <a:lnSpc>
                <a:spcPct val="90000"/>
              </a:lnSpc>
              <a:spcAft>
                <a:spcPts val="600"/>
              </a:spcAft>
            </a:pPr>
            <a:endParaRPr lang="en-US" sz="1100" dirty="0" smtClean="0"/>
          </a:p>
          <a:p>
            <a:pPr marL="0" indent="0">
              <a:lnSpc>
                <a:spcPct val="90000"/>
              </a:lnSpc>
              <a:spcAft>
                <a:spcPts val="600"/>
              </a:spcAft>
            </a:pPr>
            <a:r>
              <a:rPr lang="en-US" sz="2000" dirty="0" smtClean="0"/>
              <a:t> </a:t>
            </a:r>
            <a:r>
              <a:rPr lang="en-US" sz="2000" dirty="0" err="1" smtClean="0"/>
              <a:t>Sistemul</a:t>
            </a:r>
            <a:r>
              <a:rPr lang="en-US" sz="2000" dirty="0" smtClean="0"/>
              <a:t> bag of words </a:t>
            </a:r>
            <a:r>
              <a:rPr lang="en-US" sz="2000" dirty="0" err="1" smtClean="0"/>
              <a:t>poate</a:t>
            </a:r>
            <a:r>
              <a:rPr lang="en-US" sz="2000" dirty="0" smtClean="0"/>
              <a:t> </a:t>
            </a:r>
            <a:r>
              <a:rPr lang="en-US" sz="2000" dirty="0" err="1" smtClean="0"/>
              <a:t>găsi</a:t>
            </a:r>
            <a:r>
              <a:rPr lang="en-US" sz="2000" dirty="0" smtClean="0"/>
              <a:t> </a:t>
            </a:r>
            <a:r>
              <a:rPr lang="en-US" sz="2000" dirty="0" err="1" smtClean="0"/>
              <a:t>imediat</a:t>
            </a:r>
            <a:r>
              <a:rPr lang="en-US" sz="2000" dirty="0" smtClean="0"/>
              <a:t> </a:t>
            </a:r>
            <a:r>
              <a:rPr lang="en-US" sz="2000" dirty="0" err="1" smtClean="0"/>
              <a:t>documentele</a:t>
            </a:r>
            <a:r>
              <a:rPr lang="en-US" sz="2000" dirty="0" smtClean="0"/>
              <a:t> care </a:t>
            </a:r>
            <a:r>
              <a:rPr lang="en-US" sz="2000" dirty="0" err="1" smtClean="0"/>
              <a:t>conțin</a:t>
            </a:r>
            <a:r>
              <a:rPr lang="en-US" sz="2000" dirty="0" smtClean="0"/>
              <a:t> </a:t>
            </a:r>
            <a:r>
              <a:rPr lang="en-US" sz="2000" dirty="0" err="1" smtClean="0"/>
              <a:t>termenii</a:t>
            </a:r>
            <a:r>
              <a:rPr lang="en-US" sz="2000" dirty="0" smtClean="0"/>
              <a:t> </a:t>
            </a:r>
            <a:r>
              <a:rPr lang="en-US" sz="2000" dirty="0" err="1" smtClean="0"/>
              <a:t>căutați</a:t>
            </a:r>
            <a:r>
              <a:rPr lang="en-US" sz="2000" dirty="0" smtClean="0"/>
              <a:t>: </a:t>
            </a:r>
          </a:p>
        </p:txBody>
      </p:sp>
      <p:pic>
        <p:nvPicPr>
          <p:cNvPr id="3" name="Picture 2" descr="Google-que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54" y="1983604"/>
            <a:ext cx="8612818" cy="584540"/>
          </a:xfrm>
          <a:prstGeom prst="rect">
            <a:avLst/>
          </a:prstGeom>
        </p:spPr>
      </p:pic>
      <p:pic>
        <p:nvPicPr>
          <p:cNvPr id="2" name="Picture 1" descr="BOW-model-select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0197" y="2961829"/>
            <a:ext cx="3748223" cy="3748223"/>
          </a:xfrm>
          <a:prstGeom prst="rect">
            <a:avLst/>
          </a:prstGeom>
        </p:spPr>
      </p:pic>
    </p:spTree>
    <p:extLst>
      <p:ext uri="{BB962C8B-B14F-4D97-AF65-F5344CB8AC3E}">
        <p14:creationId xmlns:p14="http://schemas.microsoft.com/office/powerpoint/2010/main" val="804000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a:spLocks noChangeArrowheads="1"/>
          </p:cNvSpPr>
          <p:nvPr/>
        </p:nvSpPr>
        <p:spPr bwMode="auto">
          <a:xfrm>
            <a:off x="4648200" y="5529209"/>
            <a:ext cx="131012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smtClean="0">
                <a:latin typeface="Calibri" charset="0"/>
              </a:rPr>
              <a:t>Este </a:t>
            </a:r>
            <a:r>
              <a:rPr lang="en-US" b="1" dirty="0" err="1" smtClean="0">
                <a:latin typeface="Calibri" charset="0"/>
              </a:rPr>
              <a:t>viu</a:t>
            </a:r>
            <a:r>
              <a:rPr lang="en-US" dirty="0" smtClean="0">
                <a:latin typeface="Calibri" charset="0"/>
              </a:rPr>
              <a:t>?</a:t>
            </a:r>
            <a:endParaRPr lang="en-US" dirty="0">
              <a:latin typeface="Calibri" charset="0"/>
            </a:endParaRPr>
          </a:p>
        </p:txBody>
      </p:sp>
      <p:sp>
        <p:nvSpPr>
          <p:cNvPr id="7" name="TextBox 7"/>
          <p:cNvSpPr txBox="1">
            <a:spLocks noChangeArrowheads="1"/>
          </p:cNvSpPr>
          <p:nvPr/>
        </p:nvSpPr>
        <p:spPr bwMode="auto">
          <a:xfrm>
            <a:off x="1752600" y="5405438"/>
            <a:ext cx="208662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smtClean="0">
                <a:latin typeface="Calibri" charset="0"/>
              </a:rPr>
              <a:t>Este </a:t>
            </a:r>
            <a:r>
              <a:rPr lang="en-US" b="1" dirty="0" err="1" smtClean="0">
                <a:latin typeface="Calibri" charset="0"/>
              </a:rPr>
              <a:t>periculos</a:t>
            </a:r>
            <a:r>
              <a:rPr lang="en-US" dirty="0" smtClean="0">
                <a:latin typeface="Calibri" charset="0"/>
              </a:rPr>
              <a:t>?</a:t>
            </a:r>
            <a:endParaRPr lang="en-US" dirty="0">
              <a:latin typeface="Calibri" charset="0"/>
            </a:endParaRPr>
          </a:p>
        </p:txBody>
      </p:sp>
      <p:sp>
        <p:nvSpPr>
          <p:cNvPr id="9" name="TextBox 9"/>
          <p:cNvSpPr txBox="1">
            <a:spLocks noChangeArrowheads="1"/>
          </p:cNvSpPr>
          <p:nvPr/>
        </p:nvSpPr>
        <p:spPr bwMode="auto">
          <a:xfrm>
            <a:off x="1752600" y="5929807"/>
            <a:ext cx="307382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err="1" smtClean="0">
                <a:latin typeface="Calibri" charset="0"/>
              </a:rPr>
              <a:t>Cât</a:t>
            </a:r>
            <a:r>
              <a:rPr lang="en-US" dirty="0" smtClean="0">
                <a:latin typeface="Calibri" charset="0"/>
              </a:rPr>
              <a:t> de </a:t>
            </a:r>
            <a:r>
              <a:rPr lang="en-US" b="1" dirty="0" err="1" smtClean="0">
                <a:latin typeface="Calibri" charset="0"/>
              </a:rPr>
              <a:t>repede</a:t>
            </a:r>
            <a:r>
              <a:rPr lang="en-US" dirty="0" smtClean="0">
                <a:latin typeface="Calibri" charset="0"/>
              </a:rPr>
              <a:t> </a:t>
            </a:r>
            <a:r>
              <a:rPr lang="en-US" dirty="0" err="1" smtClean="0">
                <a:latin typeface="Calibri" charset="0"/>
              </a:rPr>
              <a:t>aleargă</a:t>
            </a:r>
            <a:r>
              <a:rPr lang="en-US" dirty="0" smtClean="0">
                <a:latin typeface="Calibri" charset="0"/>
              </a:rPr>
              <a:t>?</a:t>
            </a:r>
            <a:endParaRPr lang="en-US" dirty="0">
              <a:latin typeface="Calibri" charset="0"/>
            </a:endParaRPr>
          </a:p>
        </p:txBody>
      </p:sp>
      <p:sp>
        <p:nvSpPr>
          <p:cNvPr id="11" name="TextBox 9"/>
          <p:cNvSpPr txBox="1">
            <a:spLocks noChangeArrowheads="1"/>
          </p:cNvSpPr>
          <p:nvPr/>
        </p:nvSpPr>
        <p:spPr bwMode="auto">
          <a:xfrm>
            <a:off x="5702107" y="5968391"/>
            <a:ext cx="158438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smtClean="0">
                <a:latin typeface="Calibri" charset="0"/>
              </a:rPr>
              <a:t>Are </a:t>
            </a:r>
            <a:r>
              <a:rPr lang="en-US" b="1" dirty="0" err="1" smtClean="0">
                <a:latin typeface="Calibri" charset="0"/>
              </a:rPr>
              <a:t>coadă</a:t>
            </a:r>
            <a:r>
              <a:rPr lang="en-US" dirty="0" smtClean="0">
                <a:latin typeface="Calibri" charset="0"/>
              </a:rPr>
              <a:t>?</a:t>
            </a:r>
            <a:endParaRPr lang="en-US" dirty="0">
              <a:latin typeface="Calibri" charset="0"/>
            </a:endParaRPr>
          </a:p>
        </p:txBody>
      </p:sp>
      <p:pic>
        <p:nvPicPr>
          <p:cNvPr id="25608"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473200"/>
            <a:ext cx="9144000" cy="3905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Rectangle 14"/>
          <p:cNvSpPr/>
          <p:nvPr/>
        </p:nvSpPr>
        <p:spPr>
          <a:xfrm>
            <a:off x="2971800" y="4343400"/>
            <a:ext cx="609600" cy="1143000"/>
          </a:xfrm>
          <a:prstGeom prst="rect">
            <a:avLst/>
          </a:prstGeom>
          <a:noFill/>
          <a:ln w="76200" cmpd="sng">
            <a:solidFill>
              <a:srgbClr val="FFFF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16" name="Rectangle 15"/>
          <p:cNvSpPr/>
          <p:nvPr/>
        </p:nvSpPr>
        <p:spPr>
          <a:xfrm>
            <a:off x="2667000" y="1676400"/>
            <a:ext cx="1981200" cy="2895600"/>
          </a:xfrm>
          <a:prstGeom prst="rect">
            <a:avLst/>
          </a:prstGeom>
          <a:noFill/>
          <a:ln w="76200" cmpd="sng">
            <a:prstDash val="dash"/>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10" name="TextBox 9"/>
          <p:cNvSpPr txBox="1"/>
          <p:nvPr/>
        </p:nvSpPr>
        <p:spPr>
          <a:xfrm>
            <a:off x="6919334" y="6581001"/>
            <a:ext cx="2224666"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Derek </a:t>
            </a:r>
            <a:r>
              <a:rPr lang="en-US" sz="1200" dirty="0" err="1" smtClean="0"/>
              <a:t>Hoiem</a:t>
            </a:r>
            <a:endParaRPr lang="en-US" sz="1200" dirty="0"/>
          </a:p>
        </p:txBody>
      </p:sp>
    </p:spTree>
    <p:custDataLst>
      <p:tags r:id="rId1"/>
    </p:custDataLst>
    <p:extLst>
      <p:ext uri="{BB962C8B-B14F-4D97-AF65-F5344CB8AC3E}">
        <p14:creationId xmlns:p14="http://schemas.microsoft.com/office/powerpoint/2010/main" val="2379739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fontScale="90000"/>
          </a:bodyPr>
          <a:lstStyle/>
          <a:p>
            <a:pPr eaLnBrk="1" hangingPunct="1"/>
            <a:r>
              <a:rPr lang="en-US" dirty="0" err="1" smtClean="0"/>
              <a:t>Modelul</a:t>
            </a:r>
            <a:r>
              <a:rPr lang="en-US" dirty="0" smtClean="0"/>
              <a:t> bag of</a:t>
            </a:r>
            <a:r>
              <a:rPr lang="en-US" dirty="0"/>
              <a:t> </a:t>
            </a:r>
            <a:r>
              <a:rPr lang="en-US" dirty="0" smtClean="0"/>
              <a:t>words </a:t>
            </a:r>
            <a:r>
              <a:rPr lang="en-US" dirty="0" err="1" smtClean="0"/>
              <a:t>utilizat</a:t>
            </a:r>
            <a:r>
              <a:rPr lang="en-US" dirty="0" smtClean="0"/>
              <a:t> </a:t>
            </a:r>
            <a:r>
              <a:rPr lang="en-US" dirty="0" err="1" smtClean="0"/>
              <a:t>în</a:t>
            </a:r>
            <a:r>
              <a:rPr lang="en-US" dirty="0" smtClean="0"/>
              <a:t> </a:t>
            </a:r>
            <a:r>
              <a:rPr lang="en-US" dirty="0" err="1" smtClean="0"/>
              <a:t>procesarea</a:t>
            </a:r>
            <a:r>
              <a:rPr lang="en-US" dirty="0" smtClean="0"/>
              <a:t> </a:t>
            </a:r>
            <a:r>
              <a:rPr lang="en-US" dirty="0" err="1" smtClean="0"/>
              <a:t>limbajului</a:t>
            </a:r>
            <a:r>
              <a:rPr lang="en-US" dirty="0" smtClean="0"/>
              <a:t> natural</a:t>
            </a:r>
          </a:p>
        </p:txBody>
      </p:sp>
      <p:sp>
        <p:nvSpPr>
          <p:cNvPr id="360452" name="Rectangle 3"/>
          <p:cNvSpPr>
            <a:spLocks noGrp="1" noChangeArrowheads="1"/>
          </p:cNvSpPr>
          <p:nvPr>
            <p:ph type="body" sz="half" idx="4294967295"/>
          </p:nvPr>
        </p:nvSpPr>
        <p:spPr>
          <a:xfrm>
            <a:off x="565944" y="1433513"/>
            <a:ext cx="8012112" cy="4448175"/>
          </a:xfrm>
        </p:spPr>
        <p:txBody>
          <a:bodyPr lIns="91440" tIns="45720" rIns="91440" bIns="45720">
            <a:normAutofit/>
          </a:bodyPr>
          <a:lstStyle/>
          <a:p>
            <a:pPr marL="0" indent="0">
              <a:lnSpc>
                <a:spcPct val="90000"/>
              </a:lnSpc>
              <a:spcAft>
                <a:spcPts val="600"/>
              </a:spcAft>
            </a:pPr>
            <a:r>
              <a:rPr lang="en-US" sz="2000" dirty="0" smtClean="0"/>
              <a:t> </a:t>
            </a:r>
            <a:r>
              <a:rPr lang="en-US" sz="2000" dirty="0" err="1" smtClean="0"/>
              <a:t>Întorcând</a:t>
            </a:r>
            <a:r>
              <a:rPr lang="en-US" sz="2000" dirty="0" smtClean="0"/>
              <a:t> </a:t>
            </a:r>
            <a:r>
              <a:rPr lang="en-US" sz="2000" dirty="0" err="1" smtClean="0"/>
              <a:t>astfel</a:t>
            </a:r>
            <a:r>
              <a:rPr lang="en-US" sz="2000" dirty="0" smtClean="0"/>
              <a:t> </a:t>
            </a:r>
            <a:r>
              <a:rPr lang="en-US" sz="2000" dirty="0" err="1" smtClean="0"/>
              <a:t>documentele</a:t>
            </a:r>
            <a:r>
              <a:rPr lang="en-US" sz="2000" dirty="0" smtClean="0"/>
              <a:t> </a:t>
            </a:r>
            <a:r>
              <a:rPr lang="en-US" sz="2000" dirty="0" err="1" smtClean="0"/>
              <a:t>relevante</a:t>
            </a:r>
            <a:r>
              <a:rPr lang="en-US" sz="2000" dirty="0" smtClean="0"/>
              <a:t>: </a:t>
            </a:r>
          </a:p>
        </p:txBody>
      </p:sp>
      <p:pic>
        <p:nvPicPr>
          <p:cNvPr id="4" name="Picture 3" descr="Google-resul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707" y="1866862"/>
            <a:ext cx="7150214" cy="4966480"/>
          </a:xfrm>
          <a:prstGeom prst="rect">
            <a:avLst/>
          </a:prstGeom>
        </p:spPr>
      </p:pic>
    </p:spTree>
    <p:extLst>
      <p:ext uri="{BB962C8B-B14F-4D97-AF65-F5344CB8AC3E}">
        <p14:creationId xmlns:p14="http://schemas.microsoft.com/office/powerpoint/2010/main" val="104446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a:bodyPr>
          <a:lstStyle/>
          <a:p>
            <a:pPr eaLnBrk="1" hangingPunct="1"/>
            <a:r>
              <a:rPr lang="en-US" dirty="0" smtClean="0"/>
              <a:t>De la </a:t>
            </a:r>
            <a:r>
              <a:rPr lang="en-US" dirty="0" err="1" smtClean="0"/>
              <a:t>cuvinte</a:t>
            </a:r>
            <a:r>
              <a:rPr lang="en-US" dirty="0" smtClean="0"/>
              <a:t> la </a:t>
            </a:r>
            <a:r>
              <a:rPr lang="en-US" dirty="0" err="1" smtClean="0"/>
              <a:t>cuvinte</a:t>
            </a:r>
            <a:r>
              <a:rPr lang="en-US" dirty="0" smtClean="0"/>
              <a:t> </a:t>
            </a:r>
            <a:r>
              <a:rPr lang="en-US" dirty="0" err="1" smtClean="0"/>
              <a:t>vizuale</a:t>
            </a:r>
            <a:endParaRPr lang="en-US" dirty="0" smtClean="0"/>
          </a:p>
        </p:txBody>
      </p:sp>
      <p:sp>
        <p:nvSpPr>
          <p:cNvPr id="360452" name="Rectangle 3"/>
          <p:cNvSpPr>
            <a:spLocks noGrp="1" noChangeArrowheads="1"/>
          </p:cNvSpPr>
          <p:nvPr>
            <p:ph type="body" sz="half" idx="4294967295"/>
          </p:nvPr>
        </p:nvSpPr>
        <p:spPr>
          <a:xfrm>
            <a:off x="565944" y="1803400"/>
            <a:ext cx="8012112" cy="4448175"/>
          </a:xfrm>
        </p:spPr>
        <p:txBody>
          <a:bodyPr lIns="91440" tIns="45720" rIns="91440" bIns="45720">
            <a:normAutofit lnSpcReduction="10000"/>
          </a:bodyPr>
          <a:lstStyle/>
          <a:p>
            <a:pPr marL="0" indent="0">
              <a:lnSpc>
                <a:spcPct val="90000"/>
              </a:lnSpc>
              <a:spcAft>
                <a:spcPts val="600"/>
              </a:spcAft>
            </a:pPr>
            <a:r>
              <a:rPr lang="en-US" sz="2800" dirty="0" smtClean="0"/>
              <a:t> </a:t>
            </a:r>
            <a:r>
              <a:rPr lang="en-US" sz="2800" dirty="0" err="1" smtClean="0"/>
              <a:t>Dacă</a:t>
            </a:r>
            <a:r>
              <a:rPr lang="en-US" sz="2800" dirty="0" smtClean="0"/>
              <a:t> am </a:t>
            </a:r>
            <a:r>
              <a:rPr lang="en-US" sz="2800" dirty="0" err="1" smtClean="0"/>
              <a:t>trata</a:t>
            </a:r>
            <a:r>
              <a:rPr lang="en-US" sz="2800" dirty="0" smtClean="0"/>
              <a:t> </a:t>
            </a:r>
            <a:r>
              <a:rPr lang="en-US" sz="2800" dirty="0" err="1" smtClean="0"/>
              <a:t>imaginile</a:t>
            </a:r>
            <a:r>
              <a:rPr lang="en-US" sz="2800" dirty="0" smtClean="0"/>
              <a:t> </a:t>
            </a:r>
            <a:r>
              <a:rPr lang="en-US" sz="2800" dirty="0" err="1" smtClean="0"/>
              <a:t>în</a:t>
            </a:r>
            <a:r>
              <a:rPr lang="en-US" sz="2800" dirty="0" smtClean="0"/>
              <a:t> mod </a:t>
            </a:r>
            <a:r>
              <a:rPr lang="en-US" sz="2800" dirty="0" err="1" smtClean="0"/>
              <a:t>asemănător</a:t>
            </a:r>
            <a:r>
              <a:rPr lang="en-US" sz="2800" dirty="0" smtClean="0"/>
              <a:t>, </a:t>
            </a:r>
            <a:r>
              <a:rPr lang="en-US" sz="2800" dirty="0" err="1" smtClean="0"/>
              <a:t>vom</a:t>
            </a:r>
            <a:r>
              <a:rPr lang="en-US" sz="2800" dirty="0" smtClean="0"/>
              <a:t> </a:t>
            </a:r>
            <a:r>
              <a:rPr lang="en-US" sz="2800" dirty="0" err="1" smtClean="0"/>
              <a:t>putea</a:t>
            </a:r>
            <a:r>
              <a:rPr lang="en-US" sz="2800" dirty="0" smtClean="0"/>
              <a:t> </a:t>
            </a:r>
            <a:r>
              <a:rPr lang="en-US" sz="2800" dirty="0" err="1" smtClean="0"/>
              <a:t>construi</a:t>
            </a:r>
            <a:r>
              <a:rPr lang="en-US" sz="2800" dirty="0" smtClean="0"/>
              <a:t> </a:t>
            </a:r>
            <a:r>
              <a:rPr lang="en-US" sz="2800" dirty="0" err="1" smtClean="0"/>
              <a:t>soluții</a:t>
            </a:r>
            <a:r>
              <a:rPr lang="en-US" sz="2800" dirty="0" smtClean="0"/>
              <a:t> </a:t>
            </a:r>
            <a:r>
              <a:rPr lang="en-US" sz="2800" dirty="0" err="1" smtClean="0"/>
              <a:t>performante</a:t>
            </a:r>
            <a:r>
              <a:rPr lang="en-US" sz="2800" dirty="0" smtClean="0"/>
              <a:t> </a:t>
            </a:r>
            <a:r>
              <a:rPr lang="en-US" sz="2800" dirty="0" err="1" smtClean="0"/>
              <a:t>pentru</a:t>
            </a:r>
            <a:r>
              <a:rPr lang="en-US" sz="2800" dirty="0" smtClean="0"/>
              <a:t> </a:t>
            </a:r>
            <a:r>
              <a:rPr lang="en-US" sz="2800" dirty="0" err="1" smtClean="0"/>
              <a:t>recunoaștere</a:t>
            </a:r>
            <a:r>
              <a:rPr lang="en-US" sz="2800" dirty="0" smtClean="0"/>
              <a:t> </a:t>
            </a:r>
            <a:r>
              <a:rPr lang="en-US" sz="2800" dirty="0" err="1" smtClean="0"/>
              <a:t>obiectelor</a:t>
            </a:r>
            <a:endParaRPr lang="en-US" sz="2800" dirty="0"/>
          </a:p>
          <a:p>
            <a:pPr marL="0" indent="0">
              <a:lnSpc>
                <a:spcPct val="90000"/>
              </a:lnSpc>
              <a:spcAft>
                <a:spcPts val="600"/>
              </a:spcAft>
            </a:pPr>
            <a:r>
              <a:rPr lang="en-US" sz="2800" dirty="0" smtClean="0"/>
              <a:t> Mai </a:t>
            </a:r>
            <a:r>
              <a:rPr lang="en-US" sz="2800" dirty="0" err="1" smtClean="0"/>
              <a:t>întâi</a:t>
            </a:r>
            <a:r>
              <a:rPr lang="en-US" sz="2800" dirty="0" smtClean="0"/>
              <a:t> </a:t>
            </a:r>
            <a:r>
              <a:rPr lang="en-US" sz="2800" dirty="0" err="1" smtClean="0"/>
              <a:t>trebuie</a:t>
            </a:r>
            <a:r>
              <a:rPr lang="en-US" sz="2800" dirty="0" smtClean="0"/>
              <a:t> </a:t>
            </a:r>
            <a:r>
              <a:rPr lang="en-US" sz="2800" dirty="0" err="1" smtClean="0"/>
              <a:t>să</a:t>
            </a:r>
            <a:r>
              <a:rPr lang="en-US" sz="2800" dirty="0" smtClean="0"/>
              <a:t> </a:t>
            </a:r>
            <a:r>
              <a:rPr lang="en-US" sz="2800" dirty="0" err="1" smtClean="0"/>
              <a:t>redefinim</a:t>
            </a:r>
            <a:r>
              <a:rPr lang="en-US" sz="2800" dirty="0" smtClean="0"/>
              <a:t> o </a:t>
            </a:r>
            <a:r>
              <a:rPr lang="en-US" sz="2800" dirty="0" err="1" smtClean="0"/>
              <a:t>serie</a:t>
            </a:r>
            <a:r>
              <a:rPr lang="en-US" sz="2800" dirty="0" smtClean="0"/>
              <a:t> de </a:t>
            </a:r>
            <a:r>
              <a:rPr lang="en-US" sz="2800" dirty="0" err="1" smtClean="0"/>
              <a:t>concepte</a:t>
            </a:r>
            <a:r>
              <a:rPr lang="en-US" sz="2800" dirty="0" smtClean="0"/>
              <a:t>:</a:t>
            </a:r>
            <a:endParaRPr lang="en-US" sz="2800" dirty="0"/>
          </a:p>
          <a:p>
            <a:pPr marL="0" indent="0">
              <a:lnSpc>
                <a:spcPct val="90000"/>
              </a:lnSpc>
              <a:spcAft>
                <a:spcPts val="600"/>
              </a:spcAft>
              <a:buNone/>
            </a:pPr>
            <a:r>
              <a:rPr lang="en-US" sz="2800" dirty="0" err="1" smtClean="0"/>
              <a:t>vocabular</a:t>
            </a:r>
            <a:r>
              <a:rPr lang="en-US" sz="2800" dirty="0" smtClean="0"/>
              <a:t> </a:t>
            </a:r>
            <a:r>
              <a:rPr lang="en-US" sz="2800" dirty="0"/>
              <a:t>– </a:t>
            </a:r>
            <a:r>
              <a:rPr lang="en-US" sz="2800" dirty="0" smtClean="0"/>
              <a:t>un set </a:t>
            </a:r>
            <a:r>
              <a:rPr lang="en-US" sz="2800" dirty="0" err="1" smtClean="0"/>
              <a:t>predefinit</a:t>
            </a:r>
            <a:r>
              <a:rPr lang="en-US" sz="2800" dirty="0" smtClean="0"/>
              <a:t> de </a:t>
            </a:r>
            <a:r>
              <a:rPr lang="en-US" sz="2800" dirty="0" err="1" smtClean="0"/>
              <a:t>cuvinte</a:t>
            </a:r>
            <a:endParaRPr lang="en-US" sz="2800" dirty="0"/>
          </a:p>
          <a:p>
            <a:pPr marL="0" indent="0">
              <a:lnSpc>
                <a:spcPct val="90000"/>
              </a:lnSpc>
              <a:spcAft>
                <a:spcPts val="600"/>
              </a:spcAft>
              <a:buNone/>
            </a:pPr>
            <a:r>
              <a:rPr lang="en-US" sz="2800" dirty="0" err="1" smtClean="0"/>
              <a:t>cuvânt</a:t>
            </a:r>
            <a:r>
              <a:rPr lang="en-US" sz="2800" dirty="0" smtClean="0"/>
              <a:t> </a:t>
            </a:r>
            <a:r>
              <a:rPr lang="en-US" sz="2800" dirty="0"/>
              <a:t>– </a:t>
            </a:r>
            <a:r>
              <a:rPr lang="en-US" sz="2800" dirty="0" smtClean="0"/>
              <a:t>un element distinct </a:t>
            </a:r>
            <a:r>
              <a:rPr lang="en-US" sz="2800" dirty="0" err="1" smtClean="0"/>
              <a:t>și</a:t>
            </a:r>
            <a:r>
              <a:rPr lang="en-US" sz="2800" dirty="0" smtClean="0"/>
              <a:t> cu </a:t>
            </a:r>
            <a:r>
              <a:rPr lang="en-US" sz="2800" dirty="0" err="1" smtClean="0"/>
              <a:t>înțeles</a:t>
            </a:r>
            <a:r>
              <a:rPr lang="en-US" sz="2800" dirty="0" smtClean="0"/>
              <a:t> al </a:t>
            </a:r>
            <a:r>
              <a:rPr lang="en-US" sz="2800" dirty="0" err="1" smtClean="0"/>
              <a:t>vorbirii</a:t>
            </a:r>
            <a:endParaRPr lang="en-US" sz="2800" dirty="0"/>
          </a:p>
          <a:p>
            <a:pPr marL="0" indent="0">
              <a:lnSpc>
                <a:spcPct val="90000"/>
              </a:lnSpc>
              <a:spcAft>
                <a:spcPts val="600"/>
              </a:spcAft>
            </a:pPr>
            <a:r>
              <a:rPr lang="en-US" sz="2800" dirty="0" smtClean="0"/>
              <a:t> </a:t>
            </a:r>
            <a:r>
              <a:rPr lang="en-US" sz="2800" dirty="0" err="1" smtClean="0"/>
              <a:t>Cuvintele</a:t>
            </a:r>
            <a:r>
              <a:rPr lang="en-US" sz="2800" dirty="0" smtClean="0"/>
              <a:t> </a:t>
            </a:r>
            <a:r>
              <a:rPr lang="en-US" sz="2800" dirty="0" err="1" smtClean="0"/>
              <a:t>sunt</a:t>
            </a:r>
            <a:r>
              <a:rPr lang="en-US" sz="2800" dirty="0" smtClean="0"/>
              <a:t> </a:t>
            </a:r>
            <a:r>
              <a:rPr lang="en-US" sz="2800" dirty="0" err="1" smtClean="0"/>
              <a:t>puse</a:t>
            </a:r>
            <a:r>
              <a:rPr lang="en-US" sz="2800" dirty="0" smtClean="0"/>
              <a:t> </a:t>
            </a:r>
            <a:r>
              <a:rPr lang="en-US" sz="2800" dirty="0" err="1" smtClean="0"/>
              <a:t>împreună</a:t>
            </a:r>
            <a:r>
              <a:rPr lang="en-US" sz="2800" dirty="0" smtClean="0"/>
              <a:t> </a:t>
            </a:r>
            <a:r>
              <a:rPr lang="en-US" sz="2800" dirty="0" err="1" smtClean="0"/>
              <a:t>pentru</a:t>
            </a:r>
            <a:r>
              <a:rPr lang="en-US" sz="2800" dirty="0" smtClean="0"/>
              <a:t> a genera diverse </a:t>
            </a:r>
            <a:r>
              <a:rPr lang="en-US" sz="2800" dirty="0" err="1" smtClean="0"/>
              <a:t>propoziții</a:t>
            </a:r>
            <a:r>
              <a:rPr lang="en-US" sz="2800" dirty="0" smtClean="0"/>
              <a:t> cu </a:t>
            </a:r>
            <a:r>
              <a:rPr lang="en-US" sz="2800" dirty="0" err="1" smtClean="0"/>
              <a:t>înțeles</a:t>
            </a:r>
            <a:endParaRPr lang="en-US" sz="2800" dirty="0"/>
          </a:p>
          <a:p>
            <a:pPr marL="0" indent="0">
              <a:lnSpc>
                <a:spcPct val="90000"/>
              </a:lnSpc>
              <a:spcAft>
                <a:spcPts val="600"/>
              </a:spcAft>
            </a:pPr>
            <a:r>
              <a:rPr lang="en-US" sz="2800" dirty="0" smtClean="0"/>
              <a:t> </a:t>
            </a:r>
            <a:r>
              <a:rPr lang="en-US" sz="2800" dirty="0" err="1" smtClean="0"/>
              <a:t>Problema</a:t>
            </a:r>
            <a:r>
              <a:rPr lang="en-US" sz="2800" dirty="0" smtClean="0"/>
              <a:t> se reduce la </a:t>
            </a:r>
            <a:r>
              <a:rPr lang="en-US" sz="2800" dirty="0" err="1" smtClean="0"/>
              <a:t>găsirea</a:t>
            </a:r>
            <a:r>
              <a:rPr lang="en-US" sz="2800" dirty="0" smtClean="0"/>
              <a:t> </a:t>
            </a:r>
            <a:r>
              <a:rPr lang="en-US" sz="2800" dirty="0" err="1" smtClean="0"/>
              <a:t>unor</a:t>
            </a:r>
            <a:r>
              <a:rPr lang="en-US" sz="2800" dirty="0" smtClean="0"/>
              <a:t> </a:t>
            </a:r>
            <a:r>
              <a:rPr lang="en-US" sz="2800" dirty="0" err="1" smtClean="0"/>
              <a:t>descriptori</a:t>
            </a:r>
            <a:r>
              <a:rPr lang="en-US" sz="2800" dirty="0" smtClean="0"/>
              <a:t> </a:t>
            </a:r>
            <a:r>
              <a:rPr lang="en-US" sz="2800" dirty="0" err="1" smtClean="0"/>
              <a:t>locali</a:t>
            </a:r>
            <a:r>
              <a:rPr lang="en-US" sz="2800" dirty="0" smtClean="0"/>
              <a:t> care </a:t>
            </a:r>
            <a:r>
              <a:rPr lang="en-US" sz="2800" dirty="0" err="1" smtClean="0"/>
              <a:t>împreună</a:t>
            </a:r>
            <a:r>
              <a:rPr lang="en-US" sz="2800" dirty="0" smtClean="0"/>
              <a:t> </a:t>
            </a:r>
            <a:r>
              <a:rPr lang="en-US" sz="2800" dirty="0" err="1" smtClean="0"/>
              <a:t>generează</a:t>
            </a:r>
            <a:r>
              <a:rPr lang="en-US" sz="2800" dirty="0" smtClean="0"/>
              <a:t> diverse </a:t>
            </a:r>
            <a:r>
              <a:rPr lang="en-US" sz="2800" dirty="0" err="1" smtClean="0"/>
              <a:t>imagini</a:t>
            </a:r>
            <a:endParaRPr lang="en-US" sz="2800" dirty="0" smtClean="0"/>
          </a:p>
        </p:txBody>
      </p:sp>
    </p:spTree>
    <p:extLst>
      <p:ext uri="{BB962C8B-B14F-4D97-AF65-F5344CB8AC3E}">
        <p14:creationId xmlns:p14="http://schemas.microsoft.com/office/powerpoint/2010/main" val="2754472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45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045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045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045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045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isualWor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901" y="155714"/>
            <a:ext cx="4709744" cy="6603653"/>
          </a:xfrm>
          <a:prstGeom prst="rect">
            <a:avLst/>
          </a:prstGeom>
        </p:spPr>
      </p:pic>
    </p:spTree>
    <p:extLst>
      <p:ext uri="{BB962C8B-B14F-4D97-AF65-F5344CB8AC3E}">
        <p14:creationId xmlns:p14="http://schemas.microsoft.com/office/powerpoint/2010/main" val="3891871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131" name="Picture 3" descr="DaVinci_face_only"/>
          <p:cNvPicPr>
            <a:picLocks noChangeAspect="1" noChangeArrowheads="1"/>
          </p:cNvPicPr>
          <p:nvPr/>
        </p:nvPicPr>
        <p:blipFill>
          <a:blip r:embed="rId3" cstate="print"/>
          <a:srcRect/>
          <a:stretch>
            <a:fillRect/>
          </a:stretch>
        </p:blipFill>
        <p:spPr bwMode="auto">
          <a:xfrm>
            <a:off x="838200" y="2209800"/>
            <a:ext cx="3101975" cy="3843338"/>
          </a:xfrm>
          <a:prstGeom prst="rect">
            <a:avLst/>
          </a:prstGeom>
          <a:noFill/>
          <a:ln w="9525">
            <a:noFill/>
            <a:miter lim="800000"/>
            <a:headEnd/>
            <a:tailEnd/>
          </a:ln>
        </p:spPr>
      </p:pic>
      <p:sp>
        <p:nvSpPr>
          <p:cNvPr id="509956" name="Text Box 4"/>
          <p:cNvSpPr txBox="1">
            <a:spLocks noChangeArrowheads="1"/>
          </p:cNvSpPr>
          <p:nvPr/>
        </p:nvSpPr>
        <p:spPr bwMode="auto">
          <a:xfrm>
            <a:off x="914400" y="533400"/>
            <a:ext cx="2514600" cy="790575"/>
          </a:xfrm>
          <a:prstGeom prst="rect">
            <a:avLst/>
          </a:prstGeom>
          <a:solidFill>
            <a:srgbClr val="DCF6D6"/>
          </a:solidFill>
          <a:ln w="28575">
            <a:solidFill>
              <a:srgbClr val="008000"/>
            </a:solidFill>
            <a:miter lim="800000"/>
            <a:headEnd/>
            <a:tailEnd/>
          </a:ln>
          <a:effectLst/>
        </p:spPr>
        <p:txBody>
          <a:bodyPr>
            <a:spAutoFit/>
          </a:bodyPr>
          <a:lstStyle/>
          <a:p>
            <a:pPr algn="ctr" fontAlgn="auto">
              <a:spcBef>
                <a:spcPct val="50000"/>
              </a:spcBef>
              <a:spcAft>
                <a:spcPts val="0"/>
              </a:spcAft>
              <a:defRPr/>
            </a:pPr>
            <a:r>
              <a:rPr lang="en-US" sz="4400" b="1" dirty="0" err="1" smtClean="0">
                <a:effectLst>
                  <a:outerShdw blurRad="38100" dist="38100" dir="2700000" algn="tl">
                    <a:srgbClr val="FFFFFF"/>
                  </a:outerShdw>
                </a:effectLst>
                <a:latin typeface="+mn-lt"/>
                <a:cs typeface="+mn-cs"/>
              </a:rPr>
              <a:t>Obiect</a:t>
            </a:r>
            <a:endParaRPr lang="en-US" sz="4400" b="1" dirty="0">
              <a:effectLst>
                <a:outerShdw blurRad="38100" dist="38100" dir="2700000" algn="tl">
                  <a:srgbClr val="FFFFFF"/>
                </a:outerShdw>
              </a:effectLst>
              <a:latin typeface="+mn-lt"/>
              <a:cs typeface="+mn-cs"/>
            </a:endParaRPr>
          </a:p>
        </p:txBody>
      </p:sp>
      <p:grpSp>
        <p:nvGrpSpPr>
          <p:cNvPr id="4" name="Group 6"/>
          <p:cNvGrpSpPr>
            <a:grpSpLocks/>
          </p:cNvGrpSpPr>
          <p:nvPr/>
        </p:nvGrpSpPr>
        <p:grpSpPr bwMode="auto">
          <a:xfrm>
            <a:off x="4876800" y="1600200"/>
            <a:ext cx="3609975" cy="5029200"/>
            <a:chOff x="3072" y="1008"/>
            <a:chExt cx="2274" cy="3168"/>
          </a:xfrm>
        </p:grpSpPr>
        <p:pic>
          <p:nvPicPr>
            <p:cNvPr id="346120" name="Picture 7" descr="lunch-bagtrans"/>
            <p:cNvPicPr>
              <a:picLocks noChangeAspect="1" noChangeArrowheads="1"/>
            </p:cNvPicPr>
            <p:nvPr/>
          </p:nvPicPr>
          <p:blipFill>
            <a:blip r:embed="rId4" cstate="print"/>
            <a:srcRect/>
            <a:stretch>
              <a:fillRect/>
            </a:stretch>
          </p:blipFill>
          <p:spPr bwMode="auto">
            <a:xfrm>
              <a:off x="3072" y="1008"/>
              <a:ext cx="2274" cy="3168"/>
            </a:xfrm>
            <a:prstGeom prst="rect">
              <a:avLst/>
            </a:prstGeom>
            <a:noFill/>
            <a:ln w="9525">
              <a:noFill/>
              <a:miter lim="800000"/>
              <a:headEnd/>
              <a:tailEnd/>
            </a:ln>
          </p:spPr>
        </p:pic>
        <p:pic>
          <p:nvPicPr>
            <p:cNvPr id="346121" name="Picture 8" descr="ermine"/>
            <p:cNvPicPr>
              <a:picLocks noChangeAspect="1" noChangeArrowheads="1"/>
            </p:cNvPicPr>
            <p:nvPr/>
          </p:nvPicPr>
          <p:blipFill>
            <a:blip r:embed="rId5" cstate="print"/>
            <a:srcRect l="49399" t="22293" r="38898" b="71706"/>
            <a:stretch>
              <a:fillRect/>
            </a:stretch>
          </p:blipFill>
          <p:spPr bwMode="auto">
            <a:xfrm>
              <a:off x="4560" y="3072"/>
              <a:ext cx="480" cy="336"/>
            </a:xfrm>
            <a:prstGeom prst="rect">
              <a:avLst/>
            </a:prstGeom>
            <a:noFill/>
            <a:ln w="9525">
              <a:noFill/>
              <a:miter lim="800000"/>
              <a:headEnd/>
              <a:tailEnd/>
            </a:ln>
          </p:spPr>
        </p:pic>
        <p:pic>
          <p:nvPicPr>
            <p:cNvPr id="346122" name="Picture 9" descr="ermine"/>
            <p:cNvPicPr>
              <a:picLocks noChangeAspect="1" noChangeArrowheads="1"/>
            </p:cNvPicPr>
            <p:nvPr/>
          </p:nvPicPr>
          <p:blipFill>
            <a:blip r:embed="rId5" cstate="print"/>
            <a:srcRect l="57591" t="4288" r="29535" b="88853"/>
            <a:stretch>
              <a:fillRect/>
            </a:stretch>
          </p:blipFill>
          <p:spPr bwMode="auto">
            <a:xfrm>
              <a:off x="4224" y="1632"/>
              <a:ext cx="432" cy="314"/>
            </a:xfrm>
            <a:prstGeom prst="rect">
              <a:avLst/>
            </a:prstGeom>
            <a:noFill/>
            <a:ln w="9525">
              <a:noFill/>
              <a:miter lim="800000"/>
              <a:headEnd/>
              <a:tailEnd/>
            </a:ln>
          </p:spPr>
        </p:pic>
        <p:pic>
          <p:nvPicPr>
            <p:cNvPr id="346123" name="Picture 10" descr="ermine"/>
            <p:cNvPicPr>
              <a:picLocks noChangeAspect="1" noChangeArrowheads="1"/>
            </p:cNvPicPr>
            <p:nvPr/>
          </p:nvPicPr>
          <p:blipFill>
            <a:blip r:embed="rId5" cstate="print"/>
            <a:srcRect l="43547" t="38583" r="43579" b="54558"/>
            <a:stretch>
              <a:fillRect/>
            </a:stretch>
          </p:blipFill>
          <p:spPr bwMode="auto">
            <a:xfrm>
              <a:off x="3360" y="3120"/>
              <a:ext cx="432" cy="314"/>
            </a:xfrm>
            <a:prstGeom prst="rect">
              <a:avLst/>
            </a:prstGeom>
            <a:noFill/>
            <a:ln w="9525">
              <a:noFill/>
              <a:miter lim="800000"/>
              <a:headEnd/>
              <a:tailEnd/>
            </a:ln>
          </p:spPr>
        </p:pic>
        <p:pic>
          <p:nvPicPr>
            <p:cNvPr id="346124" name="Picture 11" descr="ermine"/>
            <p:cNvPicPr>
              <a:picLocks noChangeAspect="1" noChangeArrowheads="1"/>
            </p:cNvPicPr>
            <p:nvPr/>
          </p:nvPicPr>
          <p:blipFill>
            <a:blip r:embed="rId5" cstate="print"/>
            <a:srcRect l="38866" t="15433" r="51772" b="79422"/>
            <a:stretch>
              <a:fillRect/>
            </a:stretch>
          </p:blipFill>
          <p:spPr bwMode="auto">
            <a:xfrm>
              <a:off x="4416" y="2496"/>
              <a:ext cx="384" cy="288"/>
            </a:xfrm>
            <a:prstGeom prst="rect">
              <a:avLst/>
            </a:prstGeom>
            <a:noFill/>
            <a:ln w="9525">
              <a:noFill/>
              <a:miter lim="800000"/>
              <a:headEnd/>
              <a:tailEnd/>
            </a:ln>
          </p:spPr>
        </p:pic>
        <p:pic>
          <p:nvPicPr>
            <p:cNvPr id="346125" name="Picture 12" descr="ermine"/>
            <p:cNvPicPr>
              <a:picLocks noChangeAspect="1" noChangeArrowheads="1"/>
            </p:cNvPicPr>
            <p:nvPr/>
          </p:nvPicPr>
          <p:blipFill>
            <a:blip r:embed="rId5" cstate="print"/>
            <a:srcRect l="58762" t="14577" r="31876" b="79422"/>
            <a:stretch>
              <a:fillRect/>
            </a:stretch>
          </p:blipFill>
          <p:spPr bwMode="auto">
            <a:xfrm>
              <a:off x="3840" y="2544"/>
              <a:ext cx="384" cy="336"/>
            </a:xfrm>
            <a:prstGeom prst="rect">
              <a:avLst/>
            </a:prstGeom>
            <a:noFill/>
            <a:ln w="9525">
              <a:noFill/>
              <a:miter lim="800000"/>
              <a:headEnd/>
              <a:tailEnd/>
            </a:ln>
          </p:spPr>
        </p:pic>
        <p:pic>
          <p:nvPicPr>
            <p:cNvPr id="346126" name="Picture 13" descr="ermine"/>
            <p:cNvPicPr>
              <a:picLocks noChangeAspect="1" noChangeArrowheads="1"/>
            </p:cNvPicPr>
            <p:nvPr/>
          </p:nvPicPr>
          <p:blipFill>
            <a:blip r:embed="rId5" cstate="print"/>
            <a:srcRect l="56421" t="32582" r="31876" b="62274"/>
            <a:stretch>
              <a:fillRect/>
            </a:stretch>
          </p:blipFill>
          <p:spPr bwMode="auto">
            <a:xfrm>
              <a:off x="4368" y="3600"/>
              <a:ext cx="480" cy="288"/>
            </a:xfrm>
            <a:prstGeom prst="rect">
              <a:avLst/>
            </a:prstGeom>
            <a:noFill/>
            <a:ln w="9525">
              <a:noFill/>
              <a:miter lim="800000"/>
              <a:headEnd/>
              <a:tailEnd/>
            </a:ln>
          </p:spPr>
        </p:pic>
        <p:pic>
          <p:nvPicPr>
            <p:cNvPr id="346127" name="Picture 14" descr="ermine"/>
            <p:cNvPicPr>
              <a:picLocks noChangeAspect="1" noChangeArrowheads="1"/>
            </p:cNvPicPr>
            <p:nvPr/>
          </p:nvPicPr>
          <p:blipFill>
            <a:blip r:embed="rId5" cstate="print"/>
            <a:srcRect l="58762" t="27437" r="31876" b="67418"/>
            <a:stretch>
              <a:fillRect/>
            </a:stretch>
          </p:blipFill>
          <p:spPr bwMode="auto">
            <a:xfrm>
              <a:off x="4512" y="2064"/>
              <a:ext cx="384" cy="288"/>
            </a:xfrm>
            <a:prstGeom prst="rect">
              <a:avLst/>
            </a:prstGeom>
            <a:noFill/>
            <a:ln w="9525">
              <a:noFill/>
              <a:miter lim="800000"/>
              <a:headEnd/>
              <a:tailEnd/>
            </a:ln>
          </p:spPr>
        </p:pic>
        <p:pic>
          <p:nvPicPr>
            <p:cNvPr id="346128" name="Picture 15" descr="ermine"/>
            <p:cNvPicPr>
              <a:picLocks noChangeAspect="1" noChangeArrowheads="1"/>
            </p:cNvPicPr>
            <p:nvPr/>
          </p:nvPicPr>
          <p:blipFill>
            <a:blip r:embed="rId5" cstate="print"/>
            <a:srcRect l="59932" t="23151" r="31876" b="71706"/>
            <a:stretch>
              <a:fillRect/>
            </a:stretch>
          </p:blipFill>
          <p:spPr bwMode="auto">
            <a:xfrm>
              <a:off x="4032" y="3024"/>
              <a:ext cx="336" cy="288"/>
            </a:xfrm>
            <a:prstGeom prst="rect">
              <a:avLst/>
            </a:prstGeom>
            <a:noFill/>
            <a:ln w="9525">
              <a:noFill/>
              <a:miter lim="800000"/>
              <a:headEnd/>
              <a:tailEnd/>
            </a:ln>
          </p:spPr>
        </p:pic>
        <p:pic>
          <p:nvPicPr>
            <p:cNvPr id="346129" name="Picture 16" descr="ermine"/>
            <p:cNvPicPr>
              <a:picLocks noChangeAspect="1" noChangeArrowheads="1"/>
            </p:cNvPicPr>
            <p:nvPr/>
          </p:nvPicPr>
          <p:blipFill>
            <a:blip r:embed="rId5" cstate="print"/>
            <a:srcRect l="47058" t="24008" r="45920" b="63130"/>
            <a:stretch>
              <a:fillRect/>
            </a:stretch>
          </p:blipFill>
          <p:spPr bwMode="auto">
            <a:xfrm>
              <a:off x="3792" y="1680"/>
              <a:ext cx="288" cy="720"/>
            </a:xfrm>
            <a:prstGeom prst="rect">
              <a:avLst/>
            </a:prstGeom>
            <a:noFill/>
            <a:ln w="9525">
              <a:noFill/>
              <a:miter lim="800000"/>
              <a:headEnd/>
              <a:tailEnd/>
            </a:ln>
          </p:spPr>
        </p:pic>
        <p:pic>
          <p:nvPicPr>
            <p:cNvPr id="346130" name="Picture 17" descr="ermine"/>
            <p:cNvPicPr>
              <a:picLocks noChangeAspect="1" noChangeArrowheads="1"/>
            </p:cNvPicPr>
            <p:nvPr/>
          </p:nvPicPr>
          <p:blipFill>
            <a:blip r:embed="rId5" cstate="print"/>
            <a:srcRect l="50569" t="17148" r="37727" b="76851"/>
            <a:stretch>
              <a:fillRect/>
            </a:stretch>
          </p:blipFill>
          <p:spPr bwMode="auto">
            <a:xfrm>
              <a:off x="3648" y="3552"/>
              <a:ext cx="480" cy="336"/>
            </a:xfrm>
            <a:prstGeom prst="rect">
              <a:avLst/>
            </a:prstGeom>
            <a:noFill/>
            <a:ln w="9525">
              <a:noFill/>
              <a:miter lim="800000"/>
              <a:headEnd/>
              <a:tailEnd/>
            </a:ln>
          </p:spPr>
        </p:pic>
      </p:grpSp>
      <p:sp>
        <p:nvSpPr>
          <p:cNvPr id="509970" name="Text Box 18"/>
          <p:cNvSpPr txBox="1">
            <a:spLocks noChangeArrowheads="1"/>
          </p:cNvSpPr>
          <p:nvPr/>
        </p:nvSpPr>
        <p:spPr bwMode="auto">
          <a:xfrm>
            <a:off x="4571999" y="247650"/>
            <a:ext cx="4428667" cy="1108075"/>
          </a:xfrm>
          <a:prstGeom prst="rect">
            <a:avLst/>
          </a:prstGeom>
          <a:solidFill>
            <a:srgbClr val="DFCCAB"/>
          </a:solidFill>
          <a:ln w="28575">
            <a:solidFill>
              <a:srgbClr val="9A7966"/>
            </a:solidFill>
            <a:miter lim="800000"/>
            <a:headEnd/>
            <a:tailEnd/>
          </a:ln>
          <a:effectLst/>
        </p:spPr>
        <p:txBody>
          <a:bodyPr wrap="square">
            <a:spAutoFit/>
          </a:bodyPr>
          <a:lstStyle/>
          <a:p>
            <a:pPr algn="ctr" fontAlgn="auto">
              <a:spcBef>
                <a:spcPct val="50000"/>
              </a:spcBef>
              <a:spcAft>
                <a:spcPts val="0"/>
              </a:spcAft>
              <a:defRPr/>
            </a:pPr>
            <a:r>
              <a:rPr lang="en-US" sz="3600" b="1" dirty="0">
                <a:effectLst>
                  <a:outerShdw blurRad="38100" dist="38100" dir="2700000" algn="tl">
                    <a:srgbClr val="FFFFFF"/>
                  </a:outerShdw>
                </a:effectLst>
                <a:latin typeface="+mn-lt"/>
                <a:cs typeface="+mn-cs"/>
              </a:rPr>
              <a:t>Bag of </a:t>
            </a:r>
            <a:r>
              <a:rPr lang="en-US" sz="3600" b="1" dirty="0" smtClean="0">
                <a:effectLst>
                  <a:outerShdw blurRad="38100" dist="38100" dir="2700000" algn="tl">
                    <a:srgbClr val="FFFFFF"/>
                  </a:outerShdw>
                </a:effectLst>
                <a:latin typeface="+mn-lt"/>
                <a:cs typeface="+mn-cs"/>
              </a:rPr>
              <a:t>visual words</a:t>
            </a:r>
          </a:p>
          <a:p>
            <a:pPr algn="ctr" fontAlgn="auto">
              <a:spcBef>
                <a:spcPct val="50000"/>
              </a:spcBef>
              <a:spcAft>
                <a:spcPts val="0"/>
              </a:spcAft>
              <a:defRPr/>
            </a:pPr>
            <a:r>
              <a:rPr lang="en-US" sz="2000" b="1" dirty="0" smtClean="0">
                <a:effectLst>
                  <a:outerShdw blurRad="38100" dist="38100" dir="2700000" algn="tl">
                    <a:srgbClr val="FFFFFF"/>
                  </a:outerShdw>
                </a:effectLst>
              </a:rPr>
              <a:t>(sac de </a:t>
            </a:r>
            <a:r>
              <a:rPr lang="en-US" sz="2000" b="1" dirty="0" err="1" smtClean="0">
                <a:effectLst>
                  <a:outerShdw blurRad="38100" dist="38100" dir="2700000" algn="tl">
                    <a:srgbClr val="FFFFFF"/>
                  </a:outerShdw>
                </a:effectLst>
              </a:rPr>
              <a:t>cuvinte</a:t>
            </a:r>
            <a:r>
              <a:rPr lang="en-US" sz="2000" b="1" dirty="0" smtClean="0">
                <a:effectLst>
                  <a:outerShdw blurRad="38100" dist="38100" dir="2700000" algn="tl">
                    <a:srgbClr val="FFFFFF"/>
                  </a:outerShdw>
                </a:effectLst>
              </a:rPr>
              <a:t> </a:t>
            </a:r>
            <a:r>
              <a:rPr lang="en-US" sz="2000" b="1" dirty="0" err="1" smtClean="0">
                <a:effectLst>
                  <a:outerShdw blurRad="38100" dist="38100" dir="2700000" algn="tl">
                    <a:srgbClr val="FFFFFF"/>
                  </a:outerShdw>
                </a:effectLst>
              </a:rPr>
              <a:t>vizuale</a:t>
            </a:r>
            <a:r>
              <a:rPr lang="en-US" sz="2000" b="1" dirty="0" smtClean="0">
                <a:effectLst>
                  <a:outerShdw blurRad="38100" dist="38100" dir="2700000" algn="tl">
                    <a:srgbClr val="FFFFFF"/>
                  </a:outerShdw>
                </a:effectLst>
              </a:rPr>
              <a:t>)</a:t>
            </a:r>
            <a:endParaRPr lang="en-US" sz="2000" b="1" dirty="0">
              <a:effectLst>
                <a:outerShdw blurRad="38100" dist="38100" dir="2700000" algn="tl">
                  <a:srgbClr val="FFFFFF"/>
                </a:outerShdw>
              </a:effectLst>
            </a:endParaRPr>
          </a:p>
        </p:txBody>
      </p:sp>
      <p:sp>
        <p:nvSpPr>
          <p:cNvPr id="346119" name="Line 19"/>
          <p:cNvSpPr>
            <a:spLocks noChangeShapeType="1"/>
          </p:cNvSpPr>
          <p:nvPr/>
        </p:nvSpPr>
        <p:spPr bwMode="auto">
          <a:xfrm>
            <a:off x="3429000" y="914400"/>
            <a:ext cx="1143000" cy="0"/>
          </a:xfrm>
          <a:prstGeom prst="line">
            <a:avLst/>
          </a:prstGeom>
          <a:noFill/>
          <a:ln w="38100">
            <a:solidFill>
              <a:srgbClr val="333300"/>
            </a:solidFill>
            <a:round/>
            <a:headEnd/>
            <a:tailEnd type="triangle" w="lg" len="med"/>
          </a:ln>
        </p:spPr>
        <p:txBody>
          <a:bodyPr/>
          <a:lstStyle/>
          <a:p>
            <a:endParaRPr lang="en-US"/>
          </a:p>
        </p:txBody>
      </p:sp>
      <p:sp>
        <p:nvSpPr>
          <p:cNvPr id="22" name="TextBox 21"/>
          <p:cNvSpPr txBox="1"/>
          <p:nvPr/>
        </p:nvSpPr>
        <p:spPr>
          <a:xfrm>
            <a:off x="7162798" y="6581001"/>
            <a:ext cx="2049585"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L. </a:t>
            </a:r>
            <a:r>
              <a:rPr lang="en-US" sz="1200" dirty="0" err="1" smtClean="0"/>
              <a:t>Fei-Fei</a:t>
            </a:r>
            <a:endParaRPr lang="en-US" sz="1200" dirty="0"/>
          </a:p>
        </p:txBody>
      </p:sp>
    </p:spTree>
    <p:extLst>
      <p:ext uri="{BB962C8B-B14F-4D97-AF65-F5344CB8AC3E}">
        <p14:creationId xmlns:p14="http://schemas.microsoft.com/office/powerpoint/2010/main" val="32130873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fontScale="90000"/>
          </a:bodyPr>
          <a:lstStyle/>
          <a:p>
            <a:pPr eaLnBrk="1" hangingPunct="1"/>
            <a:r>
              <a:rPr lang="en-US" dirty="0" err="1" smtClean="0"/>
              <a:t>Modele</a:t>
            </a:r>
            <a:r>
              <a:rPr lang="en-US" dirty="0" smtClean="0"/>
              <a:t> de tip bag of</a:t>
            </a:r>
            <a:r>
              <a:rPr lang="en-US" dirty="0"/>
              <a:t> </a:t>
            </a:r>
            <a:r>
              <a:rPr lang="en-US" dirty="0" smtClean="0"/>
              <a:t>words: </a:t>
            </a:r>
            <a:r>
              <a:rPr lang="en-US" dirty="0" err="1" smtClean="0"/>
              <a:t>reprezentarea</a:t>
            </a:r>
            <a:r>
              <a:rPr lang="en-US" dirty="0" smtClean="0"/>
              <a:t> </a:t>
            </a:r>
            <a:r>
              <a:rPr lang="en-US" dirty="0" err="1" smtClean="0"/>
              <a:t>texturii</a:t>
            </a:r>
            <a:endParaRPr lang="en-US" dirty="0" smtClean="0"/>
          </a:p>
        </p:txBody>
      </p:sp>
      <p:pic>
        <p:nvPicPr>
          <p:cNvPr id="360451" name="Picture 4" descr="huang_textures"/>
          <p:cNvPicPr>
            <a:picLocks noGrp="1" noChangeAspect="1" noChangeArrowheads="1"/>
          </p:cNvPicPr>
          <p:nvPr>
            <p:ph idx="4294967295"/>
          </p:nvPr>
        </p:nvPicPr>
        <p:blipFill>
          <a:blip r:embed="rId3" cstate="print"/>
          <a:srcRect/>
          <a:stretch>
            <a:fillRect/>
          </a:stretch>
        </p:blipFill>
        <p:spPr>
          <a:xfrm>
            <a:off x="4617285" y="1801813"/>
            <a:ext cx="4181475" cy="2741612"/>
          </a:xfrm>
          <a:noFill/>
        </p:spPr>
      </p:pic>
      <p:sp>
        <p:nvSpPr>
          <p:cNvPr id="360452" name="Rectangle 3"/>
          <p:cNvSpPr>
            <a:spLocks noGrp="1" noChangeArrowheads="1"/>
          </p:cNvSpPr>
          <p:nvPr>
            <p:ph type="body" sz="half" idx="4294967295"/>
          </p:nvPr>
        </p:nvSpPr>
        <p:spPr>
          <a:xfrm>
            <a:off x="530177" y="1801813"/>
            <a:ext cx="3757613" cy="3182938"/>
          </a:xfrm>
        </p:spPr>
        <p:txBody>
          <a:bodyPr lIns="91440" tIns="45720" rIns="91440" bIns="45720">
            <a:normAutofit/>
          </a:bodyPr>
          <a:lstStyle/>
          <a:p>
            <a:pPr marL="0" indent="0" eaLnBrk="1" hangingPunct="1">
              <a:lnSpc>
                <a:spcPct val="90000"/>
              </a:lnSpc>
              <a:spcAft>
                <a:spcPts val="600"/>
              </a:spcAft>
            </a:pPr>
            <a:r>
              <a:rPr lang="en-US" sz="2000" dirty="0" smtClean="0"/>
              <a:t> </a:t>
            </a:r>
            <a:r>
              <a:rPr lang="en-US" sz="2000" dirty="0" err="1" smtClean="0"/>
              <a:t>Idee</a:t>
            </a:r>
            <a:r>
              <a:rPr lang="en-US" sz="2000" dirty="0" smtClean="0"/>
              <a:t> </a:t>
            </a:r>
            <a:r>
              <a:rPr lang="en-US" sz="2000" dirty="0" err="1" smtClean="0"/>
              <a:t>explorată</a:t>
            </a:r>
            <a:r>
              <a:rPr lang="en-US" sz="2000" dirty="0" smtClean="0"/>
              <a:t> </a:t>
            </a:r>
            <a:r>
              <a:rPr lang="en-US" sz="2000" dirty="0" err="1" smtClean="0"/>
              <a:t>pentru</a:t>
            </a:r>
            <a:r>
              <a:rPr lang="en-US" sz="2000" dirty="0" smtClean="0"/>
              <a:t> prima </a:t>
            </a:r>
            <a:r>
              <a:rPr lang="en-US" sz="2000" dirty="0" err="1" smtClean="0"/>
              <a:t>oară</a:t>
            </a:r>
            <a:r>
              <a:rPr lang="en-US" sz="2000" dirty="0" smtClean="0"/>
              <a:t> </a:t>
            </a:r>
            <a:r>
              <a:rPr lang="en-US" sz="2000" dirty="0" err="1" smtClean="0"/>
              <a:t>în</a:t>
            </a:r>
            <a:r>
              <a:rPr lang="en-US" sz="2000" dirty="0" smtClean="0"/>
              <a:t> </a:t>
            </a:r>
            <a:r>
              <a:rPr lang="en-US" sz="2000" dirty="0" err="1" smtClean="0"/>
              <a:t>reprezentarea</a:t>
            </a:r>
            <a:r>
              <a:rPr lang="en-US" sz="2000" dirty="0" smtClean="0"/>
              <a:t> </a:t>
            </a:r>
            <a:r>
              <a:rPr lang="en-US" sz="2000" dirty="0" err="1" smtClean="0"/>
              <a:t>materialelor</a:t>
            </a:r>
            <a:r>
              <a:rPr lang="en-US" sz="2000" dirty="0" smtClean="0"/>
              <a:t> </a:t>
            </a:r>
            <a:r>
              <a:rPr lang="en-US" sz="2000" dirty="0" err="1" smtClean="0"/>
              <a:t>şi</a:t>
            </a:r>
            <a:r>
              <a:rPr lang="en-US" sz="2000" dirty="0" smtClean="0"/>
              <a:t> a </a:t>
            </a:r>
            <a:r>
              <a:rPr lang="en-US" sz="2000" dirty="0" err="1" smtClean="0"/>
              <a:t>texturii</a:t>
            </a:r>
            <a:endParaRPr lang="en-US" sz="2000" dirty="0" smtClean="0"/>
          </a:p>
          <a:p>
            <a:pPr marL="0" indent="0" eaLnBrk="1" hangingPunct="1">
              <a:lnSpc>
                <a:spcPct val="90000"/>
              </a:lnSpc>
              <a:spcAft>
                <a:spcPts val="600"/>
              </a:spcAft>
            </a:pPr>
            <a:r>
              <a:rPr lang="en-US" sz="2000" i="1" dirty="0" smtClean="0"/>
              <a:t> </a:t>
            </a:r>
            <a:r>
              <a:rPr lang="en-US" sz="2000" i="1" dirty="0" err="1" smtClean="0"/>
              <a:t>Textoni</a:t>
            </a:r>
            <a:r>
              <a:rPr lang="en-US" sz="2000" i="1" dirty="0" smtClean="0"/>
              <a:t> </a:t>
            </a:r>
            <a:r>
              <a:rPr lang="en-US" sz="2000" dirty="0" smtClean="0"/>
              <a:t>= </a:t>
            </a:r>
            <a:r>
              <a:rPr lang="en-US" sz="2000" dirty="0" err="1" smtClean="0"/>
              <a:t>centri</a:t>
            </a:r>
            <a:r>
              <a:rPr lang="en-US" sz="2000" dirty="0" smtClean="0"/>
              <a:t> </a:t>
            </a:r>
            <a:r>
              <a:rPr lang="en-US" sz="2000" dirty="0" err="1" smtClean="0"/>
              <a:t>clusterilor</a:t>
            </a:r>
            <a:r>
              <a:rPr lang="en-US" sz="2000" dirty="0" smtClean="0"/>
              <a:t> </a:t>
            </a:r>
            <a:r>
              <a:rPr lang="en-US" sz="2000" dirty="0" err="1" smtClean="0"/>
              <a:t>obținuți</a:t>
            </a:r>
            <a:r>
              <a:rPr lang="en-US" sz="2000" dirty="0" smtClean="0"/>
              <a:t> </a:t>
            </a:r>
            <a:r>
              <a:rPr lang="en-US" sz="2000" dirty="0" err="1" smtClean="0"/>
              <a:t>prin</a:t>
            </a:r>
            <a:r>
              <a:rPr lang="en-US" sz="2000" dirty="0" smtClean="0"/>
              <a:t> </a:t>
            </a:r>
            <a:r>
              <a:rPr lang="en-US" sz="2000" dirty="0" err="1" smtClean="0"/>
              <a:t>clusterizarea</a:t>
            </a:r>
            <a:r>
              <a:rPr lang="en-US" sz="2000" dirty="0" smtClean="0"/>
              <a:t> </a:t>
            </a:r>
            <a:r>
              <a:rPr lang="en-US" sz="2000" dirty="0" err="1" smtClean="0"/>
              <a:t>răspunsurile</a:t>
            </a:r>
            <a:r>
              <a:rPr lang="en-US" sz="2000" dirty="0" smtClean="0"/>
              <a:t> </a:t>
            </a:r>
            <a:r>
              <a:rPr lang="en-US" sz="2000" dirty="0" err="1" smtClean="0"/>
              <a:t>filtrelor</a:t>
            </a:r>
            <a:r>
              <a:rPr lang="en-US" sz="2000" dirty="0" smtClean="0"/>
              <a:t> </a:t>
            </a:r>
            <a:r>
              <a:rPr lang="en-US" sz="2000" dirty="0" err="1" smtClean="0"/>
              <a:t>aplicate</a:t>
            </a:r>
            <a:r>
              <a:rPr lang="en-US" sz="2000" dirty="0" smtClean="0"/>
              <a:t> </a:t>
            </a:r>
            <a:r>
              <a:rPr lang="en-US" sz="2000" dirty="0" err="1" smtClean="0"/>
              <a:t>unor</a:t>
            </a:r>
            <a:r>
              <a:rPr lang="en-US" sz="2000" dirty="0" smtClean="0"/>
              <a:t> </a:t>
            </a:r>
            <a:r>
              <a:rPr lang="en-US" sz="2000" dirty="0" err="1" smtClean="0"/>
              <a:t>imagini</a:t>
            </a:r>
            <a:endParaRPr lang="en-US" sz="2000" dirty="0" smtClean="0"/>
          </a:p>
          <a:p>
            <a:pPr marL="0" indent="0" eaLnBrk="1" hangingPunct="1">
              <a:lnSpc>
                <a:spcPct val="90000"/>
              </a:lnSpc>
              <a:spcAft>
                <a:spcPts val="600"/>
              </a:spcAft>
            </a:pPr>
            <a:r>
              <a:rPr lang="en-US" sz="2000" dirty="0" smtClean="0"/>
              <a:t> </a:t>
            </a:r>
            <a:r>
              <a:rPr lang="en-US" sz="2000" dirty="0" err="1" smtClean="0"/>
              <a:t>Reprezintă</a:t>
            </a:r>
            <a:r>
              <a:rPr lang="en-US" sz="2000" dirty="0" smtClean="0"/>
              <a:t>/</a:t>
            </a:r>
            <a:r>
              <a:rPr lang="en-US" sz="2000" dirty="0" err="1" smtClean="0"/>
              <a:t>descrie</a:t>
            </a:r>
            <a:r>
              <a:rPr lang="en-US" sz="2000" dirty="0" smtClean="0"/>
              <a:t> </a:t>
            </a:r>
            <a:r>
              <a:rPr lang="en-US" sz="2000" dirty="0" err="1" smtClean="0"/>
              <a:t>materiale</a:t>
            </a:r>
            <a:r>
              <a:rPr lang="en-US" sz="2000" dirty="0" smtClean="0"/>
              <a:t> </a:t>
            </a:r>
            <a:r>
              <a:rPr lang="en-US" sz="2000" dirty="0" err="1"/>
              <a:t>ș</a:t>
            </a:r>
            <a:r>
              <a:rPr lang="en-US" sz="2000" dirty="0" err="1" smtClean="0"/>
              <a:t>i</a:t>
            </a:r>
            <a:r>
              <a:rPr lang="en-US" sz="2000" dirty="0" smtClean="0"/>
              <a:t> </a:t>
            </a:r>
            <a:r>
              <a:rPr lang="en-US" sz="2000" dirty="0" err="1" smtClean="0"/>
              <a:t>texturi</a:t>
            </a:r>
            <a:r>
              <a:rPr lang="en-US" sz="2000" dirty="0" smtClean="0"/>
              <a:t> </a:t>
            </a:r>
            <a:r>
              <a:rPr lang="en-US" sz="2000" dirty="0" err="1" smtClean="0"/>
              <a:t>pe</a:t>
            </a:r>
            <a:r>
              <a:rPr lang="en-US" sz="2000" dirty="0" smtClean="0"/>
              <a:t> </a:t>
            </a:r>
            <a:r>
              <a:rPr lang="en-US" sz="2000" dirty="0" err="1" smtClean="0"/>
              <a:t>baza</a:t>
            </a:r>
            <a:r>
              <a:rPr lang="en-US" sz="2000" dirty="0" smtClean="0"/>
              <a:t> </a:t>
            </a:r>
            <a:r>
              <a:rPr lang="en-US" sz="2000" dirty="0" err="1" smtClean="0"/>
              <a:t>distribuției</a:t>
            </a:r>
            <a:r>
              <a:rPr lang="en-US" sz="2000" dirty="0" smtClean="0"/>
              <a:t> </a:t>
            </a:r>
            <a:r>
              <a:rPr lang="en-US" sz="2000" dirty="0" err="1" smtClean="0"/>
              <a:t>textonilor</a:t>
            </a:r>
            <a:r>
              <a:rPr lang="en-US" sz="2000" dirty="0" smtClean="0"/>
              <a:t> (</a:t>
            </a:r>
            <a:r>
              <a:rPr lang="en-US" sz="2000" dirty="0" err="1" smtClean="0"/>
              <a:t>elemente</a:t>
            </a:r>
            <a:r>
              <a:rPr lang="en-US" sz="2000" dirty="0" smtClean="0"/>
              <a:t> </a:t>
            </a:r>
            <a:r>
              <a:rPr lang="en-US" sz="2000" dirty="0" err="1" smtClean="0"/>
              <a:t>prototip</a:t>
            </a:r>
            <a:r>
              <a:rPr lang="en-US" sz="2000" dirty="0" smtClean="0"/>
              <a:t>)</a:t>
            </a:r>
          </a:p>
        </p:txBody>
      </p:sp>
      <p:sp>
        <p:nvSpPr>
          <p:cNvPr id="7" name="TextBox 6"/>
          <p:cNvSpPr txBox="1"/>
          <p:nvPr/>
        </p:nvSpPr>
        <p:spPr>
          <a:xfrm>
            <a:off x="7289740" y="6483312"/>
            <a:ext cx="2181432"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J. </a:t>
            </a:r>
            <a:r>
              <a:rPr lang="en-US" sz="1200" dirty="0" err="1" smtClean="0"/>
              <a:t>Sivic</a:t>
            </a:r>
            <a:endParaRPr lang="en-US" sz="1200" dirty="0"/>
          </a:p>
        </p:txBody>
      </p:sp>
    </p:spTree>
    <p:extLst>
      <p:ext uri="{BB962C8B-B14F-4D97-AF65-F5344CB8AC3E}">
        <p14:creationId xmlns:p14="http://schemas.microsoft.com/office/powerpoint/2010/main" val="2677255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dirty="0" err="1" smtClean="0">
                <a:latin typeface="Arial" charset="0"/>
              </a:rPr>
              <a:t>Recunoaşterea</a:t>
            </a:r>
            <a:r>
              <a:rPr lang="en-US" dirty="0" smtClean="0">
                <a:latin typeface="Arial" charset="0"/>
              </a:rPr>
              <a:t> </a:t>
            </a:r>
            <a:r>
              <a:rPr lang="en-US" dirty="0" err="1" smtClean="0">
                <a:latin typeface="Arial" charset="0"/>
              </a:rPr>
              <a:t>texturii</a:t>
            </a:r>
            <a:endParaRPr lang="en-US" dirty="0">
              <a:latin typeface="Arial" charset="0"/>
            </a:endParaRPr>
          </a:p>
        </p:txBody>
      </p:sp>
      <p:pic>
        <p:nvPicPr>
          <p:cNvPr id="43011" name="Picture 2" descr="The texture spectrum">
            <a:hlinkClick r:id="rId2" tooltip="The texture spectrum"/>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 y="2106613"/>
            <a:ext cx="8905875" cy="3205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TextBox 3"/>
          <p:cNvSpPr txBox="1">
            <a:spLocks noChangeArrowheads="1"/>
          </p:cNvSpPr>
          <p:nvPr/>
        </p:nvSpPr>
        <p:spPr bwMode="auto">
          <a:xfrm>
            <a:off x="2680507" y="5806715"/>
            <a:ext cx="331488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dirty="0" err="1" smtClean="0">
                <a:latin typeface="Arial" charset="0"/>
              </a:rPr>
              <a:t>Exemple</a:t>
            </a:r>
            <a:r>
              <a:rPr lang="en-US" dirty="0" smtClean="0">
                <a:latin typeface="Arial" charset="0"/>
              </a:rPr>
              <a:t> de </a:t>
            </a:r>
            <a:r>
              <a:rPr lang="en-US" dirty="0" err="1" smtClean="0">
                <a:latin typeface="Arial" charset="0"/>
              </a:rPr>
              <a:t>texturi</a:t>
            </a:r>
            <a:r>
              <a:rPr lang="en-US" dirty="0" smtClean="0">
                <a:latin typeface="Arial" charset="0"/>
              </a:rPr>
              <a:t> (Wikipedia)</a:t>
            </a:r>
            <a:endParaRPr lang="en-US" dirty="0">
              <a:latin typeface="Arial" charset="0"/>
            </a:endParaRPr>
          </a:p>
        </p:txBody>
      </p:sp>
      <p:sp>
        <p:nvSpPr>
          <p:cNvPr id="2" name="TextBox 1"/>
          <p:cNvSpPr txBox="1"/>
          <p:nvPr/>
        </p:nvSpPr>
        <p:spPr>
          <a:xfrm>
            <a:off x="250841" y="5026160"/>
            <a:ext cx="8794733" cy="369332"/>
          </a:xfrm>
          <a:prstGeom prst="rect">
            <a:avLst/>
          </a:prstGeom>
          <a:solidFill>
            <a:srgbClr val="FFFFFF"/>
          </a:solidFill>
        </p:spPr>
        <p:txBody>
          <a:bodyPr wrap="square" rtlCol="0">
            <a:spAutoFit/>
          </a:bodyPr>
          <a:lstStyle/>
          <a:p>
            <a:r>
              <a:rPr lang="en-US" dirty="0" smtClean="0"/>
              <a:t> </a:t>
            </a:r>
            <a:endParaRPr lang="en-US" dirty="0"/>
          </a:p>
        </p:txBody>
      </p:sp>
      <p:sp>
        <p:nvSpPr>
          <p:cNvPr id="3" name="TextBox 2"/>
          <p:cNvSpPr txBox="1"/>
          <p:nvPr/>
        </p:nvSpPr>
        <p:spPr>
          <a:xfrm>
            <a:off x="250841" y="5210826"/>
            <a:ext cx="1079211" cy="369332"/>
          </a:xfrm>
          <a:prstGeom prst="rect">
            <a:avLst/>
          </a:prstGeom>
          <a:noFill/>
        </p:spPr>
        <p:txBody>
          <a:bodyPr wrap="square" rtlCol="0">
            <a:spAutoFit/>
          </a:bodyPr>
          <a:lstStyle/>
          <a:p>
            <a:r>
              <a:rPr lang="en-US" dirty="0" smtClean="0"/>
              <a:t>regulate</a:t>
            </a:r>
            <a:endParaRPr lang="en-US" dirty="0"/>
          </a:p>
        </p:txBody>
      </p:sp>
      <p:sp>
        <p:nvSpPr>
          <p:cNvPr id="7" name="TextBox 6"/>
          <p:cNvSpPr txBox="1"/>
          <p:nvPr/>
        </p:nvSpPr>
        <p:spPr>
          <a:xfrm>
            <a:off x="7874107" y="5179466"/>
            <a:ext cx="1285571" cy="369332"/>
          </a:xfrm>
          <a:prstGeom prst="rect">
            <a:avLst/>
          </a:prstGeom>
          <a:noFill/>
        </p:spPr>
        <p:txBody>
          <a:bodyPr wrap="square" rtlCol="0">
            <a:spAutoFit/>
          </a:bodyPr>
          <a:lstStyle/>
          <a:p>
            <a:r>
              <a:rPr lang="en-US" dirty="0" err="1" smtClean="0"/>
              <a:t>stocastice</a:t>
            </a:r>
            <a:endParaRPr lang="en-US" dirty="0"/>
          </a:p>
        </p:txBody>
      </p:sp>
      <p:cxnSp>
        <p:nvCxnSpPr>
          <p:cNvPr id="5" name="Straight Arrow Connector 4"/>
          <p:cNvCxnSpPr>
            <a:stCxn id="3" idx="3"/>
          </p:cNvCxnSpPr>
          <p:nvPr/>
        </p:nvCxnSpPr>
        <p:spPr>
          <a:xfrm>
            <a:off x="1330052" y="5395492"/>
            <a:ext cx="654405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9148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2"/>
          <p:cNvSpPr>
            <a:spLocks noGrp="1" noChangeArrowheads="1"/>
          </p:cNvSpPr>
          <p:nvPr>
            <p:ph type="title"/>
          </p:nvPr>
        </p:nvSpPr>
        <p:spPr>
          <a:xfrm>
            <a:off x="0" y="0"/>
            <a:ext cx="9144000" cy="838200"/>
          </a:xfrm>
        </p:spPr>
        <p:txBody>
          <a:bodyPr/>
          <a:lstStyle/>
          <a:p>
            <a:pPr>
              <a:defRPr/>
            </a:pPr>
            <a:r>
              <a:rPr lang="en-US" dirty="0" err="1">
                <a:latin typeface="Arial" charset="0"/>
              </a:rPr>
              <a:t>Recunoaşterea</a:t>
            </a:r>
            <a:r>
              <a:rPr lang="en-US" dirty="0">
                <a:latin typeface="Arial" charset="0"/>
              </a:rPr>
              <a:t> </a:t>
            </a:r>
            <a:r>
              <a:rPr lang="en-US" dirty="0" err="1">
                <a:latin typeface="Arial" charset="0"/>
              </a:rPr>
              <a:t>texturii</a:t>
            </a:r>
            <a:endParaRPr lang="en-US" dirty="0" smtClean="0"/>
          </a:p>
        </p:txBody>
      </p:sp>
      <p:sp>
        <p:nvSpPr>
          <p:cNvPr id="848055" name="Rectangle 183"/>
          <p:cNvSpPr>
            <a:spLocks noGrp="1" noChangeArrowheads="1"/>
          </p:cNvSpPr>
          <p:nvPr>
            <p:ph idx="1"/>
          </p:nvPr>
        </p:nvSpPr>
        <p:spPr>
          <a:xfrm>
            <a:off x="152400" y="1066800"/>
            <a:ext cx="8839200" cy="5105400"/>
          </a:xfrm>
        </p:spPr>
        <p:txBody>
          <a:bodyPr/>
          <a:lstStyle/>
          <a:p>
            <a:pPr eaLnBrk="1" hangingPunct="1"/>
            <a:r>
              <a:rPr lang="en-US" dirty="0" err="1" smtClean="0"/>
              <a:t>Textura</a:t>
            </a:r>
            <a:r>
              <a:rPr lang="en-US" dirty="0" smtClean="0"/>
              <a:t> </a:t>
            </a:r>
            <a:r>
              <a:rPr lang="en-US" dirty="0" err="1" smtClean="0"/>
              <a:t>este</a:t>
            </a:r>
            <a:r>
              <a:rPr lang="en-US" dirty="0" smtClean="0"/>
              <a:t> </a:t>
            </a:r>
            <a:r>
              <a:rPr lang="en-US" dirty="0" err="1" smtClean="0"/>
              <a:t>caracterizată</a:t>
            </a:r>
            <a:r>
              <a:rPr lang="en-US" dirty="0" smtClean="0"/>
              <a:t> </a:t>
            </a:r>
            <a:r>
              <a:rPr lang="en-US" dirty="0" err="1" smtClean="0"/>
              <a:t>prin</a:t>
            </a:r>
            <a:r>
              <a:rPr lang="en-US" dirty="0" smtClean="0"/>
              <a:t> </a:t>
            </a:r>
            <a:r>
              <a:rPr lang="en-US" dirty="0" err="1" smtClean="0"/>
              <a:t>repetiția</a:t>
            </a:r>
            <a:r>
              <a:rPr lang="en-US" dirty="0" smtClean="0"/>
              <a:t> </a:t>
            </a:r>
            <a:r>
              <a:rPr lang="en-US" dirty="0" err="1" smtClean="0"/>
              <a:t>elementelor</a:t>
            </a:r>
            <a:r>
              <a:rPr lang="en-US" dirty="0" smtClean="0"/>
              <a:t> de </a:t>
            </a:r>
            <a:r>
              <a:rPr lang="en-US" dirty="0" err="1" smtClean="0"/>
              <a:t>bază</a:t>
            </a:r>
            <a:r>
              <a:rPr lang="en-US" dirty="0" smtClean="0"/>
              <a:t>, </a:t>
            </a:r>
            <a:r>
              <a:rPr lang="en-US" i="1" dirty="0" err="1" smtClean="0"/>
              <a:t>textoni</a:t>
            </a:r>
            <a:endParaRPr lang="en-US" i="1" dirty="0" smtClean="0"/>
          </a:p>
          <a:p>
            <a:pPr eaLnBrk="1" hangingPunct="1"/>
            <a:r>
              <a:rPr lang="en-US" dirty="0" err="1" smtClean="0"/>
              <a:t>Reprezentăm</a:t>
            </a:r>
            <a:r>
              <a:rPr lang="en-US" dirty="0" smtClean="0"/>
              <a:t> </a:t>
            </a:r>
            <a:r>
              <a:rPr lang="en-US" dirty="0" err="1" smtClean="0"/>
              <a:t>texturi</a:t>
            </a:r>
            <a:r>
              <a:rPr lang="en-US" dirty="0" smtClean="0"/>
              <a:t> </a:t>
            </a:r>
            <a:r>
              <a:rPr lang="en-US" dirty="0" err="1" smtClean="0"/>
              <a:t>prin</a:t>
            </a:r>
            <a:r>
              <a:rPr lang="en-US" dirty="0" smtClean="0"/>
              <a:t> </a:t>
            </a:r>
            <a:r>
              <a:rPr lang="en-US" dirty="0" err="1" smtClean="0"/>
              <a:t>histograme</a:t>
            </a:r>
            <a:r>
              <a:rPr lang="en-US" dirty="0" smtClean="0"/>
              <a:t> de </a:t>
            </a:r>
            <a:r>
              <a:rPr lang="en-US" dirty="0" err="1" smtClean="0"/>
              <a:t>textoni</a:t>
            </a:r>
            <a:r>
              <a:rPr lang="en-US" dirty="0" smtClean="0"/>
              <a:t> (</a:t>
            </a:r>
            <a:r>
              <a:rPr lang="en-US" dirty="0" err="1" smtClean="0"/>
              <a:t>numărăm</a:t>
            </a:r>
            <a:r>
              <a:rPr lang="en-US" dirty="0" smtClean="0"/>
              <a:t> </a:t>
            </a:r>
            <a:r>
              <a:rPr lang="en-US" dirty="0" err="1" smtClean="0"/>
              <a:t>tipul</a:t>
            </a:r>
            <a:r>
              <a:rPr lang="en-US" dirty="0" smtClean="0"/>
              <a:t>/</a:t>
            </a:r>
            <a:r>
              <a:rPr lang="en-US" dirty="0" err="1" smtClean="0"/>
              <a:t>câți</a:t>
            </a:r>
            <a:r>
              <a:rPr lang="en-US" dirty="0" smtClean="0"/>
              <a:t> </a:t>
            </a:r>
            <a:r>
              <a:rPr lang="en-US" dirty="0" err="1" smtClean="0"/>
              <a:t>textoni</a:t>
            </a:r>
            <a:r>
              <a:rPr lang="en-US" dirty="0" smtClean="0"/>
              <a:t> </a:t>
            </a:r>
            <a:r>
              <a:rPr lang="en-US" dirty="0" err="1" smtClean="0"/>
              <a:t>apar</a:t>
            </a:r>
            <a:r>
              <a:rPr lang="en-US" dirty="0" smtClean="0"/>
              <a:t> </a:t>
            </a:r>
            <a:r>
              <a:rPr lang="en-US" dirty="0" err="1" smtClean="0"/>
              <a:t>în</a:t>
            </a:r>
            <a:r>
              <a:rPr lang="en-US" dirty="0" smtClean="0"/>
              <a:t> </a:t>
            </a:r>
            <a:r>
              <a:rPr lang="en-US" dirty="0" err="1" smtClean="0"/>
              <a:t>fiecare</a:t>
            </a:r>
            <a:r>
              <a:rPr lang="en-US" dirty="0" smtClean="0"/>
              <a:t> imagine </a:t>
            </a:r>
            <a:r>
              <a:rPr lang="en-US" dirty="0" err="1" smtClean="0"/>
              <a:t>printr</a:t>
            </a:r>
            <a:r>
              <a:rPr lang="en-US" dirty="0"/>
              <a:t>-</a:t>
            </a:r>
            <a:r>
              <a:rPr lang="en-US" dirty="0" smtClean="0"/>
              <a:t>o </a:t>
            </a:r>
            <a:r>
              <a:rPr lang="en-US" dirty="0" err="1" smtClean="0"/>
              <a:t>histogramă</a:t>
            </a:r>
            <a:r>
              <a:rPr lang="en-US" dirty="0" smtClean="0"/>
              <a:t> </a:t>
            </a:r>
            <a:r>
              <a:rPr lang="en-US" dirty="0" err="1" smtClean="0"/>
              <a:t>normalizată</a:t>
            </a:r>
            <a:r>
              <a:rPr lang="en-US" dirty="0" smtClean="0"/>
              <a:t>) </a:t>
            </a:r>
          </a:p>
        </p:txBody>
      </p:sp>
      <p:pic>
        <p:nvPicPr>
          <p:cNvPr id="847875" name="Picture 3" descr="hexholes"/>
          <p:cNvPicPr>
            <a:picLocks noChangeAspect="1" noChangeArrowheads="1"/>
          </p:cNvPicPr>
          <p:nvPr/>
        </p:nvPicPr>
        <p:blipFill>
          <a:blip r:embed="rId3" cstate="print"/>
          <a:srcRect/>
          <a:stretch>
            <a:fillRect/>
          </a:stretch>
        </p:blipFill>
        <p:spPr bwMode="auto">
          <a:xfrm>
            <a:off x="685800" y="3816320"/>
            <a:ext cx="2286000" cy="2286000"/>
          </a:xfrm>
          <a:prstGeom prst="rect">
            <a:avLst/>
          </a:prstGeom>
          <a:noFill/>
          <a:ln w="3175">
            <a:solidFill>
              <a:schemeClr val="bg1"/>
            </a:solidFill>
            <a:miter lim="800000"/>
            <a:headEnd/>
            <a:tailEnd/>
          </a:ln>
        </p:spPr>
      </p:pic>
      <p:pic>
        <p:nvPicPr>
          <p:cNvPr id="847876" name="Picture 4" descr="D001_3"/>
          <p:cNvPicPr>
            <a:picLocks noChangeAspect="1" noChangeArrowheads="1"/>
          </p:cNvPicPr>
          <p:nvPr/>
        </p:nvPicPr>
        <p:blipFill>
          <a:blip r:embed="rId4" cstate="print"/>
          <a:srcRect/>
          <a:stretch>
            <a:fillRect/>
          </a:stretch>
        </p:blipFill>
        <p:spPr bwMode="auto">
          <a:xfrm>
            <a:off x="3429000" y="3816320"/>
            <a:ext cx="2286000" cy="2286000"/>
          </a:xfrm>
          <a:prstGeom prst="rect">
            <a:avLst/>
          </a:prstGeom>
          <a:noFill/>
          <a:ln w="3175">
            <a:solidFill>
              <a:schemeClr val="bg1"/>
            </a:solidFill>
            <a:miter lim="800000"/>
            <a:headEnd/>
            <a:tailEnd/>
          </a:ln>
        </p:spPr>
      </p:pic>
      <p:pic>
        <p:nvPicPr>
          <p:cNvPr id="847878" name="Picture 6" descr="D022_4"/>
          <p:cNvPicPr>
            <a:picLocks noChangeAspect="1" noChangeArrowheads="1"/>
          </p:cNvPicPr>
          <p:nvPr/>
        </p:nvPicPr>
        <p:blipFill>
          <a:blip r:embed="rId5" cstate="print"/>
          <a:srcRect/>
          <a:stretch>
            <a:fillRect/>
          </a:stretch>
        </p:blipFill>
        <p:spPr bwMode="auto">
          <a:xfrm>
            <a:off x="6172200" y="3816320"/>
            <a:ext cx="2286000" cy="2286000"/>
          </a:xfrm>
          <a:prstGeom prst="rect">
            <a:avLst/>
          </a:prstGeom>
          <a:noFill/>
          <a:ln w="3175">
            <a:solidFill>
              <a:schemeClr val="bg1"/>
            </a:solidFill>
            <a:miter lim="800000"/>
            <a:headEnd/>
            <a:tailEnd/>
          </a:ln>
        </p:spPr>
      </p:pic>
      <p:pic>
        <p:nvPicPr>
          <p:cNvPr id="847995" name="Picture 123" descr="brodatz2_1"/>
          <p:cNvPicPr>
            <a:picLocks noChangeAspect="1" noChangeArrowheads="1"/>
          </p:cNvPicPr>
          <p:nvPr/>
        </p:nvPicPr>
        <p:blipFill>
          <a:blip r:embed="rId6" cstate="print"/>
          <a:srcRect/>
          <a:stretch>
            <a:fillRect/>
          </a:stretch>
        </p:blipFill>
        <p:spPr bwMode="auto">
          <a:xfrm>
            <a:off x="6705600" y="6330920"/>
            <a:ext cx="257175" cy="257175"/>
          </a:xfrm>
          <a:prstGeom prst="rect">
            <a:avLst/>
          </a:prstGeom>
          <a:noFill/>
          <a:ln w="3175">
            <a:solidFill>
              <a:schemeClr val="bg1"/>
            </a:solidFill>
            <a:miter lim="800000"/>
            <a:headEnd/>
            <a:tailEnd/>
          </a:ln>
        </p:spPr>
      </p:pic>
      <p:pic>
        <p:nvPicPr>
          <p:cNvPr id="847996" name="Picture 124" descr="brodatz2_2"/>
          <p:cNvPicPr>
            <a:picLocks noChangeAspect="1" noChangeArrowheads="1"/>
          </p:cNvPicPr>
          <p:nvPr/>
        </p:nvPicPr>
        <p:blipFill>
          <a:blip r:embed="rId7" cstate="print"/>
          <a:srcRect/>
          <a:stretch>
            <a:fillRect/>
          </a:stretch>
        </p:blipFill>
        <p:spPr bwMode="auto">
          <a:xfrm>
            <a:off x="7239000" y="6330920"/>
            <a:ext cx="257175" cy="257175"/>
          </a:xfrm>
          <a:prstGeom prst="rect">
            <a:avLst/>
          </a:prstGeom>
          <a:noFill/>
          <a:ln w="3175">
            <a:solidFill>
              <a:schemeClr val="bg1"/>
            </a:solidFill>
            <a:miter lim="800000"/>
            <a:headEnd/>
            <a:tailEnd/>
          </a:ln>
        </p:spPr>
      </p:pic>
      <p:pic>
        <p:nvPicPr>
          <p:cNvPr id="847998" name="Picture 126" descr="brodatz2_5"/>
          <p:cNvPicPr>
            <a:picLocks noChangeAspect="1" noChangeArrowheads="1"/>
          </p:cNvPicPr>
          <p:nvPr/>
        </p:nvPicPr>
        <p:blipFill>
          <a:blip r:embed="rId8" cstate="print"/>
          <a:srcRect/>
          <a:stretch>
            <a:fillRect/>
          </a:stretch>
        </p:blipFill>
        <p:spPr bwMode="auto">
          <a:xfrm>
            <a:off x="7772400" y="6330920"/>
            <a:ext cx="257175" cy="257175"/>
          </a:xfrm>
          <a:prstGeom prst="rect">
            <a:avLst/>
          </a:prstGeom>
          <a:noFill/>
          <a:ln w="3175">
            <a:solidFill>
              <a:schemeClr val="bg1"/>
            </a:solidFill>
            <a:miter lim="800000"/>
            <a:headEnd/>
            <a:tailEnd/>
          </a:ln>
        </p:spPr>
      </p:pic>
      <p:pic>
        <p:nvPicPr>
          <p:cNvPr id="848036" name="Picture 164" descr="hexholes_patch1"/>
          <p:cNvPicPr>
            <a:picLocks noChangeAspect="1" noChangeArrowheads="1"/>
          </p:cNvPicPr>
          <p:nvPr/>
        </p:nvPicPr>
        <p:blipFill>
          <a:blip r:embed="rId9" cstate="print"/>
          <a:srcRect/>
          <a:stretch>
            <a:fillRect/>
          </a:stretch>
        </p:blipFill>
        <p:spPr bwMode="auto">
          <a:xfrm>
            <a:off x="1219200" y="6330920"/>
            <a:ext cx="271463" cy="268288"/>
          </a:xfrm>
          <a:prstGeom prst="rect">
            <a:avLst/>
          </a:prstGeom>
          <a:noFill/>
          <a:ln w="3175">
            <a:solidFill>
              <a:schemeClr val="bg1"/>
            </a:solidFill>
            <a:miter lim="800000"/>
            <a:headEnd/>
            <a:tailEnd/>
          </a:ln>
        </p:spPr>
      </p:pic>
      <p:pic>
        <p:nvPicPr>
          <p:cNvPr id="848037" name="Picture 165" descr="hexholes_patch2"/>
          <p:cNvPicPr>
            <a:picLocks noChangeAspect="1" noChangeArrowheads="1"/>
          </p:cNvPicPr>
          <p:nvPr/>
        </p:nvPicPr>
        <p:blipFill>
          <a:blip r:embed="rId10" cstate="print"/>
          <a:srcRect/>
          <a:stretch>
            <a:fillRect/>
          </a:stretch>
        </p:blipFill>
        <p:spPr bwMode="auto">
          <a:xfrm>
            <a:off x="1752600" y="6330920"/>
            <a:ext cx="268288" cy="265113"/>
          </a:xfrm>
          <a:prstGeom prst="rect">
            <a:avLst/>
          </a:prstGeom>
          <a:noFill/>
          <a:ln w="3175">
            <a:solidFill>
              <a:schemeClr val="bg1"/>
            </a:solidFill>
            <a:miter lim="800000"/>
            <a:headEnd/>
            <a:tailEnd/>
          </a:ln>
        </p:spPr>
      </p:pic>
      <p:pic>
        <p:nvPicPr>
          <p:cNvPr id="848038" name="Picture 166" descr="hexholes_patch3"/>
          <p:cNvPicPr>
            <a:picLocks noChangeAspect="1" noChangeArrowheads="1"/>
          </p:cNvPicPr>
          <p:nvPr/>
        </p:nvPicPr>
        <p:blipFill>
          <a:blip r:embed="rId11" cstate="print"/>
          <a:srcRect/>
          <a:stretch>
            <a:fillRect/>
          </a:stretch>
        </p:blipFill>
        <p:spPr bwMode="auto">
          <a:xfrm>
            <a:off x="2286000" y="6330920"/>
            <a:ext cx="271463" cy="268288"/>
          </a:xfrm>
          <a:prstGeom prst="rect">
            <a:avLst/>
          </a:prstGeom>
          <a:noFill/>
          <a:ln w="3175">
            <a:solidFill>
              <a:schemeClr val="bg1"/>
            </a:solidFill>
            <a:miter lim="800000"/>
            <a:headEnd/>
            <a:tailEnd/>
          </a:ln>
        </p:spPr>
      </p:pic>
      <p:pic>
        <p:nvPicPr>
          <p:cNvPr id="848044" name="Picture 172" descr="brodatz1_2"/>
          <p:cNvPicPr>
            <a:picLocks noChangeAspect="1" noChangeArrowheads="1"/>
          </p:cNvPicPr>
          <p:nvPr/>
        </p:nvPicPr>
        <p:blipFill>
          <a:blip r:embed="rId12" cstate="print"/>
          <a:srcRect/>
          <a:stretch>
            <a:fillRect/>
          </a:stretch>
        </p:blipFill>
        <p:spPr bwMode="auto">
          <a:xfrm>
            <a:off x="3962400" y="6330920"/>
            <a:ext cx="257175" cy="257175"/>
          </a:xfrm>
          <a:prstGeom prst="rect">
            <a:avLst/>
          </a:prstGeom>
          <a:noFill/>
          <a:ln w="3175">
            <a:solidFill>
              <a:schemeClr val="bg1"/>
            </a:solidFill>
            <a:miter lim="800000"/>
            <a:headEnd/>
            <a:tailEnd/>
          </a:ln>
        </p:spPr>
      </p:pic>
      <p:pic>
        <p:nvPicPr>
          <p:cNvPr id="848045" name="Picture 173" descr="brodatz1_5"/>
          <p:cNvPicPr>
            <a:picLocks noChangeAspect="1" noChangeArrowheads="1"/>
          </p:cNvPicPr>
          <p:nvPr/>
        </p:nvPicPr>
        <p:blipFill>
          <a:blip r:embed="rId13" cstate="print"/>
          <a:srcRect/>
          <a:stretch>
            <a:fillRect/>
          </a:stretch>
        </p:blipFill>
        <p:spPr bwMode="auto">
          <a:xfrm>
            <a:off x="4495800" y="6330920"/>
            <a:ext cx="257175" cy="257175"/>
          </a:xfrm>
          <a:prstGeom prst="rect">
            <a:avLst/>
          </a:prstGeom>
          <a:noFill/>
          <a:ln w="3175">
            <a:solidFill>
              <a:schemeClr val="bg1"/>
            </a:solidFill>
            <a:miter lim="800000"/>
            <a:headEnd/>
            <a:tailEnd/>
          </a:ln>
        </p:spPr>
      </p:pic>
      <p:pic>
        <p:nvPicPr>
          <p:cNvPr id="848046" name="Picture 174" descr="brodatz1_6"/>
          <p:cNvPicPr>
            <a:picLocks noChangeAspect="1" noChangeArrowheads="1"/>
          </p:cNvPicPr>
          <p:nvPr/>
        </p:nvPicPr>
        <p:blipFill>
          <a:blip r:embed="rId14" cstate="print"/>
          <a:srcRect/>
          <a:stretch>
            <a:fillRect/>
          </a:stretch>
        </p:blipFill>
        <p:spPr bwMode="auto">
          <a:xfrm>
            <a:off x="5029200" y="6330920"/>
            <a:ext cx="257175" cy="257175"/>
          </a:xfrm>
          <a:prstGeom prst="rect">
            <a:avLst/>
          </a:prstGeom>
          <a:noFill/>
          <a:ln w="3175">
            <a:solidFill>
              <a:schemeClr val="bg1"/>
            </a:solidFill>
            <a:miter lim="800000"/>
            <a:headEnd/>
            <a:tailEnd/>
          </a:ln>
        </p:spPr>
      </p:pic>
    </p:spTree>
    <p:extLst>
      <p:ext uri="{BB962C8B-B14F-4D97-AF65-F5344CB8AC3E}">
        <p14:creationId xmlns:p14="http://schemas.microsoft.com/office/powerpoint/2010/main" val="188019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80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80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78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80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80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80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478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480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80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480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78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799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479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479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055"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a:xfrm>
            <a:off x="0" y="0"/>
            <a:ext cx="9144000" cy="838200"/>
          </a:xfrm>
        </p:spPr>
        <p:txBody>
          <a:bodyPr/>
          <a:lstStyle/>
          <a:p>
            <a:pPr>
              <a:defRPr/>
            </a:pPr>
            <a:r>
              <a:rPr lang="en-US" dirty="0" err="1">
                <a:latin typeface="Arial" charset="0"/>
              </a:rPr>
              <a:t>Recunoaşterea</a:t>
            </a:r>
            <a:r>
              <a:rPr lang="en-US" dirty="0">
                <a:latin typeface="Arial" charset="0"/>
              </a:rPr>
              <a:t> </a:t>
            </a:r>
            <a:r>
              <a:rPr lang="en-US" dirty="0" err="1">
                <a:latin typeface="Arial" charset="0"/>
              </a:rPr>
              <a:t>texturii</a:t>
            </a:r>
            <a:endParaRPr lang="en-US" dirty="0" smtClean="0"/>
          </a:p>
        </p:txBody>
      </p:sp>
      <p:pic>
        <p:nvPicPr>
          <p:cNvPr id="9219" name="Picture 3" descr="hexholes"/>
          <p:cNvPicPr>
            <a:picLocks noChangeAspect="1" noChangeArrowheads="1"/>
          </p:cNvPicPr>
          <p:nvPr/>
        </p:nvPicPr>
        <p:blipFill>
          <a:blip r:embed="rId3" cstate="print"/>
          <a:srcRect/>
          <a:stretch>
            <a:fillRect/>
          </a:stretch>
        </p:blipFill>
        <p:spPr bwMode="auto">
          <a:xfrm>
            <a:off x="1676400" y="1066800"/>
            <a:ext cx="1295400" cy="1295400"/>
          </a:xfrm>
          <a:prstGeom prst="rect">
            <a:avLst/>
          </a:prstGeom>
          <a:noFill/>
          <a:ln w="3175">
            <a:solidFill>
              <a:schemeClr val="bg1"/>
            </a:solidFill>
            <a:miter lim="800000"/>
            <a:headEnd/>
            <a:tailEnd/>
          </a:ln>
        </p:spPr>
      </p:pic>
      <p:pic>
        <p:nvPicPr>
          <p:cNvPr id="9220" name="Picture 4" descr="D001_3"/>
          <p:cNvPicPr>
            <a:picLocks noChangeAspect="1" noChangeArrowheads="1"/>
          </p:cNvPicPr>
          <p:nvPr/>
        </p:nvPicPr>
        <p:blipFill>
          <a:blip r:embed="rId4" cstate="print"/>
          <a:srcRect/>
          <a:stretch>
            <a:fillRect/>
          </a:stretch>
        </p:blipFill>
        <p:spPr bwMode="auto">
          <a:xfrm>
            <a:off x="1676400" y="2819400"/>
            <a:ext cx="1295400" cy="1295400"/>
          </a:xfrm>
          <a:prstGeom prst="rect">
            <a:avLst/>
          </a:prstGeom>
          <a:noFill/>
          <a:ln w="3175">
            <a:solidFill>
              <a:schemeClr val="bg1"/>
            </a:solidFill>
            <a:miter lim="800000"/>
            <a:headEnd/>
            <a:tailEnd/>
          </a:ln>
        </p:spPr>
      </p:pic>
      <p:pic>
        <p:nvPicPr>
          <p:cNvPr id="9221" name="Picture 5" descr="D022_4"/>
          <p:cNvPicPr>
            <a:picLocks noChangeAspect="1" noChangeArrowheads="1"/>
          </p:cNvPicPr>
          <p:nvPr/>
        </p:nvPicPr>
        <p:blipFill>
          <a:blip r:embed="rId5" cstate="print"/>
          <a:srcRect/>
          <a:stretch>
            <a:fillRect/>
          </a:stretch>
        </p:blipFill>
        <p:spPr bwMode="auto">
          <a:xfrm>
            <a:off x="1676400" y="4603750"/>
            <a:ext cx="1295400" cy="1295400"/>
          </a:xfrm>
          <a:prstGeom prst="rect">
            <a:avLst/>
          </a:prstGeom>
          <a:noFill/>
          <a:ln w="3175">
            <a:solidFill>
              <a:schemeClr val="bg1"/>
            </a:solidFill>
            <a:miter lim="800000"/>
            <a:headEnd/>
            <a:tailEnd/>
          </a:ln>
        </p:spPr>
      </p:pic>
      <p:pic>
        <p:nvPicPr>
          <p:cNvPr id="9222" name="Picture 6" descr="hexholes_patch1"/>
          <p:cNvPicPr>
            <a:picLocks noChangeAspect="1" noChangeArrowheads="1"/>
          </p:cNvPicPr>
          <p:nvPr/>
        </p:nvPicPr>
        <p:blipFill>
          <a:blip r:embed="rId6" cstate="print"/>
          <a:srcRect/>
          <a:stretch>
            <a:fillRect/>
          </a:stretch>
        </p:blipFill>
        <p:spPr bwMode="auto">
          <a:xfrm>
            <a:off x="4800600" y="2209800"/>
            <a:ext cx="153988" cy="152400"/>
          </a:xfrm>
          <a:prstGeom prst="rect">
            <a:avLst/>
          </a:prstGeom>
          <a:noFill/>
          <a:ln w="3175">
            <a:solidFill>
              <a:schemeClr val="bg1"/>
            </a:solidFill>
            <a:miter lim="800000"/>
            <a:headEnd/>
            <a:tailEnd/>
          </a:ln>
        </p:spPr>
      </p:pic>
      <p:pic>
        <p:nvPicPr>
          <p:cNvPr id="9223" name="Picture 7" descr="hexholes_patch2"/>
          <p:cNvPicPr>
            <a:picLocks noChangeAspect="1" noChangeArrowheads="1"/>
          </p:cNvPicPr>
          <p:nvPr/>
        </p:nvPicPr>
        <p:blipFill>
          <a:blip r:embed="rId7" cstate="print"/>
          <a:srcRect/>
          <a:stretch>
            <a:fillRect/>
          </a:stretch>
        </p:blipFill>
        <p:spPr bwMode="auto">
          <a:xfrm>
            <a:off x="5029200" y="2211388"/>
            <a:ext cx="152400" cy="150812"/>
          </a:xfrm>
          <a:prstGeom prst="rect">
            <a:avLst/>
          </a:prstGeom>
          <a:noFill/>
          <a:ln w="3175">
            <a:solidFill>
              <a:schemeClr val="bg1"/>
            </a:solidFill>
            <a:miter lim="800000"/>
            <a:headEnd/>
            <a:tailEnd/>
          </a:ln>
        </p:spPr>
      </p:pic>
      <p:pic>
        <p:nvPicPr>
          <p:cNvPr id="9224" name="Picture 8" descr="hexholes_patch3"/>
          <p:cNvPicPr>
            <a:picLocks noChangeAspect="1" noChangeArrowheads="1"/>
          </p:cNvPicPr>
          <p:nvPr/>
        </p:nvPicPr>
        <p:blipFill>
          <a:blip r:embed="rId8" cstate="print"/>
          <a:srcRect/>
          <a:stretch>
            <a:fillRect/>
          </a:stretch>
        </p:blipFill>
        <p:spPr bwMode="auto">
          <a:xfrm>
            <a:off x="5256213" y="2209800"/>
            <a:ext cx="153987" cy="152400"/>
          </a:xfrm>
          <a:prstGeom prst="rect">
            <a:avLst/>
          </a:prstGeom>
          <a:noFill/>
          <a:ln w="3175">
            <a:solidFill>
              <a:schemeClr val="bg1"/>
            </a:solidFill>
            <a:miter lim="800000"/>
            <a:headEnd/>
            <a:tailEnd/>
          </a:ln>
        </p:spPr>
      </p:pic>
      <p:pic>
        <p:nvPicPr>
          <p:cNvPr id="9225" name="Picture 9" descr="brodatz1_1"/>
          <p:cNvPicPr>
            <a:picLocks noChangeAspect="1" noChangeArrowheads="1"/>
          </p:cNvPicPr>
          <p:nvPr/>
        </p:nvPicPr>
        <p:blipFill>
          <a:blip r:embed="rId9" cstate="print"/>
          <a:srcRect/>
          <a:stretch>
            <a:fillRect/>
          </a:stretch>
        </p:blipFill>
        <p:spPr bwMode="auto">
          <a:xfrm>
            <a:off x="5486400" y="3892550"/>
            <a:ext cx="146050" cy="146050"/>
          </a:xfrm>
          <a:prstGeom prst="rect">
            <a:avLst/>
          </a:prstGeom>
          <a:noFill/>
          <a:ln w="3175">
            <a:solidFill>
              <a:schemeClr val="bg1"/>
            </a:solidFill>
            <a:miter lim="800000"/>
            <a:headEnd/>
            <a:tailEnd/>
          </a:ln>
        </p:spPr>
      </p:pic>
      <p:pic>
        <p:nvPicPr>
          <p:cNvPr id="9226" name="Picture 10" descr="brodatz1_4"/>
          <p:cNvPicPr>
            <a:picLocks noChangeAspect="1" noChangeArrowheads="1"/>
          </p:cNvPicPr>
          <p:nvPr/>
        </p:nvPicPr>
        <p:blipFill>
          <a:blip r:embed="rId10" cstate="print"/>
          <a:srcRect/>
          <a:stretch>
            <a:fillRect/>
          </a:stretch>
        </p:blipFill>
        <p:spPr bwMode="auto">
          <a:xfrm>
            <a:off x="5943600" y="3892550"/>
            <a:ext cx="146050" cy="146050"/>
          </a:xfrm>
          <a:prstGeom prst="rect">
            <a:avLst/>
          </a:prstGeom>
          <a:noFill/>
          <a:ln w="3175">
            <a:solidFill>
              <a:schemeClr val="bg1"/>
            </a:solidFill>
            <a:miter lim="800000"/>
            <a:headEnd/>
            <a:tailEnd/>
          </a:ln>
        </p:spPr>
      </p:pic>
      <p:pic>
        <p:nvPicPr>
          <p:cNvPr id="9227" name="Picture 11" descr="brodatz1_2"/>
          <p:cNvPicPr>
            <a:picLocks noChangeAspect="1" noChangeArrowheads="1"/>
          </p:cNvPicPr>
          <p:nvPr/>
        </p:nvPicPr>
        <p:blipFill>
          <a:blip r:embed="rId11" cstate="print"/>
          <a:srcRect/>
          <a:stretch>
            <a:fillRect/>
          </a:stretch>
        </p:blipFill>
        <p:spPr bwMode="auto">
          <a:xfrm>
            <a:off x="5715000" y="3892550"/>
            <a:ext cx="146050" cy="146050"/>
          </a:xfrm>
          <a:prstGeom prst="rect">
            <a:avLst/>
          </a:prstGeom>
          <a:noFill/>
          <a:ln w="3175">
            <a:solidFill>
              <a:schemeClr val="bg1"/>
            </a:solidFill>
            <a:miter lim="800000"/>
            <a:headEnd/>
            <a:tailEnd/>
          </a:ln>
        </p:spPr>
      </p:pic>
      <p:pic>
        <p:nvPicPr>
          <p:cNvPr id="9228" name="Picture 12" descr="brodatz1_5"/>
          <p:cNvPicPr>
            <a:picLocks noChangeAspect="1" noChangeArrowheads="1"/>
          </p:cNvPicPr>
          <p:nvPr/>
        </p:nvPicPr>
        <p:blipFill>
          <a:blip r:embed="rId12" cstate="print"/>
          <a:srcRect/>
          <a:stretch>
            <a:fillRect/>
          </a:stretch>
        </p:blipFill>
        <p:spPr bwMode="auto">
          <a:xfrm>
            <a:off x="6172200" y="3892550"/>
            <a:ext cx="146050" cy="146050"/>
          </a:xfrm>
          <a:prstGeom prst="rect">
            <a:avLst/>
          </a:prstGeom>
          <a:noFill/>
          <a:ln w="3175">
            <a:solidFill>
              <a:schemeClr val="bg1"/>
            </a:solidFill>
            <a:miter lim="800000"/>
            <a:headEnd/>
            <a:tailEnd/>
          </a:ln>
        </p:spPr>
      </p:pic>
      <p:pic>
        <p:nvPicPr>
          <p:cNvPr id="9229" name="Picture 13" descr="brodatz1_6"/>
          <p:cNvPicPr>
            <a:picLocks noChangeAspect="1" noChangeArrowheads="1"/>
          </p:cNvPicPr>
          <p:nvPr/>
        </p:nvPicPr>
        <p:blipFill>
          <a:blip r:embed="rId13" cstate="print"/>
          <a:srcRect/>
          <a:stretch>
            <a:fillRect/>
          </a:stretch>
        </p:blipFill>
        <p:spPr bwMode="auto">
          <a:xfrm>
            <a:off x="6400800" y="3892550"/>
            <a:ext cx="146050" cy="146050"/>
          </a:xfrm>
          <a:prstGeom prst="rect">
            <a:avLst/>
          </a:prstGeom>
          <a:noFill/>
          <a:ln w="3175">
            <a:solidFill>
              <a:schemeClr val="bg1"/>
            </a:solidFill>
            <a:miter lim="800000"/>
            <a:headEnd/>
            <a:tailEnd/>
          </a:ln>
        </p:spPr>
      </p:pic>
      <p:sp>
        <p:nvSpPr>
          <p:cNvPr id="9230" name="Rectangle 14"/>
          <p:cNvSpPr>
            <a:spLocks noChangeArrowheads="1"/>
          </p:cNvSpPr>
          <p:nvPr/>
        </p:nvSpPr>
        <p:spPr bwMode="auto">
          <a:xfrm>
            <a:off x="4800600" y="1200150"/>
            <a:ext cx="152400" cy="9334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1" name="Rectangle 15"/>
          <p:cNvSpPr>
            <a:spLocks noChangeArrowheads="1"/>
          </p:cNvSpPr>
          <p:nvPr/>
        </p:nvSpPr>
        <p:spPr bwMode="auto">
          <a:xfrm>
            <a:off x="5029200" y="1066800"/>
            <a:ext cx="152400" cy="10668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2" name="Rectangle 16"/>
          <p:cNvSpPr>
            <a:spLocks noChangeArrowheads="1"/>
          </p:cNvSpPr>
          <p:nvPr/>
        </p:nvSpPr>
        <p:spPr bwMode="auto">
          <a:xfrm>
            <a:off x="5257800" y="1200150"/>
            <a:ext cx="152400" cy="9334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3" name="Rectangle 17"/>
          <p:cNvSpPr>
            <a:spLocks noChangeArrowheads="1"/>
          </p:cNvSpPr>
          <p:nvPr/>
        </p:nvSpPr>
        <p:spPr bwMode="auto">
          <a:xfrm>
            <a:off x="5486400" y="3111500"/>
            <a:ext cx="152400" cy="6985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4" name="Rectangle 18"/>
          <p:cNvSpPr>
            <a:spLocks noChangeArrowheads="1"/>
          </p:cNvSpPr>
          <p:nvPr/>
        </p:nvSpPr>
        <p:spPr bwMode="auto">
          <a:xfrm>
            <a:off x="5715000" y="2971800"/>
            <a:ext cx="152400" cy="838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5" name="Rectangle 19"/>
          <p:cNvSpPr>
            <a:spLocks noChangeArrowheads="1"/>
          </p:cNvSpPr>
          <p:nvPr/>
        </p:nvSpPr>
        <p:spPr bwMode="auto">
          <a:xfrm>
            <a:off x="5943600" y="3076575"/>
            <a:ext cx="152400" cy="733425"/>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6" name="Rectangle 20"/>
          <p:cNvSpPr>
            <a:spLocks noChangeArrowheads="1"/>
          </p:cNvSpPr>
          <p:nvPr/>
        </p:nvSpPr>
        <p:spPr bwMode="auto">
          <a:xfrm>
            <a:off x="6172200" y="2971800"/>
            <a:ext cx="152400" cy="838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7" name="Rectangle 21"/>
          <p:cNvSpPr>
            <a:spLocks noChangeArrowheads="1"/>
          </p:cNvSpPr>
          <p:nvPr/>
        </p:nvSpPr>
        <p:spPr bwMode="auto">
          <a:xfrm>
            <a:off x="6400800" y="2832100"/>
            <a:ext cx="152400" cy="9779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8" name="AutoShape 22"/>
          <p:cNvSpPr>
            <a:spLocks noChangeArrowheads="1"/>
          </p:cNvSpPr>
          <p:nvPr/>
        </p:nvSpPr>
        <p:spPr bwMode="auto">
          <a:xfrm>
            <a:off x="3679825" y="1524000"/>
            <a:ext cx="484188"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sp>
        <p:nvSpPr>
          <p:cNvPr id="9239" name="AutoShape 23"/>
          <p:cNvSpPr>
            <a:spLocks noChangeArrowheads="1"/>
          </p:cNvSpPr>
          <p:nvPr/>
        </p:nvSpPr>
        <p:spPr bwMode="auto">
          <a:xfrm>
            <a:off x="3706813" y="3276600"/>
            <a:ext cx="484187"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sp>
        <p:nvSpPr>
          <p:cNvPr id="9240" name="Text Box 24"/>
          <p:cNvSpPr txBox="1">
            <a:spLocks noChangeArrowheads="1"/>
          </p:cNvSpPr>
          <p:nvPr/>
        </p:nvSpPr>
        <p:spPr bwMode="auto">
          <a:xfrm>
            <a:off x="4711700" y="2376488"/>
            <a:ext cx="2863850" cy="366712"/>
          </a:xfrm>
          <a:prstGeom prst="rect">
            <a:avLst/>
          </a:prstGeom>
          <a:noFill/>
          <a:ln w="9525">
            <a:noFill/>
            <a:miter lim="800000"/>
            <a:headEnd/>
            <a:tailEnd/>
          </a:ln>
        </p:spPr>
        <p:txBody>
          <a:bodyPr wrap="none">
            <a:spAutoFit/>
          </a:bodyPr>
          <a:lstStyle/>
          <a:p>
            <a:pPr algn="ctr" eaLnBrk="1" hangingPunct="1"/>
            <a:r>
              <a:rPr lang="en-US" sz="1800">
                <a:solidFill>
                  <a:schemeClr val="bg1"/>
                </a:solidFill>
              </a:rPr>
              <a:t>Universal texton dictionary</a:t>
            </a:r>
          </a:p>
        </p:txBody>
      </p:sp>
      <p:pic>
        <p:nvPicPr>
          <p:cNvPr id="9241" name="Picture 25" descr="brodatz2_1"/>
          <p:cNvPicPr>
            <a:picLocks noChangeAspect="1" noChangeArrowheads="1"/>
          </p:cNvPicPr>
          <p:nvPr/>
        </p:nvPicPr>
        <p:blipFill>
          <a:blip r:embed="rId14" cstate="print"/>
          <a:srcRect/>
          <a:stretch>
            <a:fillRect/>
          </a:stretch>
        </p:blipFill>
        <p:spPr bwMode="auto">
          <a:xfrm>
            <a:off x="6629400" y="5753100"/>
            <a:ext cx="146050" cy="146050"/>
          </a:xfrm>
          <a:prstGeom prst="rect">
            <a:avLst/>
          </a:prstGeom>
          <a:noFill/>
          <a:ln w="3175">
            <a:solidFill>
              <a:schemeClr val="bg1"/>
            </a:solidFill>
            <a:miter lim="800000"/>
            <a:headEnd/>
            <a:tailEnd/>
          </a:ln>
        </p:spPr>
      </p:pic>
      <p:pic>
        <p:nvPicPr>
          <p:cNvPr id="9242" name="Picture 26" descr="brodatz2_2"/>
          <p:cNvPicPr>
            <a:picLocks noChangeAspect="1" noChangeArrowheads="1"/>
          </p:cNvPicPr>
          <p:nvPr/>
        </p:nvPicPr>
        <p:blipFill>
          <a:blip r:embed="rId15" cstate="print"/>
          <a:srcRect/>
          <a:stretch>
            <a:fillRect/>
          </a:stretch>
        </p:blipFill>
        <p:spPr bwMode="auto">
          <a:xfrm>
            <a:off x="6858000" y="5753100"/>
            <a:ext cx="146050" cy="146050"/>
          </a:xfrm>
          <a:prstGeom prst="rect">
            <a:avLst/>
          </a:prstGeom>
          <a:noFill/>
          <a:ln w="3175">
            <a:solidFill>
              <a:schemeClr val="bg1"/>
            </a:solidFill>
            <a:miter lim="800000"/>
            <a:headEnd/>
            <a:tailEnd/>
          </a:ln>
        </p:spPr>
      </p:pic>
      <p:pic>
        <p:nvPicPr>
          <p:cNvPr id="9243" name="Picture 27" descr="brodatz2_3"/>
          <p:cNvPicPr>
            <a:picLocks noChangeAspect="1" noChangeArrowheads="1"/>
          </p:cNvPicPr>
          <p:nvPr/>
        </p:nvPicPr>
        <p:blipFill>
          <a:blip r:embed="rId16" cstate="print"/>
          <a:srcRect/>
          <a:stretch>
            <a:fillRect/>
          </a:stretch>
        </p:blipFill>
        <p:spPr bwMode="auto">
          <a:xfrm>
            <a:off x="7086600" y="5753100"/>
            <a:ext cx="146050" cy="146050"/>
          </a:xfrm>
          <a:prstGeom prst="rect">
            <a:avLst/>
          </a:prstGeom>
          <a:noFill/>
          <a:ln w="3175">
            <a:solidFill>
              <a:schemeClr val="bg1"/>
            </a:solidFill>
            <a:miter lim="800000"/>
            <a:headEnd/>
            <a:tailEnd/>
          </a:ln>
        </p:spPr>
      </p:pic>
      <p:pic>
        <p:nvPicPr>
          <p:cNvPr id="9244" name="Picture 28" descr="brodatz2_5"/>
          <p:cNvPicPr>
            <a:picLocks noChangeAspect="1" noChangeArrowheads="1"/>
          </p:cNvPicPr>
          <p:nvPr/>
        </p:nvPicPr>
        <p:blipFill>
          <a:blip r:embed="rId17" cstate="print"/>
          <a:srcRect/>
          <a:stretch>
            <a:fillRect/>
          </a:stretch>
        </p:blipFill>
        <p:spPr bwMode="auto">
          <a:xfrm>
            <a:off x="7315200" y="5753100"/>
            <a:ext cx="146050" cy="146050"/>
          </a:xfrm>
          <a:prstGeom prst="rect">
            <a:avLst/>
          </a:prstGeom>
          <a:noFill/>
          <a:ln w="3175">
            <a:solidFill>
              <a:schemeClr val="bg1"/>
            </a:solidFill>
            <a:miter lim="800000"/>
            <a:headEnd/>
            <a:tailEnd/>
          </a:ln>
        </p:spPr>
      </p:pic>
      <p:sp>
        <p:nvSpPr>
          <p:cNvPr id="9245" name="Rectangle 29"/>
          <p:cNvSpPr>
            <a:spLocks noChangeArrowheads="1"/>
          </p:cNvSpPr>
          <p:nvPr/>
        </p:nvSpPr>
        <p:spPr bwMode="auto">
          <a:xfrm>
            <a:off x="6629400" y="4756150"/>
            <a:ext cx="152400" cy="920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6" name="Rectangle 30"/>
          <p:cNvSpPr>
            <a:spLocks noChangeArrowheads="1"/>
          </p:cNvSpPr>
          <p:nvPr/>
        </p:nvSpPr>
        <p:spPr bwMode="auto">
          <a:xfrm>
            <a:off x="6858000" y="4572000"/>
            <a:ext cx="152400" cy="11049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7" name="Rectangle 31"/>
          <p:cNvSpPr>
            <a:spLocks noChangeArrowheads="1"/>
          </p:cNvSpPr>
          <p:nvPr/>
        </p:nvSpPr>
        <p:spPr bwMode="auto">
          <a:xfrm>
            <a:off x="7086600" y="4708525"/>
            <a:ext cx="152400" cy="968375"/>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8" name="Rectangle 32"/>
          <p:cNvSpPr>
            <a:spLocks noChangeArrowheads="1"/>
          </p:cNvSpPr>
          <p:nvPr/>
        </p:nvSpPr>
        <p:spPr bwMode="auto">
          <a:xfrm>
            <a:off x="7315200" y="4572000"/>
            <a:ext cx="152400" cy="11049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9" name="AutoShape 33"/>
          <p:cNvSpPr>
            <a:spLocks noChangeArrowheads="1"/>
          </p:cNvSpPr>
          <p:nvPr/>
        </p:nvSpPr>
        <p:spPr bwMode="auto">
          <a:xfrm>
            <a:off x="3706813" y="5137150"/>
            <a:ext cx="484187"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pic>
        <p:nvPicPr>
          <p:cNvPr id="9250" name="Picture 34" descr="brodatz1_1"/>
          <p:cNvPicPr>
            <a:picLocks noChangeAspect="1" noChangeArrowheads="1"/>
          </p:cNvPicPr>
          <p:nvPr/>
        </p:nvPicPr>
        <p:blipFill>
          <a:blip r:embed="rId9" cstate="print"/>
          <a:srcRect/>
          <a:stretch>
            <a:fillRect/>
          </a:stretch>
        </p:blipFill>
        <p:spPr bwMode="auto">
          <a:xfrm>
            <a:off x="5486400" y="2209800"/>
            <a:ext cx="146050" cy="146050"/>
          </a:xfrm>
          <a:prstGeom prst="rect">
            <a:avLst/>
          </a:prstGeom>
          <a:noFill/>
          <a:ln w="3175">
            <a:solidFill>
              <a:schemeClr val="bg1"/>
            </a:solidFill>
            <a:miter lim="800000"/>
            <a:headEnd/>
            <a:tailEnd/>
          </a:ln>
        </p:spPr>
      </p:pic>
      <p:pic>
        <p:nvPicPr>
          <p:cNvPr id="9251" name="Picture 35" descr="brodatz1_4"/>
          <p:cNvPicPr>
            <a:picLocks noChangeAspect="1" noChangeArrowheads="1"/>
          </p:cNvPicPr>
          <p:nvPr/>
        </p:nvPicPr>
        <p:blipFill>
          <a:blip r:embed="rId10" cstate="print"/>
          <a:srcRect/>
          <a:stretch>
            <a:fillRect/>
          </a:stretch>
        </p:blipFill>
        <p:spPr bwMode="auto">
          <a:xfrm>
            <a:off x="5943600" y="2209800"/>
            <a:ext cx="146050" cy="146050"/>
          </a:xfrm>
          <a:prstGeom prst="rect">
            <a:avLst/>
          </a:prstGeom>
          <a:noFill/>
          <a:ln w="3175">
            <a:solidFill>
              <a:schemeClr val="bg1"/>
            </a:solidFill>
            <a:miter lim="800000"/>
            <a:headEnd/>
            <a:tailEnd/>
          </a:ln>
        </p:spPr>
      </p:pic>
      <p:pic>
        <p:nvPicPr>
          <p:cNvPr id="9252" name="Picture 36" descr="brodatz1_2"/>
          <p:cNvPicPr>
            <a:picLocks noChangeAspect="1" noChangeArrowheads="1"/>
          </p:cNvPicPr>
          <p:nvPr/>
        </p:nvPicPr>
        <p:blipFill>
          <a:blip r:embed="rId11" cstate="print"/>
          <a:srcRect/>
          <a:stretch>
            <a:fillRect/>
          </a:stretch>
        </p:blipFill>
        <p:spPr bwMode="auto">
          <a:xfrm>
            <a:off x="5715000" y="2209800"/>
            <a:ext cx="146050" cy="146050"/>
          </a:xfrm>
          <a:prstGeom prst="rect">
            <a:avLst/>
          </a:prstGeom>
          <a:noFill/>
          <a:ln w="3175">
            <a:solidFill>
              <a:schemeClr val="bg1"/>
            </a:solidFill>
            <a:miter lim="800000"/>
            <a:headEnd/>
            <a:tailEnd/>
          </a:ln>
        </p:spPr>
      </p:pic>
      <p:pic>
        <p:nvPicPr>
          <p:cNvPr id="9253" name="Picture 37" descr="brodatz1_5"/>
          <p:cNvPicPr>
            <a:picLocks noChangeAspect="1" noChangeArrowheads="1"/>
          </p:cNvPicPr>
          <p:nvPr/>
        </p:nvPicPr>
        <p:blipFill>
          <a:blip r:embed="rId12" cstate="print"/>
          <a:srcRect/>
          <a:stretch>
            <a:fillRect/>
          </a:stretch>
        </p:blipFill>
        <p:spPr bwMode="auto">
          <a:xfrm>
            <a:off x="6172200" y="2209800"/>
            <a:ext cx="146050" cy="146050"/>
          </a:xfrm>
          <a:prstGeom prst="rect">
            <a:avLst/>
          </a:prstGeom>
          <a:noFill/>
          <a:ln w="3175">
            <a:solidFill>
              <a:schemeClr val="bg1"/>
            </a:solidFill>
            <a:miter lim="800000"/>
            <a:headEnd/>
            <a:tailEnd/>
          </a:ln>
        </p:spPr>
      </p:pic>
      <p:pic>
        <p:nvPicPr>
          <p:cNvPr id="9254" name="Picture 38" descr="brodatz1_6"/>
          <p:cNvPicPr>
            <a:picLocks noChangeAspect="1" noChangeArrowheads="1"/>
          </p:cNvPicPr>
          <p:nvPr/>
        </p:nvPicPr>
        <p:blipFill>
          <a:blip r:embed="rId13" cstate="print"/>
          <a:srcRect/>
          <a:stretch>
            <a:fillRect/>
          </a:stretch>
        </p:blipFill>
        <p:spPr bwMode="auto">
          <a:xfrm>
            <a:off x="6400800" y="2209800"/>
            <a:ext cx="146050" cy="146050"/>
          </a:xfrm>
          <a:prstGeom prst="rect">
            <a:avLst/>
          </a:prstGeom>
          <a:noFill/>
          <a:ln w="3175">
            <a:solidFill>
              <a:schemeClr val="bg1"/>
            </a:solidFill>
            <a:miter lim="800000"/>
            <a:headEnd/>
            <a:tailEnd/>
          </a:ln>
        </p:spPr>
      </p:pic>
      <p:pic>
        <p:nvPicPr>
          <p:cNvPr id="9255" name="Picture 39" descr="brodatz2_1"/>
          <p:cNvPicPr>
            <a:picLocks noChangeAspect="1" noChangeArrowheads="1"/>
          </p:cNvPicPr>
          <p:nvPr/>
        </p:nvPicPr>
        <p:blipFill>
          <a:blip r:embed="rId14" cstate="print"/>
          <a:srcRect/>
          <a:stretch>
            <a:fillRect/>
          </a:stretch>
        </p:blipFill>
        <p:spPr bwMode="auto">
          <a:xfrm>
            <a:off x="6629400" y="2209800"/>
            <a:ext cx="146050" cy="146050"/>
          </a:xfrm>
          <a:prstGeom prst="rect">
            <a:avLst/>
          </a:prstGeom>
          <a:noFill/>
          <a:ln w="3175">
            <a:solidFill>
              <a:schemeClr val="bg1"/>
            </a:solidFill>
            <a:miter lim="800000"/>
            <a:headEnd/>
            <a:tailEnd/>
          </a:ln>
        </p:spPr>
      </p:pic>
      <p:pic>
        <p:nvPicPr>
          <p:cNvPr id="9256" name="Picture 40" descr="brodatz2_2"/>
          <p:cNvPicPr>
            <a:picLocks noChangeAspect="1" noChangeArrowheads="1"/>
          </p:cNvPicPr>
          <p:nvPr/>
        </p:nvPicPr>
        <p:blipFill>
          <a:blip r:embed="rId15" cstate="print"/>
          <a:srcRect/>
          <a:stretch>
            <a:fillRect/>
          </a:stretch>
        </p:blipFill>
        <p:spPr bwMode="auto">
          <a:xfrm>
            <a:off x="6858000" y="2209800"/>
            <a:ext cx="146050" cy="146050"/>
          </a:xfrm>
          <a:prstGeom prst="rect">
            <a:avLst/>
          </a:prstGeom>
          <a:noFill/>
          <a:ln w="3175">
            <a:solidFill>
              <a:schemeClr val="bg1"/>
            </a:solidFill>
            <a:miter lim="800000"/>
            <a:headEnd/>
            <a:tailEnd/>
          </a:ln>
        </p:spPr>
      </p:pic>
      <p:pic>
        <p:nvPicPr>
          <p:cNvPr id="9257" name="Picture 41" descr="brodatz2_3"/>
          <p:cNvPicPr>
            <a:picLocks noChangeAspect="1" noChangeArrowheads="1"/>
          </p:cNvPicPr>
          <p:nvPr/>
        </p:nvPicPr>
        <p:blipFill>
          <a:blip r:embed="rId16" cstate="print"/>
          <a:srcRect/>
          <a:stretch>
            <a:fillRect/>
          </a:stretch>
        </p:blipFill>
        <p:spPr bwMode="auto">
          <a:xfrm>
            <a:off x="7086600" y="2209800"/>
            <a:ext cx="146050" cy="146050"/>
          </a:xfrm>
          <a:prstGeom prst="rect">
            <a:avLst/>
          </a:prstGeom>
          <a:noFill/>
          <a:ln w="3175">
            <a:solidFill>
              <a:schemeClr val="bg1"/>
            </a:solidFill>
            <a:miter lim="800000"/>
            <a:headEnd/>
            <a:tailEnd/>
          </a:ln>
        </p:spPr>
      </p:pic>
      <p:pic>
        <p:nvPicPr>
          <p:cNvPr id="9258" name="Picture 42" descr="brodatz2_5"/>
          <p:cNvPicPr>
            <a:picLocks noChangeAspect="1" noChangeArrowheads="1"/>
          </p:cNvPicPr>
          <p:nvPr/>
        </p:nvPicPr>
        <p:blipFill>
          <a:blip r:embed="rId17" cstate="print"/>
          <a:srcRect/>
          <a:stretch>
            <a:fillRect/>
          </a:stretch>
        </p:blipFill>
        <p:spPr bwMode="auto">
          <a:xfrm>
            <a:off x="7315200" y="2209800"/>
            <a:ext cx="146050" cy="146050"/>
          </a:xfrm>
          <a:prstGeom prst="rect">
            <a:avLst/>
          </a:prstGeom>
          <a:noFill/>
          <a:ln w="3175">
            <a:solidFill>
              <a:schemeClr val="bg1"/>
            </a:solidFill>
            <a:miter lim="800000"/>
            <a:headEnd/>
            <a:tailEnd/>
          </a:ln>
        </p:spPr>
      </p:pic>
      <p:sp>
        <p:nvSpPr>
          <p:cNvPr id="9259" name="Rectangle 43"/>
          <p:cNvSpPr>
            <a:spLocks noChangeArrowheads="1"/>
          </p:cNvSpPr>
          <p:nvPr/>
        </p:nvSpPr>
        <p:spPr bwMode="auto">
          <a:xfrm>
            <a:off x="54864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0" name="Rectangle 44"/>
          <p:cNvSpPr>
            <a:spLocks noChangeArrowheads="1"/>
          </p:cNvSpPr>
          <p:nvPr/>
        </p:nvSpPr>
        <p:spPr bwMode="auto">
          <a:xfrm>
            <a:off x="57150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1" name="Rectangle 45"/>
          <p:cNvSpPr>
            <a:spLocks noChangeArrowheads="1"/>
          </p:cNvSpPr>
          <p:nvPr/>
        </p:nvSpPr>
        <p:spPr bwMode="auto">
          <a:xfrm>
            <a:off x="59436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2" name="Rectangle 46"/>
          <p:cNvSpPr>
            <a:spLocks noChangeArrowheads="1"/>
          </p:cNvSpPr>
          <p:nvPr/>
        </p:nvSpPr>
        <p:spPr bwMode="auto">
          <a:xfrm>
            <a:off x="61722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3" name="Rectangle 47"/>
          <p:cNvSpPr>
            <a:spLocks noChangeArrowheads="1"/>
          </p:cNvSpPr>
          <p:nvPr/>
        </p:nvSpPr>
        <p:spPr bwMode="auto">
          <a:xfrm>
            <a:off x="6400800" y="1905000"/>
            <a:ext cx="152400" cy="2286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4" name="Rectangle 48"/>
          <p:cNvSpPr>
            <a:spLocks noChangeArrowheads="1"/>
          </p:cNvSpPr>
          <p:nvPr/>
        </p:nvSpPr>
        <p:spPr bwMode="auto">
          <a:xfrm>
            <a:off x="66294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5" name="Rectangle 49"/>
          <p:cNvSpPr>
            <a:spLocks noChangeArrowheads="1"/>
          </p:cNvSpPr>
          <p:nvPr/>
        </p:nvSpPr>
        <p:spPr bwMode="auto">
          <a:xfrm>
            <a:off x="68580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6" name="Rectangle 50"/>
          <p:cNvSpPr>
            <a:spLocks noChangeArrowheads="1"/>
          </p:cNvSpPr>
          <p:nvPr/>
        </p:nvSpPr>
        <p:spPr bwMode="auto">
          <a:xfrm>
            <a:off x="70866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7" name="Rectangle 51"/>
          <p:cNvSpPr>
            <a:spLocks noChangeArrowheads="1"/>
          </p:cNvSpPr>
          <p:nvPr/>
        </p:nvSpPr>
        <p:spPr bwMode="auto">
          <a:xfrm>
            <a:off x="73152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68" name="Picture 52" descr="hexholes_patch1"/>
          <p:cNvPicPr>
            <a:picLocks noChangeAspect="1" noChangeArrowheads="1"/>
          </p:cNvPicPr>
          <p:nvPr/>
        </p:nvPicPr>
        <p:blipFill>
          <a:blip r:embed="rId6" cstate="print"/>
          <a:srcRect/>
          <a:stretch>
            <a:fillRect/>
          </a:stretch>
        </p:blipFill>
        <p:spPr bwMode="auto">
          <a:xfrm>
            <a:off x="4800600" y="3886200"/>
            <a:ext cx="153988" cy="152400"/>
          </a:xfrm>
          <a:prstGeom prst="rect">
            <a:avLst/>
          </a:prstGeom>
          <a:noFill/>
          <a:ln w="3175">
            <a:solidFill>
              <a:schemeClr val="bg1"/>
            </a:solidFill>
            <a:miter lim="800000"/>
            <a:headEnd/>
            <a:tailEnd/>
          </a:ln>
        </p:spPr>
      </p:pic>
      <p:pic>
        <p:nvPicPr>
          <p:cNvPr id="9269" name="Picture 53" descr="hexholes_patch2"/>
          <p:cNvPicPr>
            <a:picLocks noChangeAspect="1" noChangeArrowheads="1"/>
          </p:cNvPicPr>
          <p:nvPr/>
        </p:nvPicPr>
        <p:blipFill>
          <a:blip r:embed="rId7" cstate="print"/>
          <a:srcRect/>
          <a:stretch>
            <a:fillRect/>
          </a:stretch>
        </p:blipFill>
        <p:spPr bwMode="auto">
          <a:xfrm>
            <a:off x="5029200" y="3887788"/>
            <a:ext cx="152400" cy="150812"/>
          </a:xfrm>
          <a:prstGeom prst="rect">
            <a:avLst/>
          </a:prstGeom>
          <a:noFill/>
          <a:ln w="3175">
            <a:solidFill>
              <a:schemeClr val="bg1"/>
            </a:solidFill>
            <a:miter lim="800000"/>
            <a:headEnd/>
            <a:tailEnd/>
          </a:ln>
        </p:spPr>
      </p:pic>
      <p:pic>
        <p:nvPicPr>
          <p:cNvPr id="9270" name="Picture 54" descr="hexholes_patch3"/>
          <p:cNvPicPr>
            <a:picLocks noChangeAspect="1" noChangeArrowheads="1"/>
          </p:cNvPicPr>
          <p:nvPr/>
        </p:nvPicPr>
        <p:blipFill>
          <a:blip r:embed="rId8" cstate="print"/>
          <a:srcRect/>
          <a:stretch>
            <a:fillRect/>
          </a:stretch>
        </p:blipFill>
        <p:spPr bwMode="auto">
          <a:xfrm>
            <a:off x="5256213" y="3886200"/>
            <a:ext cx="153987" cy="152400"/>
          </a:xfrm>
          <a:prstGeom prst="rect">
            <a:avLst/>
          </a:prstGeom>
          <a:noFill/>
          <a:ln w="3175">
            <a:solidFill>
              <a:schemeClr val="bg1"/>
            </a:solidFill>
            <a:miter lim="800000"/>
            <a:headEnd/>
            <a:tailEnd/>
          </a:ln>
        </p:spPr>
      </p:pic>
      <p:pic>
        <p:nvPicPr>
          <p:cNvPr id="9271" name="Picture 55" descr="brodatz2_1"/>
          <p:cNvPicPr>
            <a:picLocks noChangeAspect="1" noChangeArrowheads="1"/>
          </p:cNvPicPr>
          <p:nvPr/>
        </p:nvPicPr>
        <p:blipFill>
          <a:blip r:embed="rId14" cstate="print"/>
          <a:srcRect/>
          <a:stretch>
            <a:fillRect/>
          </a:stretch>
        </p:blipFill>
        <p:spPr bwMode="auto">
          <a:xfrm>
            <a:off x="6629400" y="3892550"/>
            <a:ext cx="146050" cy="146050"/>
          </a:xfrm>
          <a:prstGeom prst="rect">
            <a:avLst/>
          </a:prstGeom>
          <a:noFill/>
          <a:ln w="3175">
            <a:solidFill>
              <a:schemeClr val="bg1"/>
            </a:solidFill>
            <a:miter lim="800000"/>
            <a:headEnd/>
            <a:tailEnd/>
          </a:ln>
        </p:spPr>
      </p:pic>
      <p:pic>
        <p:nvPicPr>
          <p:cNvPr id="9272" name="Picture 56" descr="brodatz2_2"/>
          <p:cNvPicPr>
            <a:picLocks noChangeAspect="1" noChangeArrowheads="1"/>
          </p:cNvPicPr>
          <p:nvPr/>
        </p:nvPicPr>
        <p:blipFill>
          <a:blip r:embed="rId15" cstate="print"/>
          <a:srcRect/>
          <a:stretch>
            <a:fillRect/>
          </a:stretch>
        </p:blipFill>
        <p:spPr bwMode="auto">
          <a:xfrm>
            <a:off x="6858000" y="3892550"/>
            <a:ext cx="146050" cy="146050"/>
          </a:xfrm>
          <a:prstGeom prst="rect">
            <a:avLst/>
          </a:prstGeom>
          <a:noFill/>
          <a:ln w="3175">
            <a:solidFill>
              <a:schemeClr val="bg1"/>
            </a:solidFill>
            <a:miter lim="800000"/>
            <a:headEnd/>
            <a:tailEnd/>
          </a:ln>
        </p:spPr>
      </p:pic>
      <p:pic>
        <p:nvPicPr>
          <p:cNvPr id="9273" name="Picture 57" descr="brodatz2_3"/>
          <p:cNvPicPr>
            <a:picLocks noChangeAspect="1" noChangeArrowheads="1"/>
          </p:cNvPicPr>
          <p:nvPr/>
        </p:nvPicPr>
        <p:blipFill>
          <a:blip r:embed="rId16" cstate="print"/>
          <a:srcRect/>
          <a:stretch>
            <a:fillRect/>
          </a:stretch>
        </p:blipFill>
        <p:spPr bwMode="auto">
          <a:xfrm>
            <a:off x="7086600" y="3892550"/>
            <a:ext cx="146050" cy="146050"/>
          </a:xfrm>
          <a:prstGeom prst="rect">
            <a:avLst/>
          </a:prstGeom>
          <a:noFill/>
          <a:ln w="3175">
            <a:solidFill>
              <a:schemeClr val="bg1"/>
            </a:solidFill>
            <a:miter lim="800000"/>
            <a:headEnd/>
            <a:tailEnd/>
          </a:ln>
        </p:spPr>
      </p:pic>
      <p:pic>
        <p:nvPicPr>
          <p:cNvPr id="9274" name="Picture 58" descr="brodatz2_5"/>
          <p:cNvPicPr>
            <a:picLocks noChangeAspect="1" noChangeArrowheads="1"/>
          </p:cNvPicPr>
          <p:nvPr/>
        </p:nvPicPr>
        <p:blipFill>
          <a:blip r:embed="rId17" cstate="print"/>
          <a:srcRect/>
          <a:stretch>
            <a:fillRect/>
          </a:stretch>
        </p:blipFill>
        <p:spPr bwMode="auto">
          <a:xfrm>
            <a:off x="7315200" y="3892550"/>
            <a:ext cx="146050" cy="146050"/>
          </a:xfrm>
          <a:prstGeom prst="rect">
            <a:avLst/>
          </a:prstGeom>
          <a:noFill/>
          <a:ln w="3175">
            <a:solidFill>
              <a:schemeClr val="bg1"/>
            </a:solidFill>
            <a:miter lim="800000"/>
            <a:headEnd/>
            <a:tailEnd/>
          </a:ln>
        </p:spPr>
      </p:pic>
      <p:sp>
        <p:nvSpPr>
          <p:cNvPr id="9275" name="Rectangle 59"/>
          <p:cNvSpPr>
            <a:spLocks noChangeArrowheads="1"/>
          </p:cNvSpPr>
          <p:nvPr/>
        </p:nvSpPr>
        <p:spPr bwMode="auto">
          <a:xfrm>
            <a:off x="6629400" y="37401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6" name="Rectangle 60"/>
          <p:cNvSpPr>
            <a:spLocks noChangeArrowheads="1"/>
          </p:cNvSpPr>
          <p:nvPr/>
        </p:nvSpPr>
        <p:spPr bwMode="auto">
          <a:xfrm>
            <a:off x="6858000" y="3657600"/>
            <a:ext cx="152400" cy="158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7" name="Rectangle 61"/>
          <p:cNvSpPr>
            <a:spLocks noChangeArrowheads="1"/>
          </p:cNvSpPr>
          <p:nvPr/>
        </p:nvSpPr>
        <p:spPr bwMode="auto">
          <a:xfrm>
            <a:off x="7086600" y="37401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8" name="Rectangle 62"/>
          <p:cNvSpPr>
            <a:spLocks noChangeArrowheads="1"/>
          </p:cNvSpPr>
          <p:nvPr/>
        </p:nvSpPr>
        <p:spPr bwMode="auto">
          <a:xfrm>
            <a:off x="7315200" y="37401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9" name="Rectangle 63"/>
          <p:cNvSpPr>
            <a:spLocks noChangeArrowheads="1"/>
          </p:cNvSpPr>
          <p:nvPr/>
        </p:nvSpPr>
        <p:spPr bwMode="auto">
          <a:xfrm>
            <a:off x="4800600" y="37338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0" name="Rectangle 64"/>
          <p:cNvSpPr>
            <a:spLocks noChangeArrowheads="1"/>
          </p:cNvSpPr>
          <p:nvPr/>
        </p:nvSpPr>
        <p:spPr bwMode="auto">
          <a:xfrm>
            <a:off x="5029200" y="37338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1" name="Rectangle 65"/>
          <p:cNvSpPr>
            <a:spLocks noChangeArrowheads="1"/>
          </p:cNvSpPr>
          <p:nvPr/>
        </p:nvSpPr>
        <p:spPr bwMode="auto">
          <a:xfrm>
            <a:off x="5257800" y="36576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82" name="Picture 66" descr="hexholes_patch1"/>
          <p:cNvPicPr>
            <a:picLocks noChangeAspect="1" noChangeArrowheads="1"/>
          </p:cNvPicPr>
          <p:nvPr/>
        </p:nvPicPr>
        <p:blipFill>
          <a:blip r:embed="rId6" cstate="print"/>
          <a:srcRect/>
          <a:stretch>
            <a:fillRect/>
          </a:stretch>
        </p:blipFill>
        <p:spPr bwMode="auto">
          <a:xfrm>
            <a:off x="4800600" y="5746750"/>
            <a:ext cx="153988" cy="152400"/>
          </a:xfrm>
          <a:prstGeom prst="rect">
            <a:avLst/>
          </a:prstGeom>
          <a:noFill/>
          <a:ln w="3175">
            <a:solidFill>
              <a:schemeClr val="bg1"/>
            </a:solidFill>
            <a:miter lim="800000"/>
            <a:headEnd/>
            <a:tailEnd/>
          </a:ln>
        </p:spPr>
      </p:pic>
      <p:pic>
        <p:nvPicPr>
          <p:cNvPr id="9283" name="Picture 67" descr="hexholes_patch2"/>
          <p:cNvPicPr>
            <a:picLocks noChangeAspect="1" noChangeArrowheads="1"/>
          </p:cNvPicPr>
          <p:nvPr/>
        </p:nvPicPr>
        <p:blipFill>
          <a:blip r:embed="rId7" cstate="print"/>
          <a:srcRect/>
          <a:stretch>
            <a:fillRect/>
          </a:stretch>
        </p:blipFill>
        <p:spPr bwMode="auto">
          <a:xfrm>
            <a:off x="5029200" y="5748338"/>
            <a:ext cx="152400" cy="150812"/>
          </a:xfrm>
          <a:prstGeom prst="rect">
            <a:avLst/>
          </a:prstGeom>
          <a:noFill/>
          <a:ln w="3175">
            <a:solidFill>
              <a:schemeClr val="bg1"/>
            </a:solidFill>
            <a:miter lim="800000"/>
            <a:headEnd/>
            <a:tailEnd/>
          </a:ln>
        </p:spPr>
      </p:pic>
      <p:pic>
        <p:nvPicPr>
          <p:cNvPr id="9284" name="Picture 68" descr="hexholes_patch3"/>
          <p:cNvPicPr>
            <a:picLocks noChangeAspect="1" noChangeArrowheads="1"/>
          </p:cNvPicPr>
          <p:nvPr/>
        </p:nvPicPr>
        <p:blipFill>
          <a:blip r:embed="rId8" cstate="print"/>
          <a:srcRect/>
          <a:stretch>
            <a:fillRect/>
          </a:stretch>
        </p:blipFill>
        <p:spPr bwMode="auto">
          <a:xfrm>
            <a:off x="5256213" y="5746750"/>
            <a:ext cx="153987" cy="152400"/>
          </a:xfrm>
          <a:prstGeom prst="rect">
            <a:avLst/>
          </a:prstGeom>
          <a:noFill/>
          <a:ln w="3175">
            <a:solidFill>
              <a:schemeClr val="bg1"/>
            </a:solidFill>
            <a:miter lim="800000"/>
            <a:headEnd/>
            <a:tailEnd/>
          </a:ln>
        </p:spPr>
      </p:pic>
      <p:sp>
        <p:nvSpPr>
          <p:cNvPr id="9285" name="Rectangle 69"/>
          <p:cNvSpPr>
            <a:spLocks noChangeArrowheads="1"/>
          </p:cNvSpPr>
          <p:nvPr/>
        </p:nvSpPr>
        <p:spPr bwMode="auto">
          <a:xfrm>
            <a:off x="4800600" y="55943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6" name="Rectangle 70"/>
          <p:cNvSpPr>
            <a:spLocks noChangeArrowheads="1"/>
          </p:cNvSpPr>
          <p:nvPr/>
        </p:nvSpPr>
        <p:spPr bwMode="auto">
          <a:xfrm>
            <a:off x="5029200" y="5441950"/>
            <a:ext cx="152400" cy="2286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7" name="Rectangle 71"/>
          <p:cNvSpPr>
            <a:spLocks noChangeArrowheads="1"/>
          </p:cNvSpPr>
          <p:nvPr/>
        </p:nvSpPr>
        <p:spPr bwMode="auto">
          <a:xfrm>
            <a:off x="5257800" y="55943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88" name="Picture 72" descr="brodatz1_1"/>
          <p:cNvPicPr>
            <a:picLocks noChangeAspect="1" noChangeArrowheads="1"/>
          </p:cNvPicPr>
          <p:nvPr/>
        </p:nvPicPr>
        <p:blipFill>
          <a:blip r:embed="rId9" cstate="print"/>
          <a:srcRect/>
          <a:stretch>
            <a:fillRect/>
          </a:stretch>
        </p:blipFill>
        <p:spPr bwMode="auto">
          <a:xfrm>
            <a:off x="5486400" y="5753100"/>
            <a:ext cx="146050" cy="146050"/>
          </a:xfrm>
          <a:prstGeom prst="rect">
            <a:avLst/>
          </a:prstGeom>
          <a:noFill/>
          <a:ln w="3175">
            <a:solidFill>
              <a:schemeClr val="bg1"/>
            </a:solidFill>
            <a:miter lim="800000"/>
            <a:headEnd/>
            <a:tailEnd/>
          </a:ln>
        </p:spPr>
      </p:pic>
      <p:pic>
        <p:nvPicPr>
          <p:cNvPr id="9289" name="Picture 73" descr="brodatz1_4"/>
          <p:cNvPicPr>
            <a:picLocks noChangeAspect="1" noChangeArrowheads="1"/>
          </p:cNvPicPr>
          <p:nvPr/>
        </p:nvPicPr>
        <p:blipFill>
          <a:blip r:embed="rId10" cstate="print"/>
          <a:srcRect/>
          <a:stretch>
            <a:fillRect/>
          </a:stretch>
        </p:blipFill>
        <p:spPr bwMode="auto">
          <a:xfrm>
            <a:off x="5943600" y="5753100"/>
            <a:ext cx="146050" cy="146050"/>
          </a:xfrm>
          <a:prstGeom prst="rect">
            <a:avLst/>
          </a:prstGeom>
          <a:noFill/>
          <a:ln w="3175">
            <a:solidFill>
              <a:schemeClr val="bg1"/>
            </a:solidFill>
            <a:miter lim="800000"/>
            <a:headEnd/>
            <a:tailEnd/>
          </a:ln>
        </p:spPr>
      </p:pic>
      <p:pic>
        <p:nvPicPr>
          <p:cNvPr id="9290" name="Picture 74" descr="brodatz1_2"/>
          <p:cNvPicPr>
            <a:picLocks noChangeAspect="1" noChangeArrowheads="1"/>
          </p:cNvPicPr>
          <p:nvPr/>
        </p:nvPicPr>
        <p:blipFill>
          <a:blip r:embed="rId11" cstate="print"/>
          <a:srcRect/>
          <a:stretch>
            <a:fillRect/>
          </a:stretch>
        </p:blipFill>
        <p:spPr bwMode="auto">
          <a:xfrm>
            <a:off x="5715000" y="5753100"/>
            <a:ext cx="146050" cy="146050"/>
          </a:xfrm>
          <a:prstGeom prst="rect">
            <a:avLst/>
          </a:prstGeom>
          <a:noFill/>
          <a:ln w="3175">
            <a:solidFill>
              <a:schemeClr val="bg1"/>
            </a:solidFill>
            <a:miter lim="800000"/>
            <a:headEnd/>
            <a:tailEnd/>
          </a:ln>
        </p:spPr>
      </p:pic>
      <p:pic>
        <p:nvPicPr>
          <p:cNvPr id="9291" name="Picture 75" descr="brodatz1_5"/>
          <p:cNvPicPr>
            <a:picLocks noChangeAspect="1" noChangeArrowheads="1"/>
          </p:cNvPicPr>
          <p:nvPr/>
        </p:nvPicPr>
        <p:blipFill>
          <a:blip r:embed="rId12" cstate="print"/>
          <a:srcRect/>
          <a:stretch>
            <a:fillRect/>
          </a:stretch>
        </p:blipFill>
        <p:spPr bwMode="auto">
          <a:xfrm>
            <a:off x="6172200" y="5753100"/>
            <a:ext cx="146050" cy="146050"/>
          </a:xfrm>
          <a:prstGeom prst="rect">
            <a:avLst/>
          </a:prstGeom>
          <a:noFill/>
          <a:ln w="3175">
            <a:solidFill>
              <a:schemeClr val="bg1"/>
            </a:solidFill>
            <a:miter lim="800000"/>
            <a:headEnd/>
            <a:tailEnd/>
          </a:ln>
        </p:spPr>
      </p:pic>
      <p:pic>
        <p:nvPicPr>
          <p:cNvPr id="9292" name="Picture 76" descr="brodatz1_6"/>
          <p:cNvPicPr>
            <a:picLocks noChangeAspect="1" noChangeArrowheads="1"/>
          </p:cNvPicPr>
          <p:nvPr/>
        </p:nvPicPr>
        <p:blipFill>
          <a:blip r:embed="rId13" cstate="print"/>
          <a:srcRect/>
          <a:stretch>
            <a:fillRect/>
          </a:stretch>
        </p:blipFill>
        <p:spPr bwMode="auto">
          <a:xfrm>
            <a:off x="6400800" y="5753100"/>
            <a:ext cx="146050" cy="146050"/>
          </a:xfrm>
          <a:prstGeom prst="rect">
            <a:avLst/>
          </a:prstGeom>
          <a:noFill/>
          <a:ln w="3175">
            <a:solidFill>
              <a:schemeClr val="bg1"/>
            </a:solidFill>
            <a:miter lim="800000"/>
            <a:headEnd/>
            <a:tailEnd/>
          </a:ln>
        </p:spPr>
      </p:pic>
      <p:sp>
        <p:nvSpPr>
          <p:cNvPr id="9293" name="Rectangle 77"/>
          <p:cNvSpPr>
            <a:spLocks noChangeArrowheads="1"/>
          </p:cNvSpPr>
          <p:nvPr/>
        </p:nvSpPr>
        <p:spPr bwMode="auto">
          <a:xfrm>
            <a:off x="5486400" y="5518150"/>
            <a:ext cx="152400" cy="158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4" name="Rectangle 78"/>
          <p:cNvSpPr>
            <a:spLocks noChangeArrowheads="1"/>
          </p:cNvSpPr>
          <p:nvPr/>
        </p:nvSpPr>
        <p:spPr bwMode="auto">
          <a:xfrm>
            <a:off x="5715000" y="56007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5" name="Rectangle 79"/>
          <p:cNvSpPr>
            <a:spLocks noChangeArrowheads="1"/>
          </p:cNvSpPr>
          <p:nvPr/>
        </p:nvSpPr>
        <p:spPr bwMode="auto">
          <a:xfrm>
            <a:off x="5943600" y="56007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6" name="Rectangle 80"/>
          <p:cNvSpPr>
            <a:spLocks noChangeArrowheads="1"/>
          </p:cNvSpPr>
          <p:nvPr/>
        </p:nvSpPr>
        <p:spPr bwMode="auto">
          <a:xfrm>
            <a:off x="6172200" y="5518150"/>
            <a:ext cx="152400" cy="158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7" name="Rectangle 81"/>
          <p:cNvSpPr>
            <a:spLocks noChangeArrowheads="1"/>
          </p:cNvSpPr>
          <p:nvPr/>
        </p:nvSpPr>
        <p:spPr bwMode="auto">
          <a:xfrm>
            <a:off x="6400800" y="5441950"/>
            <a:ext cx="152400" cy="2349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8" name="Text Box 82"/>
          <p:cNvSpPr txBox="1">
            <a:spLocks noChangeArrowheads="1"/>
          </p:cNvSpPr>
          <p:nvPr/>
        </p:nvSpPr>
        <p:spPr bwMode="auto">
          <a:xfrm>
            <a:off x="5534025" y="1374775"/>
            <a:ext cx="1187450" cy="366713"/>
          </a:xfrm>
          <a:prstGeom prst="rect">
            <a:avLst/>
          </a:prstGeom>
          <a:noFill/>
          <a:ln w="9525">
            <a:noFill/>
            <a:miter lim="800000"/>
            <a:headEnd/>
            <a:tailEnd/>
          </a:ln>
        </p:spPr>
        <p:txBody>
          <a:bodyPr wrap="none">
            <a:spAutoFit/>
          </a:bodyPr>
          <a:lstStyle/>
          <a:p>
            <a:pPr algn="ctr" eaLnBrk="1" hangingPunct="1"/>
            <a:r>
              <a:rPr lang="en-US" sz="1800">
                <a:solidFill>
                  <a:schemeClr val="bg1"/>
                </a:solidFill>
              </a:rPr>
              <a:t>histogram</a:t>
            </a:r>
          </a:p>
        </p:txBody>
      </p:sp>
      <p:sp>
        <p:nvSpPr>
          <p:cNvPr id="954452" name="Rectangle 84"/>
          <p:cNvSpPr>
            <a:spLocks noChangeArrowheads="1"/>
          </p:cNvSpPr>
          <p:nvPr/>
        </p:nvSpPr>
        <p:spPr bwMode="auto">
          <a:xfrm>
            <a:off x="152400" y="6140450"/>
            <a:ext cx="8915400" cy="641350"/>
          </a:xfrm>
          <a:prstGeom prst="rect">
            <a:avLst/>
          </a:prstGeom>
          <a:noFill/>
          <a:ln w="9525">
            <a:noFill/>
            <a:miter lim="800000"/>
            <a:headEnd/>
            <a:tailEnd/>
          </a:ln>
        </p:spPr>
        <p:txBody>
          <a:bodyPr>
            <a:spAutoFit/>
          </a:bodyPr>
          <a:lstStyle/>
          <a:p>
            <a:r>
              <a:rPr lang="en-US" sz="1800">
                <a:solidFill>
                  <a:schemeClr val="bg1"/>
                </a:solidFill>
              </a:rPr>
              <a:t>Julesz, 1981; Cula &amp; Dana, 2001; Leung &amp; Malik 2001; Mori, Belongie &amp; Malik, 2001; Schmid 2001; Varma &amp; Zisserman, 2002, 2003; Lazebnik, Schmid &amp; Ponce, 2003</a:t>
            </a:r>
          </a:p>
        </p:txBody>
      </p:sp>
    </p:spTree>
    <p:extLst>
      <p:ext uri="{BB962C8B-B14F-4D97-AF65-F5344CB8AC3E}">
        <p14:creationId xmlns:p14="http://schemas.microsoft.com/office/powerpoint/2010/main" val="71269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4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45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4648200" y="1295400"/>
            <a:ext cx="4495800" cy="4724400"/>
          </a:xfrm>
          <a:prstGeom prst="rect">
            <a:avLst/>
          </a:prstGeom>
          <a:solidFill>
            <a:srgbClr val="F6B69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sp>
        <p:nvSpPr>
          <p:cNvPr id="66563" name="Rectangle 3"/>
          <p:cNvSpPr>
            <a:spLocks noChangeArrowheads="1"/>
          </p:cNvSpPr>
          <p:nvPr/>
        </p:nvSpPr>
        <p:spPr bwMode="auto">
          <a:xfrm>
            <a:off x="0" y="1295400"/>
            <a:ext cx="4495800" cy="4724400"/>
          </a:xfrm>
          <a:prstGeom prst="rect">
            <a:avLst/>
          </a:prstGeom>
          <a:solidFill>
            <a:srgbClr val="B3B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graphicFrame>
        <p:nvGraphicFramePr>
          <p:cNvPr id="66564" name="Object 4"/>
          <p:cNvGraphicFramePr>
            <a:graphicFrameLocks noChangeAspect="1"/>
          </p:cNvGraphicFramePr>
          <p:nvPr/>
        </p:nvGraphicFramePr>
        <p:xfrm>
          <a:off x="4800600" y="1524000"/>
          <a:ext cx="4114800" cy="4057650"/>
        </p:xfrm>
        <a:graphic>
          <a:graphicData uri="http://schemas.openxmlformats.org/presentationml/2006/ole">
            <mc:AlternateContent xmlns:mc="http://schemas.openxmlformats.org/markup-compatibility/2006">
              <mc:Choice xmlns:v="urn:schemas-microsoft-com:vml" Requires="v">
                <p:oleObj spid="_x0000_s1325" name="Image" r:id="rId4" imgW="4800000" imgH="3415873" progId="">
                  <p:embed/>
                </p:oleObj>
              </mc:Choice>
              <mc:Fallback>
                <p:oleObj name="Image" r:id="rId4" imgW="4800000" imgH="3415873"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7777" r="18889"/>
                      <a:stretch>
                        <a:fillRect/>
                      </a:stretch>
                    </p:blipFill>
                    <p:spPr bwMode="auto">
                      <a:xfrm>
                        <a:off x="4800600" y="1524000"/>
                        <a:ext cx="4114800" cy="4057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6565" name="Object 5"/>
          <p:cNvGraphicFramePr>
            <a:graphicFrameLocks noChangeAspect="1"/>
          </p:cNvGraphicFramePr>
          <p:nvPr/>
        </p:nvGraphicFramePr>
        <p:xfrm>
          <a:off x="180975" y="1524000"/>
          <a:ext cx="4086225" cy="4202113"/>
        </p:xfrm>
        <a:graphic>
          <a:graphicData uri="http://schemas.openxmlformats.org/presentationml/2006/ole">
            <mc:AlternateContent xmlns:mc="http://schemas.openxmlformats.org/markup-compatibility/2006">
              <mc:Choice xmlns:v="urn:schemas-microsoft-com:vml" Requires="v">
                <p:oleObj spid="_x0000_s1326" name="Image" r:id="rId6" imgW="4888889" imgH="3530159" progId="">
                  <p:embed/>
                </p:oleObj>
              </mc:Choice>
              <mc:Fallback>
                <p:oleObj name="Image" r:id="rId6" imgW="4888889" imgH="3530159"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l="10715" r="20238"/>
                      <a:stretch>
                        <a:fillRect/>
                      </a:stretch>
                    </p:blipFill>
                    <p:spPr bwMode="auto">
                      <a:xfrm>
                        <a:off x="180975" y="1524000"/>
                        <a:ext cx="4086225" cy="4202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85766" name="Rectangle 6"/>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lstStyle/>
          <a:p>
            <a:pPr algn="ctr"/>
            <a:r>
              <a:rPr lang="en-US" sz="3400" b="1" dirty="0" smtClean="0">
                <a:solidFill>
                  <a:srgbClr val="000000"/>
                </a:solidFill>
                <a:effectLst>
                  <a:outerShdw blurRad="38100" dist="38100" dir="2700000" algn="tl">
                    <a:srgbClr val="FFFFFF"/>
                  </a:outerShdw>
                </a:effectLst>
                <a:latin typeface="Arial" charset="0"/>
              </a:rPr>
              <a:t>Visual words = </a:t>
            </a:r>
            <a:r>
              <a:rPr lang="en-US" sz="3400" b="1" dirty="0" err="1">
                <a:solidFill>
                  <a:srgbClr val="000000"/>
                </a:solidFill>
                <a:effectLst>
                  <a:outerShdw blurRad="38100" dist="38100" dir="2700000" algn="tl">
                    <a:srgbClr val="FFFFFF"/>
                  </a:outerShdw>
                </a:effectLst>
                <a:latin typeface="Arial" charset="0"/>
              </a:rPr>
              <a:t>c</a:t>
            </a:r>
            <a:r>
              <a:rPr lang="en-US" sz="3400" b="1" dirty="0" err="1" smtClean="0">
                <a:solidFill>
                  <a:srgbClr val="000000"/>
                </a:solidFill>
                <a:effectLst>
                  <a:outerShdw blurRad="38100" dist="38100" dir="2700000" algn="tl">
                    <a:srgbClr val="FFFFFF"/>
                  </a:outerShdw>
                </a:effectLst>
                <a:latin typeface="Arial" charset="0"/>
              </a:rPr>
              <a:t>uvinte</a:t>
            </a:r>
            <a:r>
              <a:rPr lang="en-US" sz="3400" b="1" dirty="0" smtClean="0">
                <a:solidFill>
                  <a:srgbClr val="000000"/>
                </a:solidFill>
                <a:effectLst>
                  <a:outerShdw blurRad="38100" dist="38100" dir="2700000" algn="tl">
                    <a:srgbClr val="FFFFFF"/>
                  </a:outerShdw>
                </a:effectLst>
                <a:latin typeface="Arial" charset="0"/>
              </a:rPr>
              <a:t> </a:t>
            </a:r>
            <a:r>
              <a:rPr lang="en-US" sz="3400" b="1" dirty="0" err="1" smtClean="0">
                <a:solidFill>
                  <a:srgbClr val="000000"/>
                </a:solidFill>
                <a:effectLst>
                  <a:outerShdw blurRad="38100" dist="38100" dir="2700000" algn="tl">
                    <a:srgbClr val="FFFFFF"/>
                  </a:outerShdw>
                </a:effectLst>
                <a:latin typeface="Arial" charset="0"/>
              </a:rPr>
              <a:t>vizuale</a:t>
            </a:r>
            <a:endParaRPr lang="en-US" sz="3400" b="1" dirty="0">
              <a:solidFill>
                <a:srgbClr val="000000"/>
              </a:solidFill>
              <a:effectLst>
                <a:outerShdw blurRad="38100" dist="38100" dir="2700000" algn="tl">
                  <a:srgbClr val="FFFFFF"/>
                </a:outerShdw>
              </a:effectLst>
              <a:latin typeface="Arial" charset="0"/>
            </a:endParaRPr>
          </a:p>
        </p:txBody>
      </p:sp>
      <p:sp>
        <p:nvSpPr>
          <p:cNvPr id="8" name="TextBox 7"/>
          <p:cNvSpPr txBox="1"/>
          <p:nvPr/>
        </p:nvSpPr>
        <p:spPr>
          <a:xfrm>
            <a:off x="7201948" y="6573131"/>
            <a:ext cx="2141343"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J. </a:t>
            </a:r>
            <a:r>
              <a:rPr lang="en-US" sz="1200" dirty="0" err="1" smtClean="0"/>
              <a:t>Sivic</a:t>
            </a:r>
            <a:endParaRPr lang="en-US" sz="1200" dirty="0"/>
          </a:p>
        </p:txBody>
      </p:sp>
    </p:spTree>
    <p:extLst>
      <p:ext uri="{BB962C8B-B14F-4D97-AF65-F5344CB8AC3E}">
        <p14:creationId xmlns:p14="http://schemas.microsoft.com/office/powerpoint/2010/main" val="1326396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6032788" y="3951619"/>
            <a:ext cx="3093568" cy="2906381"/>
          </a:xfrm>
          <a:prstGeom prst="rect">
            <a:avLst/>
          </a:prstGeom>
          <a:solidFill>
            <a:srgbClr val="F6B69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sp>
        <p:nvSpPr>
          <p:cNvPr id="66563" name="Rectangle 3"/>
          <p:cNvSpPr>
            <a:spLocks noChangeArrowheads="1"/>
          </p:cNvSpPr>
          <p:nvPr/>
        </p:nvSpPr>
        <p:spPr bwMode="auto">
          <a:xfrm>
            <a:off x="6015155" y="864418"/>
            <a:ext cx="3086955" cy="3087201"/>
          </a:xfrm>
          <a:prstGeom prst="rect">
            <a:avLst/>
          </a:prstGeom>
          <a:solidFill>
            <a:srgbClr val="B3B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graphicFrame>
        <p:nvGraphicFramePr>
          <p:cNvPr id="66564" name="Object 4"/>
          <p:cNvGraphicFramePr>
            <a:graphicFrameLocks noChangeAspect="1"/>
          </p:cNvGraphicFramePr>
          <p:nvPr>
            <p:extLst>
              <p:ext uri="{D42A27DB-BD31-4B8C-83A1-F6EECF244321}">
                <p14:modId xmlns:p14="http://schemas.microsoft.com/office/powerpoint/2010/main" val="3315644694"/>
              </p:ext>
            </p:extLst>
          </p:nvPr>
        </p:nvGraphicFramePr>
        <p:xfrm>
          <a:off x="6305882" y="4128029"/>
          <a:ext cx="2606032" cy="2569838"/>
        </p:xfrm>
        <a:graphic>
          <a:graphicData uri="http://schemas.openxmlformats.org/presentationml/2006/ole">
            <mc:AlternateContent xmlns:mc="http://schemas.openxmlformats.org/markup-compatibility/2006">
              <mc:Choice xmlns:v="urn:schemas-microsoft-com:vml" Requires="v">
                <p:oleObj spid="_x0000_s334123" name="Image" r:id="rId4" imgW="4800000" imgH="3415873" progId="">
                  <p:embed/>
                </p:oleObj>
              </mc:Choice>
              <mc:Fallback>
                <p:oleObj name="Image" r:id="rId4" imgW="4800000" imgH="3415873"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7777" r="18889"/>
                      <a:stretch>
                        <a:fillRect/>
                      </a:stretch>
                    </p:blipFill>
                    <p:spPr bwMode="auto">
                      <a:xfrm>
                        <a:off x="6305882" y="4128029"/>
                        <a:ext cx="2606032" cy="2569838"/>
                      </a:xfrm>
                      <a:prstGeom prst="rect">
                        <a:avLst/>
                      </a:prstGeom>
                      <a:noFill/>
                      <a:ln>
                        <a:noFill/>
                      </a:ln>
                      <a:effectLst/>
                      <a:extLst/>
                    </p:spPr>
                  </p:pic>
                </p:oleObj>
              </mc:Fallback>
            </mc:AlternateContent>
          </a:graphicData>
        </a:graphic>
      </p:graphicFrame>
      <p:graphicFrame>
        <p:nvGraphicFramePr>
          <p:cNvPr id="66565" name="Object 5"/>
          <p:cNvGraphicFramePr>
            <a:graphicFrameLocks noChangeAspect="1"/>
          </p:cNvGraphicFramePr>
          <p:nvPr>
            <p:extLst>
              <p:ext uri="{D42A27DB-BD31-4B8C-83A1-F6EECF244321}">
                <p14:modId xmlns:p14="http://schemas.microsoft.com/office/powerpoint/2010/main" val="4255564417"/>
              </p:ext>
            </p:extLst>
          </p:nvPr>
        </p:nvGraphicFramePr>
        <p:xfrm>
          <a:off x="6238813" y="1009461"/>
          <a:ext cx="2712587" cy="2789518"/>
        </p:xfrm>
        <a:graphic>
          <a:graphicData uri="http://schemas.openxmlformats.org/presentationml/2006/ole">
            <mc:AlternateContent xmlns:mc="http://schemas.openxmlformats.org/markup-compatibility/2006">
              <mc:Choice xmlns:v="urn:schemas-microsoft-com:vml" Requires="v">
                <p:oleObj spid="_x0000_s334124" name="Image" r:id="rId6" imgW="4888889" imgH="3530159" progId="">
                  <p:embed/>
                </p:oleObj>
              </mc:Choice>
              <mc:Fallback>
                <p:oleObj name="Image" r:id="rId6" imgW="4888889" imgH="3530159"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l="10715" r="20238"/>
                      <a:stretch>
                        <a:fillRect/>
                      </a:stretch>
                    </p:blipFill>
                    <p:spPr bwMode="auto">
                      <a:xfrm>
                        <a:off x="6238813" y="1009461"/>
                        <a:ext cx="2712587" cy="2789518"/>
                      </a:xfrm>
                      <a:prstGeom prst="rect">
                        <a:avLst/>
                      </a:prstGeom>
                      <a:noFill/>
                      <a:ln>
                        <a:noFill/>
                      </a:ln>
                      <a:effectLst/>
                      <a:extLst/>
                    </p:spPr>
                  </p:pic>
                </p:oleObj>
              </mc:Fallback>
            </mc:AlternateContent>
          </a:graphicData>
        </a:graphic>
      </p:graphicFrame>
      <p:sp>
        <p:nvSpPr>
          <p:cNvPr id="885766" name="Rectangle 6"/>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lstStyle/>
          <a:p>
            <a:pPr algn="ctr"/>
            <a:r>
              <a:rPr lang="en-US" sz="3400" b="1" dirty="0">
                <a:solidFill>
                  <a:srgbClr val="000000"/>
                </a:solidFill>
                <a:effectLst>
                  <a:outerShdw blurRad="38100" dist="38100" dir="2700000" algn="tl">
                    <a:srgbClr val="FFFFFF"/>
                  </a:outerShdw>
                </a:effectLst>
                <a:latin typeface="Arial" charset="0"/>
              </a:rPr>
              <a:t>Visual words = </a:t>
            </a:r>
            <a:r>
              <a:rPr lang="en-US" sz="3400" b="1" dirty="0" err="1">
                <a:solidFill>
                  <a:srgbClr val="000000"/>
                </a:solidFill>
                <a:effectLst>
                  <a:outerShdw blurRad="38100" dist="38100" dir="2700000" algn="tl">
                    <a:srgbClr val="FFFFFF"/>
                  </a:outerShdw>
                </a:effectLst>
                <a:latin typeface="Arial" charset="0"/>
              </a:rPr>
              <a:t>cuvinte</a:t>
            </a:r>
            <a:r>
              <a:rPr lang="en-US" sz="3400" b="1" dirty="0">
                <a:solidFill>
                  <a:srgbClr val="000000"/>
                </a:solidFill>
                <a:effectLst>
                  <a:outerShdw blurRad="38100" dist="38100" dir="2700000" algn="tl">
                    <a:srgbClr val="FFFFFF"/>
                  </a:outerShdw>
                </a:effectLst>
                <a:latin typeface="Arial" charset="0"/>
              </a:rPr>
              <a:t> </a:t>
            </a:r>
            <a:r>
              <a:rPr lang="en-US" sz="3400" b="1" dirty="0" err="1">
                <a:solidFill>
                  <a:srgbClr val="000000"/>
                </a:solidFill>
                <a:effectLst>
                  <a:outerShdw blurRad="38100" dist="38100" dir="2700000" algn="tl">
                    <a:srgbClr val="FFFFFF"/>
                  </a:outerShdw>
                </a:effectLst>
                <a:latin typeface="Arial" charset="0"/>
              </a:rPr>
              <a:t>vizuale</a:t>
            </a:r>
            <a:endParaRPr lang="en-US" sz="3400" b="1" dirty="0">
              <a:solidFill>
                <a:srgbClr val="000000"/>
              </a:solidFill>
              <a:effectLst>
                <a:outerShdw blurRad="38100" dist="38100" dir="2700000" algn="tl">
                  <a:srgbClr val="FFFFFF"/>
                </a:outerShdw>
              </a:effectLst>
              <a:latin typeface="Arial" charset="0"/>
            </a:endParaRPr>
          </a:p>
        </p:txBody>
      </p:sp>
      <p:sp>
        <p:nvSpPr>
          <p:cNvPr id="2" name="TextBox 1"/>
          <p:cNvSpPr txBox="1"/>
          <p:nvPr/>
        </p:nvSpPr>
        <p:spPr>
          <a:xfrm>
            <a:off x="0" y="1415206"/>
            <a:ext cx="6094206" cy="4093428"/>
          </a:xfrm>
          <a:prstGeom prst="rect">
            <a:avLst/>
          </a:prstGeom>
          <a:noFill/>
        </p:spPr>
        <p:txBody>
          <a:bodyPr wrap="square" rtlCol="0">
            <a:spAutoFit/>
          </a:bodyPr>
          <a:lstStyle/>
          <a:p>
            <a:pPr marL="285750" indent="-285750">
              <a:buFont typeface="Arial"/>
              <a:buChar char="•"/>
            </a:pPr>
            <a:r>
              <a:rPr lang="en-US" sz="2600" dirty="0" err="1" smtClean="0"/>
              <a:t>Descriem</a:t>
            </a:r>
            <a:r>
              <a:rPr lang="en-US" sz="2600" dirty="0" smtClean="0"/>
              <a:t> cu </a:t>
            </a:r>
            <a:r>
              <a:rPr lang="en-US" sz="2600" dirty="0" err="1" smtClean="0"/>
              <a:t>ajutorul</a:t>
            </a:r>
            <a:r>
              <a:rPr lang="en-US" sz="2600" dirty="0" smtClean="0"/>
              <a:t> </a:t>
            </a:r>
            <a:r>
              <a:rPr lang="en-US" sz="2600" dirty="0" err="1" smtClean="0"/>
              <a:t>lor</a:t>
            </a:r>
            <a:r>
              <a:rPr lang="en-US" sz="2600" dirty="0" smtClean="0"/>
              <a:t> </a:t>
            </a:r>
            <a:r>
              <a:rPr lang="en-US" sz="2600" dirty="0" err="1" smtClean="0"/>
              <a:t>înfățisarea</a:t>
            </a:r>
            <a:r>
              <a:rPr lang="en-US" sz="2600" dirty="0" smtClean="0"/>
              <a:t> </a:t>
            </a:r>
            <a:r>
              <a:rPr lang="en-US" sz="2600" dirty="0" err="1" smtClean="0"/>
              <a:t>obiectelor</a:t>
            </a:r>
            <a:endParaRPr lang="en-US" sz="2600" dirty="0" smtClean="0"/>
          </a:p>
          <a:p>
            <a:pPr marL="285750" indent="-285750">
              <a:buFont typeface="Arial"/>
              <a:buChar char="•"/>
            </a:pPr>
            <a:endParaRPr lang="en-US" sz="2600" dirty="0" smtClean="0"/>
          </a:p>
          <a:p>
            <a:pPr marL="285750" indent="-285750">
              <a:buFont typeface="Arial"/>
              <a:buChar char="•"/>
            </a:pPr>
            <a:r>
              <a:rPr lang="en-US" sz="2600" dirty="0" err="1" smtClean="0"/>
              <a:t>Înfățisarea</a:t>
            </a:r>
            <a:r>
              <a:rPr lang="en-US" sz="2600" dirty="0" smtClean="0"/>
              <a:t> </a:t>
            </a:r>
            <a:r>
              <a:rPr lang="en-US" sz="2600" dirty="0" err="1" smtClean="0"/>
              <a:t>obiectelor</a:t>
            </a:r>
            <a:r>
              <a:rPr lang="en-US" sz="2600" dirty="0" smtClean="0"/>
              <a:t> </a:t>
            </a:r>
            <a:r>
              <a:rPr lang="en-US" sz="2600" dirty="0" err="1" smtClean="0"/>
              <a:t>variază</a:t>
            </a:r>
            <a:r>
              <a:rPr lang="en-US" sz="2600" dirty="0" smtClean="0"/>
              <a:t> </a:t>
            </a:r>
            <a:r>
              <a:rPr lang="en-US" sz="2600" dirty="0" err="1" smtClean="0"/>
              <a:t>foarte</a:t>
            </a:r>
            <a:r>
              <a:rPr lang="en-US" sz="2600" dirty="0" smtClean="0"/>
              <a:t> </a:t>
            </a:r>
            <a:r>
              <a:rPr lang="en-US" sz="2600" dirty="0" err="1" smtClean="0"/>
              <a:t>mult</a:t>
            </a:r>
            <a:r>
              <a:rPr lang="en-US" sz="2600" dirty="0" smtClean="0"/>
              <a:t> </a:t>
            </a:r>
            <a:r>
              <a:rPr lang="en-US" sz="2600" dirty="0" err="1" smtClean="0"/>
              <a:t>chiar</a:t>
            </a:r>
            <a:r>
              <a:rPr lang="en-US" sz="2600" dirty="0" smtClean="0"/>
              <a:t> </a:t>
            </a:r>
            <a:r>
              <a:rPr lang="en-US" sz="2600" dirty="0" err="1" smtClean="0"/>
              <a:t>şi</a:t>
            </a:r>
            <a:r>
              <a:rPr lang="en-US" sz="2600" dirty="0" smtClean="0"/>
              <a:t> </a:t>
            </a:r>
            <a:r>
              <a:rPr lang="en-US" sz="2600" dirty="0" err="1" smtClean="0"/>
              <a:t>pentru</a:t>
            </a:r>
            <a:r>
              <a:rPr lang="en-US" sz="2600" dirty="0" smtClean="0"/>
              <a:t> </a:t>
            </a:r>
            <a:r>
              <a:rPr lang="en-US" sz="2600" dirty="0" err="1" smtClean="0"/>
              <a:t>aceeaşi</a:t>
            </a:r>
            <a:r>
              <a:rPr lang="en-US" sz="2600" dirty="0" smtClean="0"/>
              <a:t> </a:t>
            </a:r>
            <a:r>
              <a:rPr lang="en-US" sz="2600" dirty="0" err="1" smtClean="0"/>
              <a:t>clasă</a:t>
            </a:r>
            <a:r>
              <a:rPr lang="en-US" sz="2600" dirty="0" smtClean="0"/>
              <a:t> de </a:t>
            </a:r>
            <a:r>
              <a:rPr lang="en-US" sz="2600" dirty="0" err="1" smtClean="0"/>
              <a:t>obiecte</a:t>
            </a:r>
            <a:endParaRPr lang="en-US" sz="2600" dirty="0" smtClean="0"/>
          </a:p>
          <a:p>
            <a:pPr marL="285750" indent="-285750">
              <a:buFont typeface="Arial"/>
              <a:buChar char="•"/>
            </a:pPr>
            <a:endParaRPr lang="en-US" sz="2600" dirty="0" smtClean="0"/>
          </a:p>
          <a:p>
            <a:pPr marL="285750" indent="-285750">
              <a:buFont typeface="Arial"/>
              <a:buChar char="•"/>
            </a:pPr>
            <a:r>
              <a:rPr lang="en-US" sz="2600" dirty="0" err="1" smtClean="0"/>
              <a:t>Înfățişarea</a:t>
            </a:r>
            <a:r>
              <a:rPr lang="en-US" sz="2600" dirty="0" smtClean="0"/>
              <a:t> </a:t>
            </a:r>
            <a:r>
              <a:rPr lang="en-US" sz="2600" dirty="0" err="1" smtClean="0"/>
              <a:t>locală</a:t>
            </a:r>
            <a:r>
              <a:rPr lang="en-US" sz="2600" dirty="0" smtClean="0"/>
              <a:t> a </a:t>
            </a:r>
            <a:r>
              <a:rPr lang="en-US" sz="2600" dirty="0" err="1" smtClean="0"/>
              <a:t>părților</a:t>
            </a:r>
            <a:r>
              <a:rPr lang="en-US" sz="2600" dirty="0" smtClean="0"/>
              <a:t> </a:t>
            </a:r>
            <a:r>
              <a:rPr lang="en-US" sz="2600" dirty="0" err="1" smtClean="0"/>
              <a:t>componente</a:t>
            </a:r>
            <a:r>
              <a:rPr lang="en-US" sz="2600" dirty="0" smtClean="0"/>
              <a:t> </a:t>
            </a:r>
            <a:r>
              <a:rPr lang="en-US" sz="2600" dirty="0" err="1" smtClean="0"/>
              <a:t>variază</a:t>
            </a:r>
            <a:r>
              <a:rPr lang="en-US" sz="2600" dirty="0" smtClean="0"/>
              <a:t> </a:t>
            </a:r>
            <a:r>
              <a:rPr lang="en-US" sz="2600" dirty="0" err="1" smtClean="0"/>
              <a:t>mai</a:t>
            </a:r>
            <a:r>
              <a:rPr lang="en-US" sz="2600" dirty="0" smtClean="0"/>
              <a:t> </a:t>
            </a:r>
            <a:r>
              <a:rPr lang="en-US" sz="2600" dirty="0" err="1" smtClean="0"/>
              <a:t>puțin</a:t>
            </a:r>
            <a:endParaRPr lang="en-US" sz="2600" dirty="0" smtClean="0"/>
          </a:p>
          <a:p>
            <a:pPr marL="285750" indent="-285750">
              <a:buFont typeface="Arial"/>
              <a:buChar char="•"/>
            </a:pPr>
            <a:endParaRPr lang="en-US" sz="2600" dirty="0"/>
          </a:p>
          <a:p>
            <a:pPr marL="285750" indent="-285750">
              <a:buFont typeface="Arial"/>
              <a:buChar char="•"/>
            </a:pPr>
            <a:r>
              <a:rPr lang="en-US" sz="2600" b="1" dirty="0" smtClean="0"/>
              <a:t>Ideal: </a:t>
            </a:r>
            <a:r>
              <a:rPr lang="en-US" sz="2600" b="1" dirty="0" err="1" smtClean="0"/>
              <a:t>cuvânt</a:t>
            </a:r>
            <a:r>
              <a:rPr lang="en-US" sz="2600" b="1" dirty="0" smtClean="0"/>
              <a:t> </a:t>
            </a:r>
            <a:r>
              <a:rPr lang="en-US" sz="2600" b="1" dirty="0" err="1" smtClean="0"/>
              <a:t>vizual</a:t>
            </a:r>
            <a:r>
              <a:rPr lang="en-US" sz="2600" b="1" dirty="0" smtClean="0"/>
              <a:t> = parte a </a:t>
            </a:r>
            <a:r>
              <a:rPr lang="en-US" sz="2600" b="1" dirty="0" err="1" smtClean="0"/>
              <a:t>unui</a:t>
            </a:r>
            <a:r>
              <a:rPr lang="en-US" sz="2600" b="1" dirty="0" smtClean="0"/>
              <a:t> </a:t>
            </a:r>
            <a:r>
              <a:rPr lang="en-US" sz="2600" b="1" dirty="0" err="1" smtClean="0"/>
              <a:t>obiect</a:t>
            </a:r>
            <a:endParaRPr lang="en-US" sz="2600" b="1" dirty="0"/>
          </a:p>
        </p:txBody>
      </p:sp>
    </p:spTree>
    <p:extLst>
      <p:ext uri="{BB962C8B-B14F-4D97-AF65-F5344CB8AC3E}">
        <p14:creationId xmlns:p14="http://schemas.microsoft.com/office/powerpoint/2010/main" val="2217442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1" name="Text Box 2"/>
          <p:cNvSpPr txBox="1">
            <a:spLocks noChangeArrowheads="1"/>
          </p:cNvSpPr>
          <p:nvPr/>
        </p:nvSpPr>
        <p:spPr bwMode="auto">
          <a:xfrm>
            <a:off x="76199" y="0"/>
            <a:ext cx="9067801"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3200" dirty="0" err="1" smtClean="0">
                <a:solidFill>
                  <a:srgbClr val="000000"/>
                </a:solidFill>
              </a:rPr>
              <a:t>Recunoaşterea</a:t>
            </a:r>
            <a:r>
              <a:rPr lang="en-US" sz="3200" dirty="0" smtClean="0">
                <a:solidFill>
                  <a:srgbClr val="000000"/>
                </a:solidFill>
              </a:rPr>
              <a:t> </a:t>
            </a:r>
            <a:r>
              <a:rPr lang="en-US" sz="3200" dirty="0" err="1" smtClean="0">
                <a:solidFill>
                  <a:srgbClr val="000000"/>
                </a:solidFill>
              </a:rPr>
              <a:t>vizuală</a:t>
            </a:r>
            <a:r>
              <a:rPr lang="en-US" sz="3200" dirty="0" smtClean="0">
                <a:solidFill>
                  <a:srgbClr val="000000"/>
                </a:solidFill>
              </a:rPr>
              <a:t> a </a:t>
            </a:r>
            <a:r>
              <a:rPr lang="en-US" sz="3200" dirty="0" err="1" smtClean="0">
                <a:solidFill>
                  <a:srgbClr val="000000"/>
                </a:solidFill>
              </a:rPr>
              <a:t>claselor</a:t>
            </a:r>
            <a:r>
              <a:rPr lang="en-US" sz="3200" dirty="0" smtClean="0">
                <a:solidFill>
                  <a:srgbClr val="000000"/>
                </a:solidFill>
              </a:rPr>
              <a:t> de </a:t>
            </a:r>
            <a:r>
              <a:rPr lang="en-US" sz="3200" dirty="0" err="1" smtClean="0">
                <a:solidFill>
                  <a:srgbClr val="000000"/>
                </a:solidFill>
              </a:rPr>
              <a:t>obiecte</a:t>
            </a:r>
            <a:endParaRPr lang="en-US" sz="3200" dirty="0" smtClean="0">
              <a:solidFill>
                <a:srgbClr val="000000"/>
              </a:solidFill>
            </a:endParaRPr>
          </a:p>
        </p:txBody>
      </p:sp>
      <p:sp>
        <p:nvSpPr>
          <p:cNvPr id="4" name="Text Box 6"/>
          <p:cNvSpPr txBox="1">
            <a:spLocks noChangeArrowheads="1"/>
          </p:cNvSpPr>
          <p:nvPr/>
        </p:nvSpPr>
        <p:spPr bwMode="auto">
          <a:xfrm>
            <a:off x="7897822" y="6858000"/>
            <a:ext cx="40687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400" dirty="0" smtClean="0">
                <a:solidFill>
                  <a:srgbClr val="000000"/>
                </a:solidFill>
              </a:rPr>
              <a:t>Source: </a:t>
            </a:r>
            <a:r>
              <a:rPr lang="en-US" sz="1400" dirty="0" err="1" smtClean="0">
                <a:solidFill>
                  <a:srgbClr val="000000"/>
                </a:solidFill>
              </a:rPr>
              <a:t>Fei-Fei</a:t>
            </a:r>
            <a:r>
              <a:rPr lang="en-US" sz="1400" dirty="0" smtClean="0">
                <a:solidFill>
                  <a:srgbClr val="000000"/>
                </a:solidFill>
              </a:rPr>
              <a:t> Li, Rob Fergus, Antonio </a:t>
            </a:r>
            <a:r>
              <a:rPr lang="en-US" sz="1400" dirty="0" err="1" smtClean="0">
                <a:solidFill>
                  <a:srgbClr val="000000"/>
                </a:solidFill>
              </a:rPr>
              <a:t>Torralba</a:t>
            </a:r>
            <a:r>
              <a:rPr lang="en-US" sz="1400" dirty="0" smtClean="0">
                <a:solidFill>
                  <a:srgbClr val="000000"/>
                </a:solidFill>
              </a:rPr>
              <a:t>.</a:t>
            </a:r>
          </a:p>
        </p:txBody>
      </p:sp>
    </p:spTree>
    <p:extLst>
      <p:ext uri="{BB962C8B-B14F-4D97-AF65-F5344CB8AC3E}">
        <p14:creationId xmlns:p14="http://schemas.microsoft.com/office/powerpoint/2010/main" val="33714136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err="1" smtClean="0">
                <a:latin typeface="Arial" charset="0"/>
              </a:rPr>
              <a:t>Modelul</a:t>
            </a:r>
            <a:r>
              <a:rPr lang="en-US" dirty="0" smtClean="0">
                <a:latin typeface="Arial" charset="0"/>
              </a:rPr>
              <a:t> ‘bag of visual words’</a:t>
            </a:r>
            <a:endParaRPr lang="en-US" dirty="0">
              <a:latin typeface="Arial" charset="0"/>
            </a:endParaRPr>
          </a:p>
        </p:txBody>
      </p:sp>
      <p:sp>
        <p:nvSpPr>
          <p:cNvPr id="53251" name="Rectangle 3"/>
          <p:cNvSpPr>
            <a:spLocks noGrp="1" noChangeArrowheads="1"/>
          </p:cNvSpPr>
          <p:nvPr>
            <p:ph idx="1"/>
          </p:nvPr>
        </p:nvSpPr>
        <p:spPr/>
        <p:txBody>
          <a:bodyPr/>
          <a:lstStyle/>
          <a:p>
            <a:pPr marL="533400" indent="-533400">
              <a:buFontTx/>
              <a:buAutoNum type="arabicPeriod"/>
            </a:pPr>
            <a:r>
              <a:rPr lang="en-US" sz="2600" dirty="0" err="1" smtClean="0">
                <a:latin typeface="Arial" charset="0"/>
              </a:rPr>
              <a:t>Mulțime</a:t>
            </a:r>
            <a:r>
              <a:rPr lang="en-US" sz="2600" dirty="0" smtClean="0">
                <a:latin typeface="Arial" charset="0"/>
              </a:rPr>
              <a:t> de </a:t>
            </a:r>
            <a:r>
              <a:rPr lang="en-US" sz="2600" dirty="0" err="1" smtClean="0">
                <a:latin typeface="Arial" charset="0"/>
              </a:rPr>
              <a:t>imagini</a:t>
            </a:r>
            <a:endParaRPr lang="en-US" sz="2600" dirty="0" smtClean="0">
              <a:latin typeface="Arial" charset="0"/>
            </a:endParaRPr>
          </a:p>
          <a:p>
            <a:pPr marL="0" indent="0">
              <a:buNone/>
            </a:pPr>
            <a:endParaRPr lang="en-US" dirty="0">
              <a:latin typeface="Arial" charset="0"/>
            </a:endParaRPr>
          </a:p>
        </p:txBody>
      </p:sp>
      <p:pic>
        <p:nvPicPr>
          <p:cNvPr id="27"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864" y="1553168"/>
            <a:ext cx="748036" cy="92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1376" y="1692683"/>
            <a:ext cx="1319009" cy="786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7832237" y="1409861"/>
            <a:ext cx="523276" cy="12498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24215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err="1" smtClean="0">
                <a:latin typeface="Arial" charset="0"/>
              </a:rPr>
              <a:t>Modelul</a:t>
            </a:r>
            <a:r>
              <a:rPr lang="en-US" dirty="0" smtClean="0">
                <a:latin typeface="Arial" charset="0"/>
              </a:rPr>
              <a:t> ‘bag of visual words’</a:t>
            </a:r>
            <a:endParaRPr lang="en-US" dirty="0">
              <a:latin typeface="Arial" charset="0"/>
            </a:endParaRPr>
          </a:p>
        </p:txBody>
      </p:sp>
      <p:sp>
        <p:nvSpPr>
          <p:cNvPr id="53251" name="Rectangle 3"/>
          <p:cNvSpPr>
            <a:spLocks noGrp="1" noChangeArrowheads="1"/>
          </p:cNvSpPr>
          <p:nvPr>
            <p:ph idx="1"/>
          </p:nvPr>
        </p:nvSpPr>
        <p:spPr/>
        <p:txBody>
          <a:bodyPr/>
          <a:lstStyle/>
          <a:p>
            <a:pPr marL="533400" indent="-533400">
              <a:buFontTx/>
              <a:buAutoNum type="arabicPeriod"/>
            </a:pPr>
            <a:r>
              <a:rPr lang="en-US" sz="2600" dirty="0" err="1" smtClean="0">
                <a:latin typeface="Arial" charset="0"/>
              </a:rPr>
              <a:t>Mulțime</a:t>
            </a:r>
            <a:r>
              <a:rPr lang="en-US" sz="2600" dirty="0" smtClean="0">
                <a:latin typeface="Arial" charset="0"/>
              </a:rPr>
              <a:t> de </a:t>
            </a:r>
            <a:r>
              <a:rPr lang="en-US" sz="2600" dirty="0" err="1" smtClean="0">
                <a:latin typeface="Arial" charset="0"/>
              </a:rPr>
              <a:t>imagini</a:t>
            </a:r>
            <a:endParaRPr lang="en-US" sz="2600" dirty="0" smtClean="0">
              <a:latin typeface="Arial" charset="0"/>
            </a:endParaRPr>
          </a:p>
          <a:p>
            <a:pPr marL="533400" indent="-533400">
              <a:buFontTx/>
              <a:buAutoNum type="arabicPeriod"/>
            </a:pPr>
            <a:endParaRPr lang="en-US" dirty="0">
              <a:latin typeface="Arial" charset="0"/>
            </a:endParaRPr>
          </a:p>
          <a:p>
            <a:pPr marL="533400" indent="-533400">
              <a:buFontTx/>
              <a:buAutoNum type="arabicPeriod"/>
            </a:pPr>
            <a:r>
              <a:rPr lang="en-US" sz="2600" dirty="0" err="1" smtClean="0">
                <a:latin typeface="Arial" charset="0"/>
              </a:rPr>
              <a:t>Extragem</a:t>
            </a:r>
            <a:r>
              <a:rPr lang="en-US" sz="2600" dirty="0" smtClean="0">
                <a:latin typeface="Arial" charset="0"/>
              </a:rPr>
              <a:t> </a:t>
            </a:r>
            <a:r>
              <a:rPr lang="en-US" sz="2600" dirty="0" err="1" smtClean="0">
                <a:latin typeface="Arial" charset="0"/>
              </a:rPr>
              <a:t>caracteristici</a:t>
            </a:r>
            <a:r>
              <a:rPr lang="en-US" sz="2600" dirty="0" smtClean="0">
                <a:latin typeface="Arial" charset="0"/>
              </a:rPr>
              <a:t> din </a:t>
            </a:r>
            <a:r>
              <a:rPr lang="en-US" sz="2600" dirty="0" err="1" smtClean="0">
                <a:latin typeface="Arial" charset="0"/>
              </a:rPr>
              <a:t>fiecare</a:t>
            </a:r>
            <a:r>
              <a:rPr lang="en-US" sz="2600" dirty="0" smtClean="0">
                <a:latin typeface="Arial" charset="0"/>
              </a:rPr>
              <a:t> imagine </a:t>
            </a:r>
            <a:endParaRPr lang="en-US" sz="2600" dirty="0">
              <a:latin typeface="Arial" charset="0"/>
            </a:endParaRPr>
          </a:p>
        </p:txBody>
      </p:sp>
      <p:pic>
        <p:nvPicPr>
          <p:cNvPr id="27"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864" y="1553168"/>
            <a:ext cx="748036" cy="92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1376" y="1692683"/>
            <a:ext cx="1319009" cy="786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7832237" y="1409861"/>
            <a:ext cx="523276" cy="12498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54"/>
          <p:cNvGrpSpPr>
            <a:grpSpLocks/>
          </p:cNvGrpSpPr>
          <p:nvPr/>
        </p:nvGrpSpPr>
        <p:grpSpPr bwMode="auto">
          <a:xfrm>
            <a:off x="1409812" y="3360430"/>
            <a:ext cx="1156830" cy="1356584"/>
            <a:chOff x="288" y="2928"/>
            <a:chExt cx="864" cy="1116"/>
          </a:xfrm>
        </p:grpSpPr>
        <p:pic>
          <p:nvPicPr>
            <p:cNvPr id="8" name="Picture 55"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720" y="3216"/>
              <a:ext cx="288" cy="2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56" descr="ermine"/>
            <p:cNvPicPr>
              <a:picLocks noChangeAspect="1" noChangeArrowheads="1"/>
            </p:cNvPicPr>
            <p:nvPr/>
          </p:nvPicPr>
          <p:blipFill>
            <a:blip r:embed="rId6">
              <a:extLst>
                <a:ext uri="{28A0092B-C50C-407E-A947-70E740481C1C}">
                  <a14:useLocalDpi xmlns:a14="http://schemas.microsoft.com/office/drawing/2010/main" val="0"/>
                </a:ext>
              </a:extLst>
            </a:blip>
            <a:srcRect l="57591" t="4288" r="29535" b="88853"/>
            <a:stretch>
              <a:fillRect/>
            </a:stretch>
          </p:blipFill>
          <p:spPr bwMode="auto">
            <a:xfrm>
              <a:off x="864" y="3504"/>
              <a:ext cx="288" cy="2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57" descr="ermine"/>
            <p:cNvPicPr>
              <a:picLocks noChangeAspect="1" noChangeArrowheads="1"/>
            </p:cNvPicPr>
            <p:nvPr/>
          </p:nvPicPr>
          <p:blipFill>
            <a:blip r:embed="rId6">
              <a:extLst>
                <a:ext uri="{28A0092B-C50C-407E-A947-70E740481C1C}">
                  <a14:useLocalDpi xmlns:a14="http://schemas.microsoft.com/office/drawing/2010/main" val="0"/>
                </a:ext>
              </a:extLst>
            </a:blip>
            <a:srcRect l="58762" t="14577" r="31876" b="79422"/>
            <a:stretch>
              <a:fillRect/>
            </a:stretch>
          </p:blipFill>
          <p:spPr bwMode="auto">
            <a:xfrm>
              <a:off x="384" y="3504"/>
              <a:ext cx="288"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58" descr="ermine"/>
            <p:cNvPicPr>
              <a:picLocks noChangeAspect="1" noChangeArrowheads="1"/>
            </p:cNvPicPr>
            <p:nvPr/>
          </p:nvPicPr>
          <p:blipFill>
            <a:blip r:embed="rId6">
              <a:extLst>
                <a:ext uri="{28A0092B-C50C-407E-A947-70E740481C1C}">
                  <a14:useLocalDpi xmlns:a14="http://schemas.microsoft.com/office/drawing/2010/main" val="0"/>
                </a:ext>
              </a:extLst>
            </a:blip>
            <a:srcRect l="58762" t="27437" r="31876" b="67418"/>
            <a:stretch>
              <a:fillRect/>
            </a:stretch>
          </p:blipFill>
          <p:spPr bwMode="auto">
            <a:xfrm>
              <a:off x="288" y="3216"/>
              <a:ext cx="288" cy="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59" descr="ermine"/>
            <p:cNvPicPr>
              <a:picLocks noChangeAspect="1" noChangeArrowheads="1"/>
            </p:cNvPicPr>
            <p:nvPr/>
          </p:nvPicPr>
          <p:blipFill>
            <a:blip r:embed="rId6">
              <a:extLst>
                <a:ext uri="{28A0092B-C50C-407E-A947-70E740481C1C}">
                  <a14:useLocalDpi xmlns:a14="http://schemas.microsoft.com/office/drawing/2010/main" val="0"/>
                </a:ext>
              </a:extLst>
            </a:blip>
            <a:srcRect l="59932" t="23151" r="31876" b="71706"/>
            <a:stretch>
              <a:fillRect/>
            </a:stretch>
          </p:blipFill>
          <p:spPr bwMode="auto">
            <a:xfrm>
              <a:off x="624" y="2928"/>
              <a:ext cx="288" cy="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60"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768" y="3792"/>
              <a:ext cx="36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4" name="Group 61"/>
          <p:cNvGrpSpPr>
            <a:grpSpLocks/>
          </p:cNvGrpSpPr>
          <p:nvPr/>
        </p:nvGrpSpPr>
        <p:grpSpPr bwMode="auto">
          <a:xfrm>
            <a:off x="3340469" y="3426466"/>
            <a:ext cx="1553118" cy="1227385"/>
            <a:chOff x="2243" y="2924"/>
            <a:chExt cx="1309" cy="1140"/>
          </a:xfrm>
        </p:grpSpPr>
        <p:pic>
          <p:nvPicPr>
            <p:cNvPr id="15" name="Picture 62"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7500" t="75458"/>
            <a:stretch>
              <a:fillRect/>
            </a:stretch>
          </p:blipFill>
          <p:spPr bwMode="auto">
            <a:xfrm>
              <a:off x="2243" y="3456"/>
              <a:ext cx="493" cy="2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63"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5001" t="49956" r="42499" b="16507"/>
            <a:stretch>
              <a:fillRect/>
            </a:stretch>
          </p:blipFill>
          <p:spPr bwMode="auto">
            <a:xfrm>
              <a:off x="3194" y="3556"/>
              <a:ext cx="358" cy="3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64"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33188" r="60001"/>
            <a:stretch>
              <a:fillRect/>
            </a:stretch>
          </p:blipFill>
          <p:spPr bwMode="auto">
            <a:xfrm>
              <a:off x="2490" y="2924"/>
              <a:ext cx="438" cy="4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6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2500" t="20612" r="22501" b="37468"/>
            <a:stretch>
              <a:fillRect/>
            </a:stretch>
          </p:blipFill>
          <p:spPr bwMode="auto">
            <a:xfrm>
              <a:off x="3029" y="3118"/>
              <a:ext cx="493" cy="2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66"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0000" r="55000" b="54236"/>
            <a:stretch>
              <a:fillRect/>
            </a:stretch>
          </p:blipFill>
          <p:spPr bwMode="auto">
            <a:xfrm>
              <a:off x="2756" y="3556"/>
              <a:ext cx="325" cy="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67" descr="violin"/>
            <p:cNvPicPr>
              <a:picLocks noChangeAspect="1" noChangeArrowheads="1"/>
            </p:cNvPicPr>
            <p:nvPr/>
          </p:nvPicPr>
          <p:blipFill>
            <a:blip r:embed="rId7">
              <a:extLst>
                <a:ext uri="{28A0092B-C50C-407E-A947-70E740481C1C}">
                  <a14:useLocalDpi xmlns:a14="http://schemas.microsoft.com/office/drawing/2010/main" val="0"/>
                </a:ext>
              </a:extLst>
            </a:blip>
            <a:srcRect l="35715" t="2991" r="21428" b="71085"/>
            <a:stretch>
              <a:fillRect/>
            </a:stretch>
          </p:blipFill>
          <p:spPr bwMode="auto">
            <a:xfrm>
              <a:off x="3198" y="3698"/>
              <a:ext cx="253" cy="3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1" name="Group 68"/>
          <p:cNvGrpSpPr>
            <a:grpSpLocks/>
          </p:cNvGrpSpPr>
          <p:nvPr/>
        </p:nvGrpSpPr>
        <p:grpSpPr bwMode="auto">
          <a:xfrm>
            <a:off x="5808031" y="3466408"/>
            <a:ext cx="1512777" cy="1156326"/>
            <a:chOff x="4416" y="3072"/>
            <a:chExt cx="1035" cy="872"/>
          </a:xfrm>
        </p:grpSpPr>
        <p:pic>
          <p:nvPicPr>
            <p:cNvPr id="22" name="Picture 69" descr="violin"/>
            <p:cNvPicPr>
              <a:picLocks noChangeAspect="1" noChangeArrowheads="1"/>
            </p:cNvPicPr>
            <p:nvPr/>
          </p:nvPicPr>
          <p:blipFill>
            <a:blip r:embed="rId7">
              <a:extLst>
                <a:ext uri="{28A0092B-C50C-407E-A947-70E740481C1C}">
                  <a14:useLocalDpi xmlns:a14="http://schemas.microsoft.com/office/drawing/2010/main" val="0"/>
                </a:ext>
              </a:extLst>
            </a:blip>
            <a:srcRect t="26286" b="52684"/>
            <a:stretch>
              <a:fillRect/>
            </a:stretch>
          </p:blipFill>
          <p:spPr bwMode="auto">
            <a:xfrm>
              <a:off x="4752" y="3600"/>
              <a:ext cx="377" cy="3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70" descr="violin"/>
            <p:cNvPicPr>
              <a:picLocks noChangeAspect="1" noChangeArrowheads="1"/>
            </p:cNvPicPr>
            <p:nvPr/>
          </p:nvPicPr>
          <p:blipFill>
            <a:blip r:embed="rId7">
              <a:extLst>
                <a:ext uri="{28A0092B-C50C-407E-A947-70E740481C1C}">
                  <a14:useLocalDpi xmlns:a14="http://schemas.microsoft.com/office/drawing/2010/main" val="0"/>
                </a:ext>
              </a:extLst>
            </a:blip>
            <a:srcRect t="50055" b="26286"/>
            <a:stretch>
              <a:fillRect/>
            </a:stretch>
          </p:blipFill>
          <p:spPr bwMode="auto">
            <a:xfrm>
              <a:off x="5040" y="3360"/>
              <a:ext cx="41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71"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4560" y="3408"/>
              <a:ext cx="446" cy="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72" descr="violin"/>
            <p:cNvPicPr>
              <a:picLocks noChangeAspect="1" noChangeArrowheads="1"/>
            </p:cNvPicPr>
            <p:nvPr/>
          </p:nvPicPr>
          <p:blipFill>
            <a:blip r:embed="rId7">
              <a:extLst>
                <a:ext uri="{28A0092B-C50C-407E-A947-70E740481C1C}">
                  <a14:useLocalDpi xmlns:a14="http://schemas.microsoft.com/office/drawing/2010/main" val="0"/>
                </a:ext>
              </a:extLst>
            </a:blip>
            <a:srcRect l="56544" t="49945" r="-523" b="18510"/>
            <a:stretch>
              <a:fillRect/>
            </a:stretch>
          </p:blipFill>
          <p:spPr bwMode="auto">
            <a:xfrm>
              <a:off x="4416" y="3456"/>
              <a:ext cx="211" cy="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73" descr="violin"/>
            <p:cNvPicPr>
              <a:picLocks noChangeAspect="1" noChangeArrowheads="1"/>
            </p:cNvPicPr>
            <p:nvPr/>
          </p:nvPicPr>
          <p:blipFill>
            <a:blip r:embed="rId7">
              <a:extLst>
                <a:ext uri="{28A0092B-C50C-407E-A947-70E740481C1C}">
                  <a14:useLocalDpi xmlns:a14="http://schemas.microsoft.com/office/drawing/2010/main" val="0"/>
                </a:ext>
              </a:extLst>
            </a:blip>
            <a:srcRect t="31544" b="47426"/>
            <a:stretch>
              <a:fillRect/>
            </a:stretch>
          </p:blipFill>
          <p:spPr bwMode="auto">
            <a:xfrm>
              <a:off x="4608" y="3072"/>
              <a:ext cx="480" cy="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0" name="Rectangle 74"/>
          <p:cNvSpPr>
            <a:spLocks noChangeArrowheads="1"/>
          </p:cNvSpPr>
          <p:nvPr/>
        </p:nvSpPr>
        <p:spPr bwMode="auto">
          <a:xfrm>
            <a:off x="1194281" y="3281663"/>
            <a:ext cx="1594645" cy="1602061"/>
          </a:xfrm>
          <a:prstGeom prst="rect">
            <a:avLst/>
          </a:prstGeom>
          <a:noFill/>
          <a:ln w="38100">
            <a:solidFill>
              <a:srgbClr val="8643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en-US" sz="2400">
              <a:solidFill>
                <a:srgbClr val="000000"/>
              </a:solidFill>
              <a:latin typeface="Arial" charset="0"/>
            </a:endParaRPr>
          </a:p>
        </p:txBody>
      </p:sp>
      <p:sp>
        <p:nvSpPr>
          <p:cNvPr id="31" name="Rectangle 75"/>
          <p:cNvSpPr>
            <a:spLocks noChangeArrowheads="1"/>
          </p:cNvSpPr>
          <p:nvPr/>
        </p:nvSpPr>
        <p:spPr bwMode="auto">
          <a:xfrm>
            <a:off x="3213968" y="3281663"/>
            <a:ext cx="1822451" cy="1602061"/>
          </a:xfrm>
          <a:prstGeom prst="rect">
            <a:avLst/>
          </a:prstGeom>
          <a:noFill/>
          <a:ln w="38100">
            <a:solidFill>
              <a:srgbClr val="8643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en-US" sz="2400">
              <a:solidFill>
                <a:srgbClr val="000000"/>
              </a:solidFill>
              <a:latin typeface="Arial" charset="0"/>
            </a:endParaRPr>
          </a:p>
        </p:txBody>
      </p:sp>
      <p:sp>
        <p:nvSpPr>
          <p:cNvPr id="32" name="Rectangle 76"/>
          <p:cNvSpPr>
            <a:spLocks noChangeArrowheads="1"/>
          </p:cNvSpPr>
          <p:nvPr/>
        </p:nvSpPr>
        <p:spPr bwMode="auto">
          <a:xfrm>
            <a:off x="5593662" y="3281663"/>
            <a:ext cx="1822451" cy="1602061"/>
          </a:xfrm>
          <a:prstGeom prst="rect">
            <a:avLst/>
          </a:prstGeom>
          <a:noFill/>
          <a:ln w="38100">
            <a:solidFill>
              <a:srgbClr val="8643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en-US" sz="2400">
              <a:solidFill>
                <a:srgbClr val="000000"/>
              </a:solidFill>
              <a:latin typeface="Arial" charset="0"/>
            </a:endParaRPr>
          </a:p>
        </p:txBody>
      </p:sp>
    </p:spTree>
    <p:extLst>
      <p:ext uri="{BB962C8B-B14F-4D97-AF65-F5344CB8AC3E}">
        <p14:creationId xmlns:p14="http://schemas.microsoft.com/office/powerpoint/2010/main" val="3727185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err="1" smtClean="0">
                <a:latin typeface="Arial" charset="0"/>
              </a:rPr>
              <a:t>Modelul</a:t>
            </a:r>
            <a:r>
              <a:rPr lang="en-US" dirty="0" smtClean="0">
                <a:latin typeface="Arial" charset="0"/>
              </a:rPr>
              <a:t> ‘bag of visual words’</a:t>
            </a:r>
            <a:endParaRPr lang="en-US" dirty="0">
              <a:latin typeface="Arial" charset="0"/>
            </a:endParaRPr>
          </a:p>
        </p:txBody>
      </p:sp>
      <p:sp>
        <p:nvSpPr>
          <p:cNvPr id="53251" name="Rectangle 3"/>
          <p:cNvSpPr>
            <a:spLocks noGrp="1" noChangeArrowheads="1"/>
          </p:cNvSpPr>
          <p:nvPr>
            <p:ph idx="1"/>
          </p:nvPr>
        </p:nvSpPr>
        <p:spPr/>
        <p:txBody>
          <a:bodyPr/>
          <a:lstStyle/>
          <a:p>
            <a:pPr marL="533400" indent="-533400">
              <a:buFontTx/>
              <a:buAutoNum type="arabicPeriod"/>
            </a:pPr>
            <a:r>
              <a:rPr lang="en-US" sz="2600" dirty="0" err="1" smtClean="0">
                <a:latin typeface="Arial" charset="0"/>
              </a:rPr>
              <a:t>Mulțime</a:t>
            </a:r>
            <a:r>
              <a:rPr lang="en-US" sz="2600" dirty="0" smtClean="0">
                <a:latin typeface="Arial" charset="0"/>
              </a:rPr>
              <a:t> de </a:t>
            </a:r>
            <a:r>
              <a:rPr lang="en-US" sz="2600" dirty="0" err="1" smtClean="0">
                <a:latin typeface="Arial" charset="0"/>
              </a:rPr>
              <a:t>imagini</a:t>
            </a:r>
            <a:endParaRPr lang="en-US" sz="2600" dirty="0" smtClean="0">
              <a:latin typeface="Arial" charset="0"/>
            </a:endParaRPr>
          </a:p>
          <a:p>
            <a:pPr marL="533400" indent="-533400">
              <a:buFontTx/>
              <a:buAutoNum type="arabicPeriod"/>
            </a:pPr>
            <a:endParaRPr lang="en-US" dirty="0">
              <a:latin typeface="Arial" charset="0"/>
            </a:endParaRPr>
          </a:p>
          <a:p>
            <a:pPr marL="533400" indent="-533400">
              <a:buFontTx/>
              <a:buAutoNum type="arabicPeriod"/>
            </a:pPr>
            <a:r>
              <a:rPr lang="en-US" sz="2600" dirty="0" err="1" smtClean="0">
                <a:latin typeface="Arial" charset="0"/>
              </a:rPr>
              <a:t>Extragem</a:t>
            </a:r>
            <a:r>
              <a:rPr lang="en-US" sz="2600" dirty="0" smtClean="0">
                <a:latin typeface="Arial" charset="0"/>
              </a:rPr>
              <a:t> </a:t>
            </a:r>
            <a:r>
              <a:rPr lang="en-US" sz="2600" dirty="0" err="1" smtClean="0">
                <a:latin typeface="Arial" charset="0"/>
              </a:rPr>
              <a:t>caracteristici</a:t>
            </a:r>
            <a:r>
              <a:rPr lang="en-US" sz="2600" dirty="0" smtClean="0">
                <a:latin typeface="Arial" charset="0"/>
              </a:rPr>
              <a:t> din </a:t>
            </a:r>
            <a:r>
              <a:rPr lang="en-US" sz="2600" dirty="0" err="1" smtClean="0">
                <a:latin typeface="Arial" charset="0"/>
              </a:rPr>
              <a:t>fiecare</a:t>
            </a:r>
            <a:r>
              <a:rPr lang="en-US" sz="2600" dirty="0" smtClean="0">
                <a:latin typeface="Arial" charset="0"/>
              </a:rPr>
              <a:t> imagine</a:t>
            </a:r>
          </a:p>
          <a:p>
            <a:pPr marL="533400" indent="-533400">
              <a:buFontTx/>
              <a:buAutoNum type="arabicPeriod"/>
            </a:pPr>
            <a:r>
              <a:rPr lang="en-US" sz="2600" dirty="0" err="1" smtClean="0">
                <a:latin typeface="Arial" charset="0"/>
              </a:rPr>
              <a:t>Învățăm</a:t>
            </a:r>
            <a:r>
              <a:rPr lang="en-US" sz="2600" dirty="0" smtClean="0">
                <a:latin typeface="Arial" charset="0"/>
              </a:rPr>
              <a:t> un </a:t>
            </a:r>
            <a:r>
              <a:rPr lang="en-US" sz="2600" dirty="0" err="1" smtClean="0">
                <a:latin typeface="Arial" charset="0"/>
              </a:rPr>
              <a:t>vocabular</a:t>
            </a:r>
            <a:r>
              <a:rPr lang="en-US" sz="2600" dirty="0" smtClean="0">
                <a:latin typeface="Arial" charset="0"/>
              </a:rPr>
              <a:t> </a:t>
            </a:r>
            <a:r>
              <a:rPr lang="en-US" sz="2600" dirty="0" err="1" smtClean="0">
                <a:latin typeface="Arial" charset="0"/>
              </a:rPr>
              <a:t>vizual</a:t>
            </a:r>
            <a:r>
              <a:rPr lang="en-US" sz="2600" dirty="0" smtClean="0">
                <a:latin typeface="Arial" charset="0"/>
              </a:rPr>
              <a:t> = </a:t>
            </a:r>
            <a:r>
              <a:rPr lang="en-US" sz="2600" dirty="0" err="1" smtClean="0">
                <a:latin typeface="Arial" charset="0"/>
              </a:rPr>
              <a:t>dicționar</a:t>
            </a:r>
            <a:endParaRPr lang="en-US" sz="2600" dirty="0">
              <a:latin typeface="Arial" charset="0"/>
            </a:endParaRPr>
          </a:p>
        </p:txBody>
      </p:sp>
      <p:pic>
        <p:nvPicPr>
          <p:cNvPr id="27"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864" y="1553168"/>
            <a:ext cx="748036" cy="92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1376" y="1692683"/>
            <a:ext cx="1319009" cy="786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7832237" y="1409861"/>
            <a:ext cx="523276" cy="12498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4" name="Group 4"/>
          <p:cNvGrpSpPr>
            <a:grpSpLocks/>
          </p:cNvGrpSpPr>
          <p:nvPr/>
        </p:nvGrpSpPr>
        <p:grpSpPr bwMode="auto">
          <a:xfrm>
            <a:off x="1936262" y="3658840"/>
            <a:ext cx="5029200" cy="817562"/>
            <a:chOff x="96" y="96"/>
            <a:chExt cx="5616" cy="912"/>
          </a:xfrm>
        </p:grpSpPr>
        <p:sp>
          <p:nvSpPr>
            <p:cNvPr id="35" name="Rectangle 5"/>
            <p:cNvSpPr>
              <a:spLocks noChangeArrowheads="1"/>
            </p:cNvSpPr>
            <p:nvPr/>
          </p:nvSpPr>
          <p:spPr bwMode="auto">
            <a:xfrm>
              <a:off x="96" y="96"/>
              <a:ext cx="5616" cy="912"/>
            </a:xfrm>
            <a:prstGeom prst="rect">
              <a:avLst/>
            </a:prstGeom>
            <a:solidFill>
              <a:srgbClr val="FFE4C9"/>
            </a:solidFill>
            <a:ln w="38100">
              <a:solidFill>
                <a:srgbClr val="864300"/>
              </a:solidFill>
              <a:miter lim="800000"/>
              <a:headEnd/>
              <a:tailEnd/>
            </a:ln>
          </p:spPr>
          <p:txBody>
            <a:bodyPr wrap="none" anchor="ctr"/>
            <a:lstStyle/>
            <a:p>
              <a:pPr eaLnBrk="0" hangingPunct="0"/>
              <a:endParaRPr lang="en-US" sz="2400">
                <a:solidFill>
                  <a:srgbClr val="000000"/>
                </a:solidFill>
                <a:latin typeface="Arial" charset="0"/>
              </a:endParaRPr>
            </a:p>
          </p:txBody>
        </p:sp>
        <p:pic>
          <p:nvPicPr>
            <p:cNvPr id="36" name="Picture 6"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240" y="624"/>
              <a:ext cx="384"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7" descr="ermine"/>
            <p:cNvPicPr>
              <a:picLocks noChangeAspect="1" noChangeArrowheads="1"/>
            </p:cNvPicPr>
            <p:nvPr/>
          </p:nvPicPr>
          <p:blipFill>
            <a:blip r:embed="rId6">
              <a:extLst>
                <a:ext uri="{28A0092B-C50C-407E-A947-70E740481C1C}">
                  <a14:useLocalDpi xmlns:a14="http://schemas.microsoft.com/office/drawing/2010/main" val="0"/>
                </a:ext>
              </a:extLst>
            </a:blip>
            <a:srcRect l="57591" t="4288" r="29535" b="88853"/>
            <a:stretch>
              <a:fillRect/>
            </a:stretch>
          </p:blipFill>
          <p:spPr bwMode="auto">
            <a:xfrm>
              <a:off x="4800" y="576"/>
              <a:ext cx="384" cy="2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 name="Picture 8" descr="ermine"/>
            <p:cNvPicPr>
              <a:picLocks noChangeAspect="1" noChangeArrowheads="1"/>
            </p:cNvPicPr>
            <p:nvPr/>
          </p:nvPicPr>
          <p:blipFill>
            <a:blip r:embed="rId6">
              <a:extLst>
                <a:ext uri="{28A0092B-C50C-407E-A947-70E740481C1C}">
                  <a14:useLocalDpi xmlns:a14="http://schemas.microsoft.com/office/drawing/2010/main" val="0"/>
                </a:ext>
              </a:extLst>
            </a:blip>
            <a:srcRect l="58762" t="14577" r="31876" b="79422"/>
            <a:stretch>
              <a:fillRect/>
            </a:stretch>
          </p:blipFill>
          <p:spPr bwMode="auto">
            <a:xfrm>
              <a:off x="240" y="192"/>
              <a:ext cx="38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9" descr="ermine"/>
            <p:cNvPicPr>
              <a:picLocks noChangeAspect="1" noChangeArrowheads="1"/>
            </p:cNvPicPr>
            <p:nvPr/>
          </p:nvPicPr>
          <p:blipFill>
            <a:blip r:embed="rId6">
              <a:extLst>
                <a:ext uri="{28A0092B-C50C-407E-A947-70E740481C1C}">
                  <a14:useLocalDpi xmlns:a14="http://schemas.microsoft.com/office/drawing/2010/main" val="0"/>
                </a:ext>
              </a:extLst>
            </a:blip>
            <a:srcRect l="58762" t="27437" r="31876" b="67418"/>
            <a:stretch>
              <a:fillRect/>
            </a:stretch>
          </p:blipFill>
          <p:spPr bwMode="auto">
            <a:xfrm>
              <a:off x="3600" y="576"/>
              <a:ext cx="38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Picture 10" descr="ermine"/>
            <p:cNvPicPr>
              <a:picLocks noChangeAspect="1" noChangeArrowheads="1"/>
            </p:cNvPicPr>
            <p:nvPr/>
          </p:nvPicPr>
          <p:blipFill>
            <a:blip r:embed="rId6">
              <a:extLst>
                <a:ext uri="{28A0092B-C50C-407E-A947-70E740481C1C}">
                  <a14:useLocalDpi xmlns:a14="http://schemas.microsoft.com/office/drawing/2010/main" val="0"/>
                </a:ext>
              </a:extLst>
            </a:blip>
            <a:srcRect l="59932" t="23151" r="31876" b="71706"/>
            <a:stretch>
              <a:fillRect/>
            </a:stretch>
          </p:blipFill>
          <p:spPr bwMode="auto">
            <a:xfrm>
              <a:off x="1104" y="247"/>
              <a:ext cx="384" cy="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 name="Picture 11"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2640" y="240"/>
              <a:ext cx="480"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 name="Picture 12"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7500" t="75458"/>
            <a:stretch>
              <a:fillRect/>
            </a:stretch>
          </p:blipFill>
          <p:spPr bwMode="auto">
            <a:xfrm>
              <a:off x="1104" y="672"/>
              <a:ext cx="432" cy="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 name="Picture 13"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5001" t="49956" r="42499" b="16507"/>
            <a:stretch>
              <a:fillRect/>
            </a:stretch>
          </p:blipFill>
          <p:spPr bwMode="auto">
            <a:xfrm>
              <a:off x="5328" y="576"/>
              <a:ext cx="314" cy="2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 name="Picture 14"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0000" r="55000" b="54236"/>
            <a:stretch>
              <a:fillRect/>
            </a:stretch>
          </p:blipFill>
          <p:spPr bwMode="auto">
            <a:xfrm>
              <a:off x="4512" y="240"/>
              <a:ext cx="285" cy="3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 name="Picture 1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33188" r="60001"/>
            <a:stretch>
              <a:fillRect/>
            </a:stretch>
          </p:blipFill>
          <p:spPr bwMode="auto">
            <a:xfrm>
              <a:off x="2160" y="242"/>
              <a:ext cx="384" cy="3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 name="Picture 16"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2500" t="20612" r="22501" b="37468"/>
            <a:stretch>
              <a:fillRect/>
            </a:stretch>
          </p:blipFill>
          <p:spPr bwMode="auto">
            <a:xfrm>
              <a:off x="3600" y="240"/>
              <a:ext cx="432"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 name="Picture 17" descr="violin"/>
            <p:cNvPicPr>
              <a:picLocks noChangeAspect="1" noChangeArrowheads="1"/>
            </p:cNvPicPr>
            <p:nvPr/>
          </p:nvPicPr>
          <p:blipFill>
            <a:blip r:embed="rId7">
              <a:extLst>
                <a:ext uri="{28A0092B-C50C-407E-A947-70E740481C1C}">
                  <a14:useLocalDpi xmlns:a14="http://schemas.microsoft.com/office/drawing/2010/main" val="0"/>
                </a:ext>
              </a:extLst>
            </a:blip>
            <a:srcRect l="35715" t="2991" r="21428" b="71085"/>
            <a:stretch>
              <a:fillRect/>
            </a:stretch>
          </p:blipFill>
          <p:spPr bwMode="auto">
            <a:xfrm>
              <a:off x="3198" y="288"/>
              <a:ext cx="354" cy="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 name="Picture 18" descr="violin"/>
            <p:cNvPicPr>
              <a:picLocks noChangeAspect="1" noChangeArrowheads="1"/>
            </p:cNvPicPr>
            <p:nvPr/>
          </p:nvPicPr>
          <p:blipFill>
            <a:blip r:embed="rId7">
              <a:extLst>
                <a:ext uri="{28A0092B-C50C-407E-A947-70E740481C1C}">
                  <a14:useLocalDpi xmlns:a14="http://schemas.microsoft.com/office/drawing/2010/main" val="0"/>
                </a:ext>
              </a:extLst>
            </a:blip>
            <a:srcRect t="26286" b="52684"/>
            <a:stretch>
              <a:fillRect/>
            </a:stretch>
          </p:blipFill>
          <p:spPr bwMode="auto">
            <a:xfrm>
              <a:off x="4080" y="288"/>
              <a:ext cx="528" cy="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 name="Picture 19" descr="violin"/>
            <p:cNvPicPr>
              <a:picLocks noChangeAspect="1" noChangeArrowheads="1"/>
            </p:cNvPicPr>
            <p:nvPr/>
          </p:nvPicPr>
          <p:blipFill>
            <a:blip r:embed="rId7">
              <a:extLst>
                <a:ext uri="{28A0092B-C50C-407E-A947-70E740481C1C}">
                  <a14:useLocalDpi xmlns:a14="http://schemas.microsoft.com/office/drawing/2010/main" val="0"/>
                </a:ext>
              </a:extLst>
            </a:blip>
            <a:srcRect t="50055" b="26286"/>
            <a:stretch>
              <a:fillRect/>
            </a:stretch>
          </p:blipFill>
          <p:spPr bwMode="auto">
            <a:xfrm>
              <a:off x="1584" y="384"/>
              <a:ext cx="576" cy="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 name="Picture 20"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2400" y="672"/>
              <a:ext cx="624"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 name="Picture 21" descr="violin"/>
            <p:cNvPicPr>
              <a:picLocks noChangeAspect="1" noChangeArrowheads="1"/>
            </p:cNvPicPr>
            <p:nvPr/>
          </p:nvPicPr>
          <p:blipFill>
            <a:blip r:embed="rId7">
              <a:extLst>
                <a:ext uri="{28A0092B-C50C-407E-A947-70E740481C1C}">
                  <a14:useLocalDpi xmlns:a14="http://schemas.microsoft.com/office/drawing/2010/main" val="0"/>
                </a:ext>
              </a:extLst>
            </a:blip>
            <a:srcRect l="56544" t="49945" r="-523" b="18510"/>
            <a:stretch>
              <a:fillRect/>
            </a:stretch>
          </p:blipFill>
          <p:spPr bwMode="auto">
            <a:xfrm>
              <a:off x="720" y="336"/>
              <a:ext cx="296" cy="5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 name="Picture 22" descr="violin"/>
            <p:cNvPicPr>
              <a:picLocks noChangeAspect="1" noChangeArrowheads="1"/>
            </p:cNvPicPr>
            <p:nvPr/>
          </p:nvPicPr>
          <p:blipFill>
            <a:blip r:embed="rId7">
              <a:extLst>
                <a:ext uri="{28A0092B-C50C-407E-A947-70E740481C1C}">
                  <a14:useLocalDpi xmlns:a14="http://schemas.microsoft.com/office/drawing/2010/main" val="0"/>
                </a:ext>
              </a:extLst>
            </a:blip>
            <a:srcRect t="31544" b="47426"/>
            <a:stretch>
              <a:fillRect/>
            </a:stretch>
          </p:blipFill>
          <p:spPr bwMode="auto">
            <a:xfrm>
              <a:off x="4896" y="190"/>
              <a:ext cx="672" cy="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4128538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err="1" smtClean="0">
                <a:latin typeface="Arial" charset="0"/>
              </a:rPr>
              <a:t>Modelul</a:t>
            </a:r>
            <a:r>
              <a:rPr lang="en-US" dirty="0" smtClean="0">
                <a:latin typeface="Arial" charset="0"/>
              </a:rPr>
              <a:t> ‘bag of visual words’</a:t>
            </a:r>
            <a:endParaRPr lang="en-US" dirty="0">
              <a:latin typeface="Arial" charset="0"/>
            </a:endParaRPr>
          </a:p>
        </p:txBody>
      </p:sp>
      <p:sp>
        <p:nvSpPr>
          <p:cNvPr id="53251" name="Rectangle 3"/>
          <p:cNvSpPr>
            <a:spLocks noGrp="1" noChangeArrowheads="1"/>
          </p:cNvSpPr>
          <p:nvPr>
            <p:ph idx="1"/>
          </p:nvPr>
        </p:nvSpPr>
        <p:spPr/>
        <p:txBody>
          <a:bodyPr/>
          <a:lstStyle/>
          <a:p>
            <a:pPr marL="533400" indent="-533400">
              <a:buFontTx/>
              <a:buAutoNum type="arabicPeriod"/>
            </a:pPr>
            <a:r>
              <a:rPr lang="en-US" sz="2600" dirty="0" err="1" smtClean="0">
                <a:latin typeface="Arial" charset="0"/>
              </a:rPr>
              <a:t>Mulțime</a:t>
            </a:r>
            <a:r>
              <a:rPr lang="en-US" sz="2600" dirty="0" smtClean="0">
                <a:latin typeface="Arial" charset="0"/>
              </a:rPr>
              <a:t> de </a:t>
            </a:r>
            <a:r>
              <a:rPr lang="en-US" sz="2600" dirty="0" err="1" smtClean="0">
                <a:latin typeface="Arial" charset="0"/>
              </a:rPr>
              <a:t>imagini</a:t>
            </a:r>
            <a:endParaRPr lang="en-US" sz="2600" dirty="0" smtClean="0">
              <a:latin typeface="Arial" charset="0"/>
            </a:endParaRPr>
          </a:p>
          <a:p>
            <a:pPr marL="533400" indent="-533400">
              <a:buFontTx/>
              <a:buAutoNum type="arabicPeriod"/>
            </a:pPr>
            <a:endParaRPr lang="en-US" dirty="0">
              <a:latin typeface="Arial" charset="0"/>
            </a:endParaRPr>
          </a:p>
          <a:p>
            <a:pPr marL="533400" indent="-533400">
              <a:buFontTx/>
              <a:buAutoNum type="arabicPeriod"/>
            </a:pPr>
            <a:r>
              <a:rPr lang="en-US" sz="2600" dirty="0" err="1" smtClean="0">
                <a:latin typeface="Arial" charset="0"/>
              </a:rPr>
              <a:t>Extragem</a:t>
            </a:r>
            <a:r>
              <a:rPr lang="en-US" sz="2600" dirty="0" smtClean="0">
                <a:latin typeface="Arial" charset="0"/>
              </a:rPr>
              <a:t> </a:t>
            </a:r>
            <a:r>
              <a:rPr lang="en-US" sz="2600" dirty="0" err="1" smtClean="0">
                <a:latin typeface="Arial" charset="0"/>
              </a:rPr>
              <a:t>caracteristici</a:t>
            </a:r>
            <a:r>
              <a:rPr lang="en-US" sz="2600" dirty="0" smtClean="0">
                <a:latin typeface="Arial" charset="0"/>
              </a:rPr>
              <a:t> din </a:t>
            </a:r>
            <a:r>
              <a:rPr lang="en-US" sz="2600" dirty="0" err="1" smtClean="0">
                <a:latin typeface="Arial" charset="0"/>
              </a:rPr>
              <a:t>fiecare</a:t>
            </a:r>
            <a:r>
              <a:rPr lang="en-US" sz="2600" dirty="0" smtClean="0">
                <a:latin typeface="Arial" charset="0"/>
              </a:rPr>
              <a:t> imagine</a:t>
            </a:r>
          </a:p>
          <a:p>
            <a:pPr marL="533400" indent="-533400">
              <a:buFontTx/>
              <a:buAutoNum type="arabicPeriod"/>
            </a:pPr>
            <a:r>
              <a:rPr lang="en-US" sz="2600" dirty="0" err="1" smtClean="0">
                <a:latin typeface="Arial" charset="0"/>
              </a:rPr>
              <a:t>Învățăm</a:t>
            </a:r>
            <a:r>
              <a:rPr lang="en-US" sz="2600" dirty="0" smtClean="0">
                <a:latin typeface="Arial" charset="0"/>
              </a:rPr>
              <a:t> un </a:t>
            </a:r>
            <a:r>
              <a:rPr lang="en-US" sz="2600" dirty="0" err="1" smtClean="0">
                <a:latin typeface="Arial" charset="0"/>
              </a:rPr>
              <a:t>vocabular</a:t>
            </a:r>
            <a:r>
              <a:rPr lang="en-US" sz="2600" dirty="0" smtClean="0">
                <a:latin typeface="Arial" charset="0"/>
              </a:rPr>
              <a:t> </a:t>
            </a:r>
            <a:r>
              <a:rPr lang="en-US" sz="2600" dirty="0" err="1" smtClean="0">
                <a:latin typeface="Arial" charset="0"/>
              </a:rPr>
              <a:t>vizual</a:t>
            </a:r>
            <a:r>
              <a:rPr lang="en-US" sz="2600" dirty="0" smtClean="0">
                <a:latin typeface="Arial" charset="0"/>
              </a:rPr>
              <a:t> = </a:t>
            </a:r>
            <a:r>
              <a:rPr lang="en-US" sz="2600" dirty="0" err="1" smtClean="0">
                <a:latin typeface="Arial" charset="0"/>
              </a:rPr>
              <a:t>dicționar</a:t>
            </a:r>
            <a:endParaRPr lang="en-US" sz="2600" dirty="0" smtClean="0">
              <a:latin typeface="Arial" charset="0"/>
            </a:endParaRPr>
          </a:p>
          <a:p>
            <a:pPr marL="533400" indent="-533400">
              <a:buFontTx/>
              <a:buAutoNum type="arabicPeriod"/>
            </a:pPr>
            <a:r>
              <a:rPr lang="en-US" sz="2600" dirty="0" err="1" smtClean="0">
                <a:latin typeface="Arial" charset="0"/>
              </a:rPr>
              <a:t>Fiecare</a:t>
            </a:r>
            <a:r>
              <a:rPr lang="en-US" sz="2600" dirty="0" smtClean="0">
                <a:latin typeface="Arial" charset="0"/>
              </a:rPr>
              <a:t> </a:t>
            </a:r>
            <a:r>
              <a:rPr lang="en-US" sz="2600" dirty="0" err="1" smtClean="0">
                <a:latin typeface="Arial" charset="0"/>
              </a:rPr>
              <a:t>caracteristică</a:t>
            </a:r>
            <a:r>
              <a:rPr lang="en-US" sz="2600" dirty="0" smtClean="0">
                <a:latin typeface="Arial" charset="0"/>
              </a:rPr>
              <a:t> </a:t>
            </a:r>
            <a:r>
              <a:rPr lang="en-US" sz="2600" dirty="0" err="1" smtClean="0">
                <a:latin typeface="Arial" charset="0"/>
              </a:rPr>
              <a:t>este</a:t>
            </a:r>
            <a:r>
              <a:rPr lang="en-US" sz="2600" dirty="0" smtClean="0">
                <a:latin typeface="Arial" charset="0"/>
              </a:rPr>
              <a:t> </a:t>
            </a:r>
            <a:r>
              <a:rPr lang="en-US" sz="2600" dirty="0" err="1" smtClean="0">
                <a:latin typeface="Arial" charset="0"/>
              </a:rPr>
              <a:t>asignată</a:t>
            </a:r>
            <a:r>
              <a:rPr lang="en-US" sz="2600" dirty="0" smtClean="0">
                <a:latin typeface="Arial" charset="0"/>
              </a:rPr>
              <a:t> </a:t>
            </a:r>
            <a:r>
              <a:rPr lang="en-US" sz="2600" dirty="0" smtClean="0">
                <a:latin typeface="Arial" charset="0"/>
              </a:rPr>
              <a:t>“</a:t>
            </a:r>
            <a:r>
              <a:rPr lang="en-US" sz="2600" dirty="0" err="1" smtClean="0">
                <a:latin typeface="Arial" charset="0"/>
              </a:rPr>
              <a:t>cuvântului</a:t>
            </a:r>
            <a:r>
              <a:rPr lang="en-US" sz="2600" dirty="0" smtClean="0">
                <a:latin typeface="Arial" charset="0"/>
              </a:rPr>
              <a:t> </a:t>
            </a:r>
            <a:r>
              <a:rPr lang="en-US" sz="2600" dirty="0" err="1" smtClean="0">
                <a:latin typeface="Arial" charset="0"/>
              </a:rPr>
              <a:t>vizual</a:t>
            </a:r>
            <a:r>
              <a:rPr lang="en-US" sz="2600" dirty="0" smtClean="0">
                <a:latin typeface="Arial" charset="0"/>
              </a:rPr>
              <a:t>”</a:t>
            </a:r>
            <a:r>
              <a:rPr lang="en-US" sz="2600" dirty="0" smtClean="0">
                <a:latin typeface="Arial" charset="0"/>
              </a:rPr>
              <a:t> </a:t>
            </a:r>
            <a:r>
              <a:rPr lang="en-US" sz="2600" dirty="0" smtClean="0">
                <a:latin typeface="Arial" charset="0"/>
              </a:rPr>
              <a:t>din </a:t>
            </a:r>
            <a:r>
              <a:rPr lang="en-US" sz="2600" dirty="0" err="1" smtClean="0">
                <a:latin typeface="Arial" charset="0"/>
              </a:rPr>
              <a:t>dicționar</a:t>
            </a:r>
            <a:r>
              <a:rPr lang="en-US" sz="2600" dirty="0" smtClean="0">
                <a:latin typeface="Arial" charset="0"/>
              </a:rPr>
              <a:t> </a:t>
            </a:r>
            <a:r>
              <a:rPr lang="en-US" sz="2600" dirty="0" err="1" smtClean="0">
                <a:latin typeface="Arial" charset="0"/>
              </a:rPr>
              <a:t>cel</a:t>
            </a:r>
            <a:r>
              <a:rPr lang="en-US" sz="2600" dirty="0" smtClean="0">
                <a:latin typeface="Arial" charset="0"/>
              </a:rPr>
              <a:t> </a:t>
            </a:r>
            <a:r>
              <a:rPr lang="en-US" sz="2600" dirty="0" err="1" smtClean="0">
                <a:latin typeface="Arial" charset="0"/>
              </a:rPr>
              <a:t>mai</a:t>
            </a:r>
            <a:r>
              <a:rPr lang="en-US" sz="2600" dirty="0" smtClean="0">
                <a:latin typeface="Arial" charset="0"/>
              </a:rPr>
              <a:t> </a:t>
            </a:r>
            <a:r>
              <a:rPr lang="en-US" sz="2600" dirty="0" err="1" smtClean="0">
                <a:latin typeface="Arial" charset="0"/>
              </a:rPr>
              <a:t>apropiat</a:t>
            </a:r>
            <a:endParaRPr lang="en-US" sz="2600" dirty="0" smtClean="0">
              <a:latin typeface="Arial" charset="0"/>
            </a:endParaRPr>
          </a:p>
          <a:p>
            <a:pPr marL="0" indent="0">
              <a:buNone/>
            </a:pPr>
            <a:endParaRPr lang="en-US" sz="2600" dirty="0">
              <a:latin typeface="Arial" charset="0"/>
            </a:endParaRPr>
          </a:p>
        </p:txBody>
      </p:sp>
      <p:pic>
        <p:nvPicPr>
          <p:cNvPr id="27"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864" y="1553168"/>
            <a:ext cx="748036" cy="92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1376" y="1692683"/>
            <a:ext cx="1319009" cy="786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7832237" y="1409861"/>
            <a:ext cx="523276" cy="12498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90010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err="1" smtClean="0">
                <a:latin typeface="Arial" charset="0"/>
              </a:rPr>
              <a:t>Modelul</a:t>
            </a:r>
            <a:r>
              <a:rPr lang="en-US" dirty="0" smtClean="0">
                <a:latin typeface="Arial" charset="0"/>
              </a:rPr>
              <a:t> ‘bag of visual words’</a:t>
            </a:r>
            <a:endParaRPr lang="en-US" dirty="0">
              <a:latin typeface="Arial" charset="0"/>
            </a:endParaRPr>
          </a:p>
        </p:txBody>
      </p:sp>
      <p:sp>
        <p:nvSpPr>
          <p:cNvPr id="53251" name="Rectangle 3"/>
          <p:cNvSpPr>
            <a:spLocks noGrp="1" noChangeArrowheads="1"/>
          </p:cNvSpPr>
          <p:nvPr>
            <p:ph idx="1"/>
          </p:nvPr>
        </p:nvSpPr>
        <p:spPr/>
        <p:txBody>
          <a:bodyPr/>
          <a:lstStyle/>
          <a:p>
            <a:pPr marL="533400" indent="-533400">
              <a:buFontTx/>
              <a:buAutoNum type="arabicPeriod"/>
            </a:pPr>
            <a:r>
              <a:rPr lang="en-US" sz="2600" dirty="0" err="1" smtClean="0">
                <a:latin typeface="Arial" charset="0"/>
              </a:rPr>
              <a:t>Mulțime</a:t>
            </a:r>
            <a:r>
              <a:rPr lang="en-US" sz="2600" dirty="0" smtClean="0">
                <a:latin typeface="Arial" charset="0"/>
              </a:rPr>
              <a:t> de </a:t>
            </a:r>
            <a:r>
              <a:rPr lang="en-US" sz="2600" dirty="0" err="1" smtClean="0">
                <a:latin typeface="Arial" charset="0"/>
              </a:rPr>
              <a:t>imagini</a:t>
            </a:r>
            <a:endParaRPr lang="en-US" sz="2600" dirty="0" smtClean="0">
              <a:latin typeface="Arial" charset="0"/>
            </a:endParaRPr>
          </a:p>
          <a:p>
            <a:pPr marL="533400" indent="-533400">
              <a:buFontTx/>
              <a:buAutoNum type="arabicPeriod"/>
            </a:pPr>
            <a:endParaRPr lang="en-US" dirty="0">
              <a:latin typeface="Arial" charset="0"/>
            </a:endParaRPr>
          </a:p>
          <a:p>
            <a:pPr marL="533400" indent="-533400">
              <a:buFontTx/>
              <a:buAutoNum type="arabicPeriod"/>
            </a:pPr>
            <a:r>
              <a:rPr lang="en-US" sz="2600" dirty="0" err="1" smtClean="0">
                <a:latin typeface="Arial" charset="0"/>
              </a:rPr>
              <a:t>Extragem</a:t>
            </a:r>
            <a:r>
              <a:rPr lang="en-US" sz="2600" dirty="0" smtClean="0">
                <a:latin typeface="Arial" charset="0"/>
              </a:rPr>
              <a:t> </a:t>
            </a:r>
            <a:r>
              <a:rPr lang="en-US" sz="2600" dirty="0" err="1" smtClean="0">
                <a:latin typeface="Arial" charset="0"/>
              </a:rPr>
              <a:t>caracteristici</a:t>
            </a:r>
            <a:r>
              <a:rPr lang="en-US" sz="2600" dirty="0" smtClean="0">
                <a:latin typeface="Arial" charset="0"/>
              </a:rPr>
              <a:t> din </a:t>
            </a:r>
            <a:r>
              <a:rPr lang="en-US" sz="2600" dirty="0" err="1" smtClean="0">
                <a:latin typeface="Arial" charset="0"/>
              </a:rPr>
              <a:t>fiecare</a:t>
            </a:r>
            <a:r>
              <a:rPr lang="en-US" sz="2600" dirty="0" smtClean="0">
                <a:latin typeface="Arial" charset="0"/>
              </a:rPr>
              <a:t> imagine</a:t>
            </a:r>
          </a:p>
          <a:p>
            <a:pPr marL="533400" indent="-533400">
              <a:buFontTx/>
              <a:buAutoNum type="arabicPeriod"/>
            </a:pPr>
            <a:r>
              <a:rPr lang="en-US" sz="2600" dirty="0" err="1" smtClean="0">
                <a:latin typeface="Arial" charset="0"/>
              </a:rPr>
              <a:t>Învățăm</a:t>
            </a:r>
            <a:r>
              <a:rPr lang="en-US" sz="2600" dirty="0" smtClean="0">
                <a:latin typeface="Arial" charset="0"/>
              </a:rPr>
              <a:t> un </a:t>
            </a:r>
            <a:r>
              <a:rPr lang="en-US" sz="2600" dirty="0" err="1" smtClean="0">
                <a:latin typeface="Arial" charset="0"/>
              </a:rPr>
              <a:t>vocabular</a:t>
            </a:r>
            <a:r>
              <a:rPr lang="en-US" sz="2600" dirty="0" smtClean="0">
                <a:latin typeface="Arial" charset="0"/>
              </a:rPr>
              <a:t> </a:t>
            </a:r>
            <a:r>
              <a:rPr lang="en-US" sz="2600" dirty="0" err="1" smtClean="0">
                <a:latin typeface="Arial" charset="0"/>
              </a:rPr>
              <a:t>vizual</a:t>
            </a:r>
            <a:r>
              <a:rPr lang="en-US" sz="2600" dirty="0" smtClean="0">
                <a:latin typeface="Arial" charset="0"/>
              </a:rPr>
              <a:t> = </a:t>
            </a:r>
            <a:r>
              <a:rPr lang="en-US" sz="2600" dirty="0" err="1" smtClean="0">
                <a:latin typeface="Arial" charset="0"/>
              </a:rPr>
              <a:t>dicționar</a:t>
            </a:r>
            <a:endParaRPr lang="en-US" sz="2600" dirty="0" smtClean="0">
              <a:latin typeface="Arial" charset="0"/>
            </a:endParaRPr>
          </a:p>
          <a:p>
            <a:pPr marL="533400" indent="-533400">
              <a:buFontTx/>
              <a:buAutoNum type="arabicPeriod"/>
            </a:pPr>
            <a:r>
              <a:rPr lang="en-US" sz="2600" dirty="0" err="1" smtClean="0">
                <a:latin typeface="Arial" charset="0"/>
              </a:rPr>
              <a:t>Fiecare</a:t>
            </a:r>
            <a:r>
              <a:rPr lang="en-US" sz="2600" dirty="0" smtClean="0">
                <a:latin typeface="Arial" charset="0"/>
              </a:rPr>
              <a:t> </a:t>
            </a:r>
            <a:r>
              <a:rPr lang="en-US" sz="2600" dirty="0" err="1" smtClean="0">
                <a:latin typeface="Arial" charset="0"/>
              </a:rPr>
              <a:t>caracteristică</a:t>
            </a:r>
            <a:r>
              <a:rPr lang="en-US" sz="2600" dirty="0" smtClean="0">
                <a:latin typeface="Arial" charset="0"/>
              </a:rPr>
              <a:t> </a:t>
            </a:r>
            <a:r>
              <a:rPr lang="en-US" sz="2600" dirty="0" err="1" smtClean="0">
                <a:latin typeface="Arial" charset="0"/>
              </a:rPr>
              <a:t>este</a:t>
            </a:r>
            <a:r>
              <a:rPr lang="en-US" sz="2600" dirty="0" smtClean="0">
                <a:latin typeface="Arial" charset="0"/>
              </a:rPr>
              <a:t> </a:t>
            </a:r>
            <a:r>
              <a:rPr lang="en-US" sz="2600" dirty="0" err="1" smtClean="0">
                <a:latin typeface="Arial" charset="0"/>
              </a:rPr>
              <a:t>asignată</a:t>
            </a:r>
            <a:r>
              <a:rPr lang="en-US" sz="2600" dirty="0" smtClean="0">
                <a:latin typeface="Arial" charset="0"/>
              </a:rPr>
              <a:t> </a:t>
            </a:r>
            <a:r>
              <a:rPr lang="en-US" sz="2600" dirty="0" smtClean="0">
                <a:latin typeface="Arial" charset="0"/>
              </a:rPr>
              <a:t>“</a:t>
            </a:r>
            <a:r>
              <a:rPr lang="en-US" sz="2600" dirty="0" err="1" smtClean="0">
                <a:latin typeface="Arial" charset="0"/>
              </a:rPr>
              <a:t>cuvântului</a:t>
            </a:r>
            <a:r>
              <a:rPr lang="en-US" sz="2600" dirty="0" smtClean="0">
                <a:latin typeface="Arial" charset="0"/>
              </a:rPr>
              <a:t> </a:t>
            </a:r>
            <a:r>
              <a:rPr lang="en-US" sz="2600" dirty="0" err="1" smtClean="0">
                <a:latin typeface="Arial" charset="0"/>
              </a:rPr>
              <a:t>vizual</a:t>
            </a:r>
            <a:r>
              <a:rPr lang="en-US" sz="2600" dirty="0" smtClean="0">
                <a:latin typeface="Arial" charset="0"/>
              </a:rPr>
              <a:t>”</a:t>
            </a:r>
            <a:r>
              <a:rPr lang="en-US" sz="2600" dirty="0" smtClean="0">
                <a:latin typeface="Arial" charset="0"/>
              </a:rPr>
              <a:t> </a:t>
            </a:r>
            <a:r>
              <a:rPr lang="en-US" sz="2600" dirty="0" smtClean="0">
                <a:latin typeface="Arial" charset="0"/>
              </a:rPr>
              <a:t>din </a:t>
            </a:r>
            <a:r>
              <a:rPr lang="en-US" sz="2600" dirty="0" err="1" smtClean="0">
                <a:latin typeface="Arial" charset="0"/>
              </a:rPr>
              <a:t>dicționar</a:t>
            </a:r>
            <a:r>
              <a:rPr lang="en-US" sz="2600" dirty="0" smtClean="0">
                <a:latin typeface="Arial" charset="0"/>
              </a:rPr>
              <a:t> </a:t>
            </a:r>
            <a:r>
              <a:rPr lang="en-US" sz="2600" dirty="0" err="1" smtClean="0">
                <a:latin typeface="Arial" charset="0"/>
              </a:rPr>
              <a:t>cel</a:t>
            </a:r>
            <a:r>
              <a:rPr lang="en-US" sz="2600" dirty="0" smtClean="0">
                <a:latin typeface="Arial" charset="0"/>
              </a:rPr>
              <a:t> </a:t>
            </a:r>
            <a:r>
              <a:rPr lang="en-US" sz="2600" dirty="0" err="1" smtClean="0">
                <a:latin typeface="Arial" charset="0"/>
              </a:rPr>
              <a:t>mai</a:t>
            </a:r>
            <a:r>
              <a:rPr lang="en-US" sz="2600" dirty="0" smtClean="0">
                <a:latin typeface="Arial" charset="0"/>
              </a:rPr>
              <a:t> </a:t>
            </a:r>
            <a:r>
              <a:rPr lang="en-US" sz="2600" dirty="0" err="1" smtClean="0">
                <a:latin typeface="Arial" charset="0"/>
              </a:rPr>
              <a:t>apropiat</a:t>
            </a:r>
            <a:endParaRPr lang="en-US" sz="2600" dirty="0" smtClean="0">
              <a:latin typeface="Arial" charset="0"/>
            </a:endParaRPr>
          </a:p>
          <a:p>
            <a:pPr marL="533400" indent="-533400">
              <a:buFontTx/>
              <a:buAutoNum type="arabicPeriod"/>
            </a:pPr>
            <a:r>
              <a:rPr lang="en-US" sz="2600" dirty="0" err="1" smtClean="0">
                <a:latin typeface="Arial" charset="0"/>
              </a:rPr>
              <a:t>Reprezentăm</a:t>
            </a:r>
            <a:r>
              <a:rPr lang="en-US" sz="2600" dirty="0" smtClean="0">
                <a:latin typeface="Arial" charset="0"/>
              </a:rPr>
              <a:t> </a:t>
            </a:r>
            <a:r>
              <a:rPr lang="en-US" sz="2600" dirty="0" err="1" smtClean="0">
                <a:latin typeface="Arial" charset="0"/>
              </a:rPr>
              <a:t>imaginile</a:t>
            </a:r>
            <a:r>
              <a:rPr lang="en-US" sz="2600" dirty="0" smtClean="0">
                <a:latin typeface="Arial" charset="0"/>
              </a:rPr>
              <a:t> </a:t>
            </a:r>
            <a:r>
              <a:rPr lang="en-US" sz="2600" dirty="0" err="1" smtClean="0">
                <a:latin typeface="Arial" charset="0"/>
              </a:rPr>
              <a:t>pe</a:t>
            </a:r>
            <a:r>
              <a:rPr lang="en-US" sz="2600" dirty="0" smtClean="0">
                <a:latin typeface="Arial" charset="0"/>
              </a:rPr>
              <a:t> </a:t>
            </a:r>
            <a:r>
              <a:rPr lang="en-US" sz="2600" dirty="0" err="1" smtClean="0">
                <a:latin typeface="Arial" charset="0"/>
              </a:rPr>
              <a:t>baza</a:t>
            </a:r>
            <a:r>
              <a:rPr lang="en-US" sz="2600" dirty="0" smtClean="0">
                <a:latin typeface="Arial" charset="0"/>
              </a:rPr>
              <a:t> </a:t>
            </a:r>
            <a:r>
              <a:rPr lang="en-US" sz="2600" dirty="0" err="1" smtClean="0">
                <a:latin typeface="Arial" charset="0"/>
              </a:rPr>
              <a:t>unei</a:t>
            </a:r>
            <a:r>
              <a:rPr lang="en-US" sz="2600" dirty="0" smtClean="0">
                <a:latin typeface="Arial" charset="0"/>
              </a:rPr>
              <a:t> </a:t>
            </a:r>
            <a:r>
              <a:rPr lang="en-US" sz="2600" dirty="0" err="1" smtClean="0">
                <a:latin typeface="Arial" charset="0"/>
              </a:rPr>
              <a:t>histograme</a:t>
            </a:r>
            <a:r>
              <a:rPr lang="en-US" sz="2600" dirty="0" smtClean="0">
                <a:latin typeface="Arial" charset="0"/>
              </a:rPr>
              <a:t> de </a:t>
            </a:r>
            <a:r>
              <a:rPr lang="en-US" sz="2600" dirty="0" err="1" smtClean="0">
                <a:latin typeface="Arial" charset="0"/>
              </a:rPr>
              <a:t>frecvențe</a:t>
            </a:r>
            <a:r>
              <a:rPr lang="en-US" sz="2600" dirty="0" smtClean="0">
                <a:latin typeface="Arial" charset="0"/>
              </a:rPr>
              <a:t> a </a:t>
            </a:r>
            <a:r>
              <a:rPr lang="en-US" sz="2600" dirty="0" smtClean="0">
                <a:latin typeface="Arial" charset="0"/>
              </a:rPr>
              <a:t>“</a:t>
            </a:r>
            <a:r>
              <a:rPr lang="en-US" sz="2600" dirty="0" err="1" smtClean="0">
                <a:latin typeface="Arial" charset="0"/>
              </a:rPr>
              <a:t>cuvintelor</a:t>
            </a:r>
            <a:r>
              <a:rPr lang="en-US" sz="2600" dirty="0" smtClean="0">
                <a:latin typeface="Arial" charset="0"/>
              </a:rPr>
              <a:t> </a:t>
            </a:r>
            <a:r>
              <a:rPr lang="en-US" sz="2600" dirty="0" err="1" smtClean="0">
                <a:latin typeface="Arial" charset="0"/>
              </a:rPr>
              <a:t>vizuale</a:t>
            </a:r>
            <a:r>
              <a:rPr lang="en-US" sz="2600" dirty="0" smtClean="0">
                <a:latin typeface="Arial" charset="0"/>
              </a:rPr>
              <a:t>”</a:t>
            </a:r>
            <a:r>
              <a:rPr lang="en-US" sz="2600" dirty="0" smtClean="0">
                <a:latin typeface="Arial" charset="0"/>
              </a:rPr>
              <a:t> </a:t>
            </a:r>
            <a:endParaRPr lang="en-US" sz="2600" dirty="0" smtClean="0">
              <a:latin typeface="Arial" charset="0"/>
            </a:endParaRPr>
          </a:p>
          <a:p>
            <a:pPr marL="0" indent="0">
              <a:buNone/>
            </a:pPr>
            <a:endParaRPr lang="en-US" sz="2600" dirty="0">
              <a:latin typeface="Arial" charset="0"/>
            </a:endParaRPr>
          </a:p>
        </p:txBody>
      </p:sp>
      <p:pic>
        <p:nvPicPr>
          <p:cNvPr id="27"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864" y="1553168"/>
            <a:ext cx="748036" cy="92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1376" y="1692683"/>
            <a:ext cx="1319009" cy="786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7832237" y="1409861"/>
            <a:ext cx="523276" cy="12498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4"/>
          <p:cNvGrpSpPr>
            <a:grpSpLocks/>
          </p:cNvGrpSpPr>
          <p:nvPr/>
        </p:nvGrpSpPr>
        <p:grpSpPr bwMode="auto">
          <a:xfrm>
            <a:off x="866360" y="5267960"/>
            <a:ext cx="8163339" cy="1574164"/>
            <a:chOff x="144" y="1776"/>
            <a:chExt cx="5520" cy="1392"/>
          </a:xfrm>
        </p:grpSpPr>
        <p:sp>
          <p:nvSpPr>
            <p:cNvPr id="8" name="Rectangle 5"/>
            <p:cNvSpPr>
              <a:spLocks noChangeArrowheads="1"/>
            </p:cNvSpPr>
            <p:nvPr/>
          </p:nvSpPr>
          <p:spPr bwMode="auto">
            <a:xfrm>
              <a:off x="4944" y="1776"/>
              <a:ext cx="96" cy="1129"/>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9" name="Rectangle 6"/>
            <p:cNvSpPr>
              <a:spLocks noChangeArrowheads="1"/>
            </p:cNvSpPr>
            <p:nvPr/>
          </p:nvSpPr>
          <p:spPr bwMode="auto">
            <a:xfrm>
              <a:off x="4320" y="2736"/>
              <a:ext cx="96" cy="169"/>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0" name="Rectangle 7"/>
            <p:cNvSpPr>
              <a:spLocks noChangeArrowheads="1"/>
            </p:cNvSpPr>
            <p:nvPr/>
          </p:nvSpPr>
          <p:spPr bwMode="auto">
            <a:xfrm>
              <a:off x="4608" y="2592"/>
              <a:ext cx="96" cy="313"/>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1" name="Rectangle 8"/>
            <p:cNvSpPr>
              <a:spLocks noChangeArrowheads="1"/>
            </p:cNvSpPr>
            <p:nvPr/>
          </p:nvSpPr>
          <p:spPr bwMode="auto">
            <a:xfrm>
              <a:off x="5328" y="2736"/>
              <a:ext cx="96" cy="169"/>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2" name="Rectangle 9"/>
            <p:cNvSpPr>
              <a:spLocks noChangeArrowheads="1"/>
            </p:cNvSpPr>
            <p:nvPr/>
          </p:nvSpPr>
          <p:spPr bwMode="auto">
            <a:xfrm>
              <a:off x="2976" y="2832"/>
              <a:ext cx="96" cy="96"/>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3" name="Rectangle 10"/>
            <p:cNvSpPr>
              <a:spLocks noChangeArrowheads="1"/>
            </p:cNvSpPr>
            <p:nvPr/>
          </p:nvSpPr>
          <p:spPr bwMode="auto">
            <a:xfrm>
              <a:off x="2400" y="2208"/>
              <a:ext cx="96" cy="720"/>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4" name="Rectangle 11"/>
            <p:cNvSpPr>
              <a:spLocks noChangeArrowheads="1"/>
            </p:cNvSpPr>
            <p:nvPr/>
          </p:nvSpPr>
          <p:spPr bwMode="auto">
            <a:xfrm>
              <a:off x="2688" y="2832"/>
              <a:ext cx="96" cy="96"/>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5" name="Rectangle 12"/>
            <p:cNvSpPr>
              <a:spLocks noChangeArrowheads="1"/>
            </p:cNvSpPr>
            <p:nvPr/>
          </p:nvSpPr>
          <p:spPr bwMode="auto">
            <a:xfrm>
              <a:off x="3408" y="2880"/>
              <a:ext cx="96" cy="48"/>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6" name="Rectangle 13"/>
            <p:cNvSpPr>
              <a:spLocks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7" name="Rectangle 14"/>
            <p:cNvSpPr>
              <a:spLocks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8" name="Rectangle 15"/>
            <p:cNvSpPr>
              <a:spLocks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9" name="Rectangle 16"/>
            <p:cNvSpPr>
              <a:spLocks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20" name="Line 17"/>
            <p:cNvSpPr>
              <a:spLocks noChangeShapeType="1"/>
            </p:cNvSpPr>
            <p:nvPr/>
          </p:nvSpPr>
          <p:spPr bwMode="auto">
            <a:xfrm>
              <a:off x="144" y="2905"/>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1" name="Line 18"/>
            <p:cNvSpPr>
              <a:spLocks noChangeShapeType="1"/>
            </p:cNvSpPr>
            <p:nvPr/>
          </p:nvSpPr>
          <p:spPr bwMode="auto">
            <a:xfrm flipV="1">
              <a:off x="144" y="1801"/>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pic>
          <p:nvPicPr>
            <p:cNvPr id="22" name="Picture 19"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1296" y="2963"/>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0" descr="bicycle"/>
            <p:cNvPicPr>
              <a:picLocks noChangeAspect="1" noChangeArrowheads="1"/>
            </p:cNvPicPr>
            <p:nvPr/>
          </p:nvPicPr>
          <p:blipFill>
            <a:blip r:embed="rId4">
              <a:extLst>
                <a:ext uri="{28A0092B-C50C-407E-A947-70E740481C1C}">
                  <a14:useLocalDpi xmlns:a14="http://schemas.microsoft.com/office/drawing/2010/main" val="0"/>
                </a:ext>
              </a:extLst>
            </a:blip>
            <a:srcRect l="20000" r="55000" b="54236"/>
            <a:stretch>
              <a:fillRect/>
            </a:stretch>
          </p:blipFill>
          <p:spPr bwMode="auto">
            <a:xfrm>
              <a:off x="288" y="2953"/>
              <a:ext cx="197" cy="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1"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576" y="2953"/>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 name="Line 22"/>
            <p:cNvSpPr>
              <a:spLocks noChangeShapeType="1"/>
            </p:cNvSpPr>
            <p:nvPr/>
          </p:nvSpPr>
          <p:spPr bwMode="auto">
            <a:xfrm>
              <a:off x="4080" y="2905"/>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6" name="Line 23"/>
            <p:cNvSpPr>
              <a:spLocks noChangeShapeType="1"/>
            </p:cNvSpPr>
            <p:nvPr/>
          </p:nvSpPr>
          <p:spPr bwMode="auto">
            <a:xfrm flipV="1">
              <a:off x="4080" y="1801"/>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30" name="Line 24"/>
            <p:cNvSpPr>
              <a:spLocks noChangeShapeType="1"/>
            </p:cNvSpPr>
            <p:nvPr/>
          </p:nvSpPr>
          <p:spPr bwMode="auto">
            <a:xfrm>
              <a:off x="2160" y="2928"/>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31" name="Line 25"/>
            <p:cNvSpPr>
              <a:spLocks noChangeShapeType="1"/>
            </p:cNvSpPr>
            <p:nvPr/>
          </p:nvSpPr>
          <p:spPr bwMode="auto">
            <a:xfrm flipV="1">
              <a:off x="2160" y="1824"/>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pic>
          <p:nvPicPr>
            <p:cNvPr id="32" name="Picture 26"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864" y="2976"/>
              <a:ext cx="336"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27"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3360" y="2963"/>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28" descr="bicycle"/>
            <p:cNvPicPr>
              <a:picLocks noChangeAspect="1" noChangeArrowheads="1"/>
            </p:cNvPicPr>
            <p:nvPr/>
          </p:nvPicPr>
          <p:blipFill>
            <a:blip r:embed="rId4">
              <a:extLst>
                <a:ext uri="{28A0092B-C50C-407E-A947-70E740481C1C}">
                  <a14:useLocalDpi xmlns:a14="http://schemas.microsoft.com/office/drawing/2010/main" val="0"/>
                </a:ext>
              </a:extLst>
            </a:blip>
            <a:srcRect l="20000" r="55000" b="54236"/>
            <a:stretch>
              <a:fillRect/>
            </a:stretch>
          </p:blipFill>
          <p:spPr bwMode="auto">
            <a:xfrm>
              <a:off x="2304" y="2953"/>
              <a:ext cx="197" cy="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29"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2592" y="2976"/>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30"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2832" y="2976"/>
              <a:ext cx="336"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31"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5280" y="2963"/>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 name="Picture 32" descr="bicycle"/>
            <p:cNvPicPr>
              <a:picLocks noChangeAspect="1" noChangeArrowheads="1"/>
            </p:cNvPicPr>
            <p:nvPr/>
          </p:nvPicPr>
          <p:blipFill>
            <a:blip r:embed="rId4">
              <a:extLst>
                <a:ext uri="{28A0092B-C50C-407E-A947-70E740481C1C}">
                  <a14:useLocalDpi xmlns:a14="http://schemas.microsoft.com/office/drawing/2010/main" val="0"/>
                </a:ext>
              </a:extLst>
            </a:blip>
            <a:srcRect l="20000" r="55000" b="54236"/>
            <a:stretch>
              <a:fillRect/>
            </a:stretch>
          </p:blipFill>
          <p:spPr bwMode="auto">
            <a:xfrm>
              <a:off x="4224" y="2953"/>
              <a:ext cx="197" cy="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33"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4560" y="2953"/>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Picture 34"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4848" y="2976"/>
              <a:ext cx="336"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1"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021" y="5322242"/>
            <a:ext cx="541265" cy="6699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8511" y="5481425"/>
            <a:ext cx="922812" cy="55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7055087" y="5251641"/>
            <a:ext cx="357886" cy="8547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80308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sw-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0"/>
            <a:ext cx="5011878" cy="6858000"/>
          </a:xfrm>
          <a:prstGeom prst="rect">
            <a:avLst/>
          </a:prstGeom>
        </p:spPr>
      </p:pic>
    </p:spTree>
    <p:extLst>
      <p:ext uri="{BB962C8B-B14F-4D97-AF65-F5344CB8AC3E}">
        <p14:creationId xmlns:p14="http://schemas.microsoft.com/office/powerpoint/2010/main" val="34528731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26"/>
          <p:cNvSpPr>
            <a:spLocks noGrp="1" noChangeArrowheads="1"/>
          </p:cNvSpPr>
          <p:nvPr>
            <p:ph type="title"/>
          </p:nvPr>
        </p:nvSpPr>
        <p:spPr/>
        <p:txBody>
          <a:bodyPr/>
          <a:lstStyle/>
          <a:p>
            <a:r>
              <a:rPr lang="en-US" dirty="0">
                <a:latin typeface="Arial" charset="0"/>
              </a:rPr>
              <a:t>2</a:t>
            </a:r>
            <a:r>
              <a:rPr lang="en-US" dirty="0" smtClean="0">
                <a:latin typeface="Arial" charset="0"/>
              </a:rPr>
              <a:t>. </a:t>
            </a:r>
            <a:r>
              <a:rPr lang="en-US" dirty="0" err="1" smtClean="0">
                <a:latin typeface="Arial" charset="0"/>
              </a:rPr>
              <a:t>Extragerea</a:t>
            </a:r>
            <a:r>
              <a:rPr lang="en-US" dirty="0" smtClean="0">
                <a:latin typeface="Arial" charset="0"/>
              </a:rPr>
              <a:t> de </a:t>
            </a:r>
            <a:r>
              <a:rPr lang="en-US" dirty="0" err="1" smtClean="0">
                <a:latin typeface="Arial" charset="0"/>
              </a:rPr>
              <a:t>caracteristici</a:t>
            </a:r>
            <a:endParaRPr lang="en-US" dirty="0">
              <a:latin typeface="Arial" charset="0"/>
            </a:endParaRPr>
          </a:p>
        </p:txBody>
      </p:sp>
      <p:pic>
        <p:nvPicPr>
          <p:cNvPr id="59" name="Picture 3" descr="tmp"/>
          <p:cNvPicPr>
            <a:picLocks noChangeAspect="1" noChangeArrowheads="1"/>
          </p:cNvPicPr>
          <p:nvPr/>
        </p:nvPicPr>
        <p:blipFill>
          <a:blip r:embed="rId3">
            <a:extLst>
              <a:ext uri="{28A0092B-C50C-407E-A947-70E740481C1C}">
                <a14:useLocalDpi xmlns:a14="http://schemas.microsoft.com/office/drawing/2010/main" val="0"/>
              </a:ext>
            </a:extLst>
          </a:blip>
          <a:srcRect l="2948" t="17174" r="66127" b="47049"/>
          <a:stretch>
            <a:fillRect/>
          </a:stretch>
        </p:blipFill>
        <p:spPr bwMode="auto">
          <a:xfrm>
            <a:off x="4803480" y="1286664"/>
            <a:ext cx="3681826" cy="24353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 name="Group 3"/>
          <p:cNvGrpSpPr/>
          <p:nvPr/>
        </p:nvGrpSpPr>
        <p:grpSpPr>
          <a:xfrm>
            <a:off x="4808045" y="1282270"/>
            <a:ext cx="3681826" cy="2435340"/>
            <a:chOff x="7959175" y="648460"/>
            <a:chExt cx="3681826" cy="2435340"/>
          </a:xfrm>
        </p:grpSpPr>
        <p:sp>
          <p:nvSpPr>
            <p:cNvPr id="61" name="Line 5"/>
            <p:cNvSpPr>
              <a:spLocks noChangeShapeType="1"/>
            </p:cNvSpPr>
            <p:nvPr/>
          </p:nvSpPr>
          <p:spPr bwMode="auto">
            <a:xfrm>
              <a:off x="8265994"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2" name="Line 6"/>
            <p:cNvSpPr>
              <a:spLocks noChangeShapeType="1"/>
            </p:cNvSpPr>
            <p:nvPr/>
          </p:nvSpPr>
          <p:spPr bwMode="auto">
            <a:xfrm>
              <a:off x="8572813"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3" name="Line 7"/>
            <p:cNvSpPr>
              <a:spLocks noChangeShapeType="1"/>
            </p:cNvSpPr>
            <p:nvPr/>
          </p:nvSpPr>
          <p:spPr bwMode="auto">
            <a:xfrm>
              <a:off x="8879632"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4" name="Line 8"/>
            <p:cNvSpPr>
              <a:spLocks noChangeShapeType="1"/>
            </p:cNvSpPr>
            <p:nvPr/>
          </p:nvSpPr>
          <p:spPr bwMode="auto">
            <a:xfrm>
              <a:off x="9186450"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5" name="Line 9"/>
            <p:cNvSpPr>
              <a:spLocks noChangeShapeType="1"/>
            </p:cNvSpPr>
            <p:nvPr/>
          </p:nvSpPr>
          <p:spPr bwMode="auto">
            <a:xfrm>
              <a:off x="9493269"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 name="Line 10"/>
            <p:cNvSpPr>
              <a:spLocks noChangeShapeType="1"/>
            </p:cNvSpPr>
            <p:nvPr/>
          </p:nvSpPr>
          <p:spPr bwMode="auto">
            <a:xfrm>
              <a:off x="9800088"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7" name="Line 11"/>
            <p:cNvSpPr>
              <a:spLocks noChangeShapeType="1"/>
            </p:cNvSpPr>
            <p:nvPr/>
          </p:nvSpPr>
          <p:spPr bwMode="auto">
            <a:xfrm>
              <a:off x="10106907"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8" name="Line 12"/>
            <p:cNvSpPr>
              <a:spLocks noChangeShapeType="1"/>
            </p:cNvSpPr>
            <p:nvPr/>
          </p:nvSpPr>
          <p:spPr bwMode="auto">
            <a:xfrm>
              <a:off x="10413726"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 name="Line 13"/>
            <p:cNvSpPr>
              <a:spLocks noChangeShapeType="1"/>
            </p:cNvSpPr>
            <p:nvPr/>
          </p:nvSpPr>
          <p:spPr bwMode="auto">
            <a:xfrm>
              <a:off x="10720545"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0" name="Line 14"/>
            <p:cNvSpPr>
              <a:spLocks noChangeShapeType="1"/>
            </p:cNvSpPr>
            <p:nvPr/>
          </p:nvSpPr>
          <p:spPr bwMode="auto">
            <a:xfrm>
              <a:off x="11027363"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1" name="Line 15"/>
            <p:cNvSpPr>
              <a:spLocks noChangeShapeType="1"/>
            </p:cNvSpPr>
            <p:nvPr/>
          </p:nvSpPr>
          <p:spPr bwMode="auto">
            <a:xfrm>
              <a:off x="11334182"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2" name="Line 16"/>
            <p:cNvSpPr>
              <a:spLocks noChangeShapeType="1"/>
            </p:cNvSpPr>
            <p:nvPr/>
          </p:nvSpPr>
          <p:spPr bwMode="auto">
            <a:xfrm>
              <a:off x="7959175" y="91905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 name="Line 17"/>
            <p:cNvSpPr>
              <a:spLocks noChangeShapeType="1"/>
            </p:cNvSpPr>
            <p:nvPr/>
          </p:nvSpPr>
          <p:spPr bwMode="auto">
            <a:xfrm>
              <a:off x="7959175" y="118964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 name="Line 18"/>
            <p:cNvSpPr>
              <a:spLocks noChangeShapeType="1"/>
            </p:cNvSpPr>
            <p:nvPr/>
          </p:nvSpPr>
          <p:spPr bwMode="auto">
            <a:xfrm>
              <a:off x="7959175" y="1460240"/>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5" name="Line 19"/>
            <p:cNvSpPr>
              <a:spLocks noChangeShapeType="1"/>
            </p:cNvSpPr>
            <p:nvPr/>
          </p:nvSpPr>
          <p:spPr bwMode="auto">
            <a:xfrm>
              <a:off x="7959175" y="173083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6" name="Line 20"/>
            <p:cNvSpPr>
              <a:spLocks noChangeShapeType="1"/>
            </p:cNvSpPr>
            <p:nvPr/>
          </p:nvSpPr>
          <p:spPr bwMode="auto">
            <a:xfrm>
              <a:off x="7959175" y="200142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7" name="Line 21"/>
            <p:cNvSpPr>
              <a:spLocks noChangeShapeType="1"/>
            </p:cNvSpPr>
            <p:nvPr/>
          </p:nvSpPr>
          <p:spPr bwMode="auto">
            <a:xfrm>
              <a:off x="7959175" y="2272020"/>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 name="Line 22"/>
            <p:cNvSpPr>
              <a:spLocks noChangeShapeType="1"/>
            </p:cNvSpPr>
            <p:nvPr/>
          </p:nvSpPr>
          <p:spPr bwMode="auto">
            <a:xfrm>
              <a:off x="7959175" y="254261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9" name="Line 23"/>
            <p:cNvSpPr>
              <a:spLocks noChangeShapeType="1"/>
            </p:cNvSpPr>
            <p:nvPr/>
          </p:nvSpPr>
          <p:spPr bwMode="auto">
            <a:xfrm>
              <a:off x="7959175" y="281320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 name="Group 2"/>
          <p:cNvGrpSpPr/>
          <p:nvPr/>
        </p:nvGrpSpPr>
        <p:grpSpPr>
          <a:xfrm>
            <a:off x="4778813" y="1235817"/>
            <a:ext cx="3907987" cy="2486187"/>
            <a:chOff x="4778813" y="1219114"/>
            <a:chExt cx="3907987" cy="2486187"/>
          </a:xfrm>
        </p:grpSpPr>
        <p:sp>
          <p:nvSpPr>
            <p:cNvPr id="2" name="TextBox 1"/>
            <p:cNvSpPr txBox="1"/>
            <p:nvPr/>
          </p:nvSpPr>
          <p:spPr>
            <a:xfrm>
              <a:off x="4808045" y="1219114"/>
              <a:ext cx="3878755" cy="307777"/>
            </a:xfrm>
            <a:prstGeom prst="rect">
              <a:avLst/>
            </a:prstGeom>
            <a:noFill/>
          </p:spPr>
          <p:txBody>
            <a:bodyPr wrap="square" rtlCol="0">
              <a:spAutoFit/>
            </a:bodyPr>
            <a:lstStyle/>
            <a:p>
              <a:r>
                <a:rPr lang="en-US" sz="1400" dirty="0" smtClean="0">
                  <a:solidFill>
                    <a:srgbClr val="FF0000"/>
                  </a:solidFill>
                </a:rPr>
                <a:t>+      +     +      +     +      +     +      +     +     +     +       +</a:t>
              </a:r>
            </a:p>
          </p:txBody>
        </p:sp>
        <p:sp>
          <p:nvSpPr>
            <p:cNvPr id="25" name="TextBox 24"/>
            <p:cNvSpPr txBox="1"/>
            <p:nvPr/>
          </p:nvSpPr>
          <p:spPr>
            <a:xfrm>
              <a:off x="4798301" y="1493104"/>
              <a:ext cx="3878755" cy="307777"/>
            </a:xfrm>
            <a:prstGeom prst="rect">
              <a:avLst/>
            </a:prstGeom>
            <a:noFill/>
          </p:spPr>
          <p:txBody>
            <a:bodyPr wrap="square" rtlCol="0">
              <a:spAutoFit/>
            </a:bodyPr>
            <a:lstStyle/>
            <a:p>
              <a:r>
                <a:rPr lang="en-US" sz="1400" dirty="0" smtClean="0">
                  <a:solidFill>
                    <a:srgbClr val="FF0000"/>
                  </a:solidFill>
                </a:rPr>
                <a:t>+      +     +      +     +      +     +      +     +     +     +       +</a:t>
              </a:r>
            </a:p>
          </p:txBody>
        </p:sp>
        <p:sp>
          <p:nvSpPr>
            <p:cNvPr id="26" name="TextBox 25"/>
            <p:cNvSpPr txBox="1"/>
            <p:nvPr/>
          </p:nvSpPr>
          <p:spPr>
            <a:xfrm>
              <a:off x="4788557" y="1767094"/>
              <a:ext cx="3878755" cy="307777"/>
            </a:xfrm>
            <a:prstGeom prst="rect">
              <a:avLst/>
            </a:prstGeom>
            <a:noFill/>
          </p:spPr>
          <p:txBody>
            <a:bodyPr wrap="square" rtlCol="0">
              <a:spAutoFit/>
            </a:bodyPr>
            <a:lstStyle/>
            <a:p>
              <a:r>
                <a:rPr lang="en-US" sz="1400" dirty="0" smtClean="0">
                  <a:solidFill>
                    <a:srgbClr val="FF0000"/>
                  </a:solidFill>
                </a:rPr>
                <a:t>+      +     +      +     +      +     +      +     +     +     +       +</a:t>
              </a:r>
            </a:p>
          </p:txBody>
        </p:sp>
        <p:sp>
          <p:nvSpPr>
            <p:cNvPr id="27" name="TextBox 26"/>
            <p:cNvSpPr txBox="1"/>
            <p:nvPr/>
          </p:nvSpPr>
          <p:spPr>
            <a:xfrm>
              <a:off x="4778813" y="2054594"/>
              <a:ext cx="3878755" cy="307777"/>
            </a:xfrm>
            <a:prstGeom prst="rect">
              <a:avLst/>
            </a:prstGeom>
            <a:noFill/>
          </p:spPr>
          <p:txBody>
            <a:bodyPr wrap="square" rtlCol="0">
              <a:spAutoFit/>
            </a:bodyPr>
            <a:lstStyle/>
            <a:p>
              <a:r>
                <a:rPr lang="en-US" sz="1400" dirty="0" smtClean="0">
                  <a:solidFill>
                    <a:srgbClr val="FF0000"/>
                  </a:solidFill>
                </a:rPr>
                <a:t>+      +     +      +     +      +     +      +     +     +     +       +</a:t>
              </a:r>
            </a:p>
          </p:txBody>
        </p:sp>
        <p:sp>
          <p:nvSpPr>
            <p:cNvPr id="28" name="TextBox 27"/>
            <p:cNvSpPr txBox="1"/>
            <p:nvPr/>
          </p:nvSpPr>
          <p:spPr>
            <a:xfrm>
              <a:off x="4796093" y="2315074"/>
              <a:ext cx="3878755" cy="307777"/>
            </a:xfrm>
            <a:prstGeom prst="rect">
              <a:avLst/>
            </a:prstGeom>
            <a:noFill/>
          </p:spPr>
          <p:txBody>
            <a:bodyPr wrap="square" rtlCol="0">
              <a:spAutoFit/>
            </a:bodyPr>
            <a:lstStyle/>
            <a:p>
              <a:r>
                <a:rPr lang="en-US" sz="1400" dirty="0" smtClean="0">
                  <a:solidFill>
                    <a:srgbClr val="FF0000"/>
                  </a:solidFill>
                </a:rPr>
                <a:t>+      +     +      +     +      +     +      +     +     +     +       +</a:t>
              </a:r>
            </a:p>
          </p:txBody>
        </p:sp>
        <p:sp>
          <p:nvSpPr>
            <p:cNvPr id="29" name="TextBox 28"/>
            <p:cNvSpPr txBox="1"/>
            <p:nvPr/>
          </p:nvSpPr>
          <p:spPr>
            <a:xfrm>
              <a:off x="4786349" y="2589064"/>
              <a:ext cx="3878755" cy="307777"/>
            </a:xfrm>
            <a:prstGeom prst="rect">
              <a:avLst/>
            </a:prstGeom>
            <a:noFill/>
          </p:spPr>
          <p:txBody>
            <a:bodyPr wrap="square" rtlCol="0">
              <a:spAutoFit/>
            </a:bodyPr>
            <a:lstStyle/>
            <a:p>
              <a:r>
                <a:rPr lang="en-US" sz="1400" dirty="0" smtClean="0">
                  <a:solidFill>
                    <a:srgbClr val="FF0000"/>
                  </a:solidFill>
                </a:rPr>
                <a:t>+      +     +      +     +      +     +      +     +     +     +       +</a:t>
              </a:r>
            </a:p>
          </p:txBody>
        </p:sp>
        <p:sp>
          <p:nvSpPr>
            <p:cNvPr id="30" name="TextBox 29"/>
            <p:cNvSpPr txBox="1"/>
            <p:nvPr/>
          </p:nvSpPr>
          <p:spPr>
            <a:xfrm>
              <a:off x="4790117" y="2863054"/>
              <a:ext cx="3878755" cy="307777"/>
            </a:xfrm>
            <a:prstGeom prst="rect">
              <a:avLst/>
            </a:prstGeom>
            <a:noFill/>
          </p:spPr>
          <p:txBody>
            <a:bodyPr wrap="square" rtlCol="0">
              <a:spAutoFit/>
            </a:bodyPr>
            <a:lstStyle/>
            <a:p>
              <a:r>
                <a:rPr lang="en-US" sz="1400" dirty="0" smtClean="0">
                  <a:solidFill>
                    <a:srgbClr val="FF0000"/>
                  </a:solidFill>
                </a:rPr>
                <a:t>+      +     +      +     +      +     +      +     +     +     +       +</a:t>
              </a:r>
            </a:p>
          </p:txBody>
        </p:sp>
        <p:sp>
          <p:nvSpPr>
            <p:cNvPr id="31" name="TextBox 30"/>
            <p:cNvSpPr txBox="1"/>
            <p:nvPr/>
          </p:nvSpPr>
          <p:spPr>
            <a:xfrm>
              <a:off x="4807397" y="3123534"/>
              <a:ext cx="3878755" cy="307777"/>
            </a:xfrm>
            <a:prstGeom prst="rect">
              <a:avLst/>
            </a:prstGeom>
            <a:noFill/>
          </p:spPr>
          <p:txBody>
            <a:bodyPr wrap="square" rtlCol="0">
              <a:spAutoFit/>
            </a:bodyPr>
            <a:lstStyle/>
            <a:p>
              <a:r>
                <a:rPr lang="en-US" sz="1400" dirty="0" smtClean="0">
                  <a:solidFill>
                    <a:srgbClr val="FF0000"/>
                  </a:solidFill>
                </a:rPr>
                <a:t>+      +     +      +     +      +     +      +     +     +     +       +</a:t>
              </a:r>
            </a:p>
          </p:txBody>
        </p:sp>
        <p:sp>
          <p:nvSpPr>
            <p:cNvPr id="32" name="TextBox 31"/>
            <p:cNvSpPr txBox="1"/>
            <p:nvPr/>
          </p:nvSpPr>
          <p:spPr>
            <a:xfrm>
              <a:off x="4797653" y="3397524"/>
              <a:ext cx="3878755" cy="307777"/>
            </a:xfrm>
            <a:prstGeom prst="rect">
              <a:avLst/>
            </a:prstGeom>
            <a:noFill/>
          </p:spPr>
          <p:txBody>
            <a:bodyPr wrap="square" rtlCol="0">
              <a:spAutoFit/>
            </a:bodyPr>
            <a:lstStyle/>
            <a:p>
              <a:r>
                <a:rPr lang="en-US" sz="1400" dirty="0" smtClean="0">
                  <a:solidFill>
                    <a:srgbClr val="FF0000"/>
                  </a:solidFill>
                </a:rPr>
                <a:t>+      +     +      +     +      +     +      +     +     +     +       +</a:t>
              </a:r>
            </a:p>
          </p:txBody>
        </p:sp>
      </p:grpSp>
      <p:sp>
        <p:nvSpPr>
          <p:cNvPr id="34" name="TextBox 33"/>
          <p:cNvSpPr txBox="1"/>
          <p:nvPr/>
        </p:nvSpPr>
        <p:spPr>
          <a:xfrm>
            <a:off x="337791" y="1398073"/>
            <a:ext cx="4337235" cy="646331"/>
          </a:xfrm>
          <a:prstGeom prst="rect">
            <a:avLst/>
          </a:prstGeom>
          <a:noFill/>
        </p:spPr>
        <p:txBody>
          <a:bodyPr wrap="square" rtlCol="0">
            <a:spAutoFit/>
          </a:bodyPr>
          <a:lstStyle/>
          <a:p>
            <a:r>
              <a:rPr lang="en-US" dirty="0" err="1" smtClean="0">
                <a:solidFill>
                  <a:srgbClr val="FF0000"/>
                </a:solidFill>
              </a:rPr>
              <a:t>Puncte</a:t>
            </a:r>
            <a:r>
              <a:rPr lang="en-US" dirty="0" smtClean="0">
                <a:solidFill>
                  <a:srgbClr val="FF0000"/>
                </a:solidFill>
              </a:rPr>
              <a:t> </a:t>
            </a:r>
            <a:r>
              <a:rPr lang="en-US" dirty="0" err="1" smtClean="0">
                <a:solidFill>
                  <a:srgbClr val="FF0000"/>
                </a:solidFill>
              </a:rPr>
              <a:t>pe</a:t>
            </a:r>
            <a:r>
              <a:rPr lang="en-US" dirty="0" smtClean="0">
                <a:solidFill>
                  <a:srgbClr val="FF0000"/>
                </a:solidFill>
              </a:rPr>
              <a:t> un </a:t>
            </a:r>
            <a:r>
              <a:rPr lang="en-US" dirty="0" err="1" smtClean="0">
                <a:solidFill>
                  <a:srgbClr val="FF0000"/>
                </a:solidFill>
              </a:rPr>
              <a:t>caroiaj</a:t>
            </a:r>
            <a:r>
              <a:rPr lang="en-US" dirty="0" smtClean="0"/>
              <a:t>, </a:t>
            </a:r>
            <a:r>
              <a:rPr lang="en-US" dirty="0" err="1" smtClean="0"/>
              <a:t>puncte</a:t>
            </a:r>
            <a:r>
              <a:rPr lang="en-US" dirty="0" smtClean="0"/>
              <a:t> ‘</a:t>
            </a:r>
            <a:r>
              <a:rPr lang="en-US" dirty="0" err="1" smtClean="0"/>
              <a:t>interesante</a:t>
            </a:r>
            <a:r>
              <a:rPr lang="en-US" dirty="0" smtClean="0"/>
              <a:t>’, </a:t>
            </a:r>
            <a:r>
              <a:rPr lang="en-US" dirty="0" err="1" smtClean="0"/>
              <a:t>puncte</a:t>
            </a:r>
            <a:r>
              <a:rPr lang="en-US" dirty="0" smtClean="0"/>
              <a:t> </a:t>
            </a:r>
            <a:r>
              <a:rPr lang="en-US" dirty="0" err="1" smtClean="0"/>
              <a:t>alese</a:t>
            </a:r>
            <a:r>
              <a:rPr lang="en-US" dirty="0" smtClean="0"/>
              <a:t> </a:t>
            </a:r>
            <a:r>
              <a:rPr lang="en-US" dirty="0" err="1" smtClean="0"/>
              <a:t>aleator</a:t>
            </a:r>
            <a:r>
              <a:rPr lang="en-US" dirty="0" smtClean="0"/>
              <a:t> </a:t>
            </a:r>
            <a:r>
              <a:rPr lang="en-US" dirty="0" err="1" smtClean="0"/>
              <a:t>în</a:t>
            </a:r>
            <a:r>
              <a:rPr lang="en-US" dirty="0" smtClean="0"/>
              <a:t> imagine</a:t>
            </a:r>
            <a:endParaRPr lang="en-US" dirty="0"/>
          </a:p>
        </p:txBody>
      </p:sp>
      <p:sp>
        <p:nvSpPr>
          <p:cNvPr id="35" name="TextBox 34"/>
          <p:cNvSpPr txBox="1"/>
          <p:nvPr/>
        </p:nvSpPr>
        <p:spPr>
          <a:xfrm>
            <a:off x="385173" y="2152877"/>
            <a:ext cx="4337235" cy="646331"/>
          </a:xfrm>
          <a:prstGeom prst="rect">
            <a:avLst/>
          </a:prstGeom>
          <a:noFill/>
        </p:spPr>
        <p:txBody>
          <a:bodyPr wrap="square" rtlCol="0">
            <a:spAutoFit/>
          </a:bodyPr>
          <a:lstStyle/>
          <a:p>
            <a:r>
              <a:rPr lang="en-US" dirty="0" err="1" smtClean="0"/>
              <a:t>Descriem</a:t>
            </a:r>
            <a:r>
              <a:rPr lang="en-US" dirty="0" smtClean="0"/>
              <a:t> un </a:t>
            </a:r>
            <a:r>
              <a:rPr lang="en-US" b="1" dirty="0" smtClean="0">
                <a:solidFill>
                  <a:srgbClr val="0000FF"/>
                </a:solidFill>
              </a:rPr>
              <a:t>patch</a:t>
            </a:r>
            <a:r>
              <a:rPr lang="en-US" dirty="0" smtClean="0"/>
              <a:t> (</a:t>
            </a:r>
            <a:r>
              <a:rPr lang="en-US" dirty="0" err="1" smtClean="0"/>
              <a:t>porțiune</a:t>
            </a:r>
            <a:r>
              <a:rPr lang="en-US" dirty="0" smtClean="0"/>
              <a:t> </a:t>
            </a:r>
            <a:r>
              <a:rPr lang="en-US" dirty="0" err="1" smtClean="0"/>
              <a:t>mică</a:t>
            </a:r>
            <a:r>
              <a:rPr lang="en-US" dirty="0" smtClean="0"/>
              <a:t> din imagine) </a:t>
            </a:r>
            <a:r>
              <a:rPr lang="en-US" dirty="0" err="1" smtClean="0"/>
              <a:t>centrată</a:t>
            </a:r>
            <a:r>
              <a:rPr lang="en-US" dirty="0" smtClean="0"/>
              <a:t> </a:t>
            </a:r>
            <a:r>
              <a:rPr lang="en-US" dirty="0" err="1" smtClean="0"/>
              <a:t>pentru</a:t>
            </a:r>
            <a:r>
              <a:rPr lang="en-US" dirty="0" smtClean="0"/>
              <a:t> </a:t>
            </a:r>
            <a:r>
              <a:rPr lang="en-US" dirty="0" err="1" smtClean="0"/>
              <a:t>fiecare</a:t>
            </a:r>
            <a:r>
              <a:rPr lang="en-US" dirty="0" smtClean="0"/>
              <a:t> </a:t>
            </a:r>
            <a:r>
              <a:rPr lang="en-US" dirty="0" err="1" smtClean="0">
                <a:solidFill>
                  <a:srgbClr val="FF0000"/>
                </a:solidFill>
              </a:rPr>
              <a:t>punct</a:t>
            </a:r>
            <a:r>
              <a:rPr lang="en-US" dirty="0" smtClean="0">
                <a:solidFill>
                  <a:srgbClr val="FF0000"/>
                </a:solidFill>
              </a:rPr>
              <a:t> ales</a:t>
            </a:r>
            <a:endParaRPr lang="en-US" dirty="0">
              <a:solidFill>
                <a:srgbClr val="FF0000"/>
              </a:solidFill>
            </a:endParaRPr>
          </a:p>
        </p:txBody>
      </p:sp>
      <p:sp>
        <p:nvSpPr>
          <p:cNvPr id="37" name="TextBox 36"/>
          <p:cNvSpPr txBox="1"/>
          <p:nvPr/>
        </p:nvSpPr>
        <p:spPr>
          <a:xfrm>
            <a:off x="7201948" y="6573131"/>
            <a:ext cx="2141343"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J. </a:t>
            </a:r>
            <a:r>
              <a:rPr lang="en-US" sz="1200" dirty="0" err="1" smtClean="0"/>
              <a:t>Sivic</a:t>
            </a:r>
            <a:endParaRPr lang="en-US" sz="1200" dirty="0"/>
          </a:p>
        </p:txBody>
      </p:sp>
    </p:spTree>
    <p:extLst>
      <p:ext uri="{BB962C8B-B14F-4D97-AF65-F5344CB8AC3E}">
        <p14:creationId xmlns:p14="http://schemas.microsoft.com/office/powerpoint/2010/main" val="1811258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2"/>
          <p:cNvSpPr>
            <a:spLocks noChangeArrowheads="1"/>
          </p:cNvSpPr>
          <p:nvPr/>
        </p:nvSpPr>
        <p:spPr bwMode="auto">
          <a:xfrm>
            <a:off x="5283365" y="1927804"/>
            <a:ext cx="3733800" cy="2438400"/>
          </a:xfrm>
          <a:prstGeom prst="rect">
            <a:avLst/>
          </a:prstGeom>
          <a:solidFill>
            <a:schemeClr val="bg1"/>
          </a:solidFill>
          <a:ln w="28575">
            <a:solidFill>
              <a:srgbClr val="E46C0A"/>
            </a:solidFill>
            <a:miter lim="800000"/>
            <a:headEnd/>
            <a:tailEnd/>
          </a:ln>
        </p:spPr>
        <p:txBody>
          <a:bodyPr wrap="none" anchor="ctr"/>
          <a:lstStyle/>
          <a:p>
            <a:endParaRPr lang="en-US"/>
          </a:p>
        </p:txBody>
      </p:sp>
      <p:sp>
        <p:nvSpPr>
          <p:cNvPr id="88" name="Rectangle 2"/>
          <p:cNvSpPr>
            <a:spLocks noChangeArrowheads="1"/>
          </p:cNvSpPr>
          <p:nvPr/>
        </p:nvSpPr>
        <p:spPr bwMode="auto">
          <a:xfrm>
            <a:off x="5117453" y="1680834"/>
            <a:ext cx="3733800" cy="2438400"/>
          </a:xfrm>
          <a:prstGeom prst="rect">
            <a:avLst/>
          </a:prstGeom>
          <a:solidFill>
            <a:schemeClr val="bg1"/>
          </a:solidFill>
          <a:ln w="28575">
            <a:solidFill>
              <a:srgbClr val="FF0000"/>
            </a:solidFill>
            <a:miter lim="800000"/>
            <a:headEnd/>
            <a:tailEnd/>
          </a:ln>
        </p:spPr>
        <p:txBody>
          <a:bodyPr wrap="none" anchor="ctr"/>
          <a:lstStyle/>
          <a:p>
            <a:endParaRPr lang="en-US"/>
          </a:p>
        </p:txBody>
      </p:sp>
      <p:sp>
        <p:nvSpPr>
          <p:cNvPr id="89" name="Rectangle 33"/>
          <p:cNvSpPr>
            <a:spLocks noChangeArrowheads="1"/>
          </p:cNvSpPr>
          <p:nvPr/>
        </p:nvSpPr>
        <p:spPr bwMode="auto">
          <a:xfrm>
            <a:off x="4912464" y="1458590"/>
            <a:ext cx="3733800" cy="2438400"/>
          </a:xfrm>
          <a:prstGeom prst="rect">
            <a:avLst/>
          </a:prstGeom>
          <a:solidFill>
            <a:schemeClr val="bg1"/>
          </a:solidFill>
          <a:ln w="28575">
            <a:solidFill>
              <a:srgbClr val="008000"/>
            </a:solidFill>
            <a:miter lim="800000"/>
            <a:headEnd/>
            <a:tailEnd/>
          </a:ln>
        </p:spPr>
        <p:txBody>
          <a:bodyPr wrap="none" anchor="ctr"/>
          <a:lstStyle/>
          <a:p>
            <a:endParaRPr lang="en-US"/>
          </a:p>
        </p:txBody>
      </p:sp>
      <p:sp>
        <p:nvSpPr>
          <p:cNvPr id="57349" name="Rectangle 26"/>
          <p:cNvSpPr>
            <a:spLocks noGrp="1" noChangeArrowheads="1"/>
          </p:cNvSpPr>
          <p:nvPr>
            <p:ph type="title"/>
          </p:nvPr>
        </p:nvSpPr>
        <p:spPr/>
        <p:txBody>
          <a:bodyPr/>
          <a:lstStyle/>
          <a:p>
            <a:r>
              <a:rPr lang="en-US" dirty="0">
                <a:latin typeface="Arial" charset="0"/>
              </a:rPr>
              <a:t>2</a:t>
            </a:r>
            <a:r>
              <a:rPr lang="en-US" dirty="0" smtClean="0">
                <a:latin typeface="Arial" charset="0"/>
              </a:rPr>
              <a:t>. </a:t>
            </a:r>
            <a:r>
              <a:rPr lang="en-US" dirty="0" err="1" smtClean="0">
                <a:latin typeface="Arial" charset="0"/>
              </a:rPr>
              <a:t>Extragerea</a:t>
            </a:r>
            <a:r>
              <a:rPr lang="en-US" dirty="0" smtClean="0">
                <a:latin typeface="Arial" charset="0"/>
              </a:rPr>
              <a:t> de </a:t>
            </a:r>
            <a:r>
              <a:rPr lang="en-US" dirty="0" err="1" smtClean="0">
                <a:latin typeface="Arial" charset="0"/>
              </a:rPr>
              <a:t>caracteristici</a:t>
            </a:r>
            <a:endParaRPr lang="en-US" dirty="0">
              <a:latin typeface="Arial" charset="0"/>
            </a:endParaRPr>
          </a:p>
        </p:txBody>
      </p:sp>
      <p:pic>
        <p:nvPicPr>
          <p:cNvPr id="59" name="Picture 3" descr="tmp"/>
          <p:cNvPicPr>
            <a:picLocks noChangeAspect="1" noChangeArrowheads="1"/>
          </p:cNvPicPr>
          <p:nvPr/>
        </p:nvPicPr>
        <p:blipFill>
          <a:blip r:embed="rId3">
            <a:extLst>
              <a:ext uri="{28A0092B-C50C-407E-A947-70E740481C1C}">
                <a14:useLocalDpi xmlns:a14="http://schemas.microsoft.com/office/drawing/2010/main" val="0"/>
              </a:ext>
            </a:extLst>
          </a:blip>
          <a:srcRect l="2948" t="17174" r="66127" b="47049"/>
          <a:stretch>
            <a:fillRect/>
          </a:stretch>
        </p:blipFill>
        <p:spPr bwMode="auto">
          <a:xfrm>
            <a:off x="4803480" y="1286664"/>
            <a:ext cx="3681826" cy="24353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 name="Group 3"/>
          <p:cNvGrpSpPr/>
          <p:nvPr/>
        </p:nvGrpSpPr>
        <p:grpSpPr>
          <a:xfrm>
            <a:off x="4808045" y="1282270"/>
            <a:ext cx="3681826" cy="2435340"/>
            <a:chOff x="7959175" y="648460"/>
            <a:chExt cx="3681826" cy="2435340"/>
          </a:xfrm>
        </p:grpSpPr>
        <p:sp>
          <p:nvSpPr>
            <p:cNvPr id="61" name="Line 5"/>
            <p:cNvSpPr>
              <a:spLocks noChangeShapeType="1"/>
            </p:cNvSpPr>
            <p:nvPr/>
          </p:nvSpPr>
          <p:spPr bwMode="auto">
            <a:xfrm>
              <a:off x="8265994"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2" name="Line 6"/>
            <p:cNvSpPr>
              <a:spLocks noChangeShapeType="1"/>
            </p:cNvSpPr>
            <p:nvPr/>
          </p:nvSpPr>
          <p:spPr bwMode="auto">
            <a:xfrm>
              <a:off x="8572813"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3" name="Line 7"/>
            <p:cNvSpPr>
              <a:spLocks noChangeShapeType="1"/>
            </p:cNvSpPr>
            <p:nvPr/>
          </p:nvSpPr>
          <p:spPr bwMode="auto">
            <a:xfrm>
              <a:off x="8879632"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4" name="Line 8"/>
            <p:cNvSpPr>
              <a:spLocks noChangeShapeType="1"/>
            </p:cNvSpPr>
            <p:nvPr/>
          </p:nvSpPr>
          <p:spPr bwMode="auto">
            <a:xfrm>
              <a:off x="9186450"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5" name="Line 9"/>
            <p:cNvSpPr>
              <a:spLocks noChangeShapeType="1"/>
            </p:cNvSpPr>
            <p:nvPr/>
          </p:nvSpPr>
          <p:spPr bwMode="auto">
            <a:xfrm>
              <a:off x="9493269"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 name="Line 10"/>
            <p:cNvSpPr>
              <a:spLocks noChangeShapeType="1"/>
            </p:cNvSpPr>
            <p:nvPr/>
          </p:nvSpPr>
          <p:spPr bwMode="auto">
            <a:xfrm>
              <a:off x="9800088"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7" name="Line 11"/>
            <p:cNvSpPr>
              <a:spLocks noChangeShapeType="1"/>
            </p:cNvSpPr>
            <p:nvPr/>
          </p:nvSpPr>
          <p:spPr bwMode="auto">
            <a:xfrm>
              <a:off x="10106907"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8" name="Line 12"/>
            <p:cNvSpPr>
              <a:spLocks noChangeShapeType="1"/>
            </p:cNvSpPr>
            <p:nvPr/>
          </p:nvSpPr>
          <p:spPr bwMode="auto">
            <a:xfrm>
              <a:off x="10413726"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 name="Line 13"/>
            <p:cNvSpPr>
              <a:spLocks noChangeShapeType="1"/>
            </p:cNvSpPr>
            <p:nvPr/>
          </p:nvSpPr>
          <p:spPr bwMode="auto">
            <a:xfrm>
              <a:off x="10720545"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0" name="Line 14"/>
            <p:cNvSpPr>
              <a:spLocks noChangeShapeType="1"/>
            </p:cNvSpPr>
            <p:nvPr/>
          </p:nvSpPr>
          <p:spPr bwMode="auto">
            <a:xfrm>
              <a:off x="11027363"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1" name="Line 15"/>
            <p:cNvSpPr>
              <a:spLocks noChangeShapeType="1"/>
            </p:cNvSpPr>
            <p:nvPr/>
          </p:nvSpPr>
          <p:spPr bwMode="auto">
            <a:xfrm>
              <a:off x="11334182"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2" name="Line 16"/>
            <p:cNvSpPr>
              <a:spLocks noChangeShapeType="1"/>
            </p:cNvSpPr>
            <p:nvPr/>
          </p:nvSpPr>
          <p:spPr bwMode="auto">
            <a:xfrm>
              <a:off x="7959175" y="91905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 name="Line 17"/>
            <p:cNvSpPr>
              <a:spLocks noChangeShapeType="1"/>
            </p:cNvSpPr>
            <p:nvPr/>
          </p:nvSpPr>
          <p:spPr bwMode="auto">
            <a:xfrm>
              <a:off x="7959175" y="118964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 name="Line 18"/>
            <p:cNvSpPr>
              <a:spLocks noChangeShapeType="1"/>
            </p:cNvSpPr>
            <p:nvPr/>
          </p:nvSpPr>
          <p:spPr bwMode="auto">
            <a:xfrm>
              <a:off x="7959175" y="1460240"/>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5" name="Line 19"/>
            <p:cNvSpPr>
              <a:spLocks noChangeShapeType="1"/>
            </p:cNvSpPr>
            <p:nvPr/>
          </p:nvSpPr>
          <p:spPr bwMode="auto">
            <a:xfrm>
              <a:off x="7959175" y="173083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6" name="Line 20"/>
            <p:cNvSpPr>
              <a:spLocks noChangeShapeType="1"/>
            </p:cNvSpPr>
            <p:nvPr/>
          </p:nvSpPr>
          <p:spPr bwMode="auto">
            <a:xfrm>
              <a:off x="7959175" y="200142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7" name="Line 21"/>
            <p:cNvSpPr>
              <a:spLocks noChangeShapeType="1"/>
            </p:cNvSpPr>
            <p:nvPr/>
          </p:nvSpPr>
          <p:spPr bwMode="auto">
            <a:xfrm>
              <a:off x="7959175" y="2272020"/>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 name="Line 22"/>
            <p:cNvSpPr>
              <a:spLocks noChangeShapeType="1"/>
            </p:cNvSpPr>
            <p:nvPr/>
          </p:nvSpPr>
          <p:spPr bwMode="auto">
            <a:xfrm>
              <a:off x="7959175" y="254261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9" name="Line 23"/>
            <p:cNvSpPr>
              <a:spLocks noChangeShapeType="1"/>
            </p:cNvSpPr>
            <p:nvPr/>
          </p:nvSpPr>
          <p:spPr bwMode="auto">
            <a:xfrm>
              <a:off x="7959175" y="281320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 name="Group 2"/>
          <p:cNvGrpSpPr/>
          <p:nvPr/>
        </p:nvGrpSpPr>
        <p:grpSpPr>
          <a:xfrm>
            <a:off x="4778813" y="1235817"/>
            <a:ext cx="3907987" cy="2486187"/>
            <a:chOff x="4778813" y="1219114"/>
            <a:chExt cx="3907987" cy="2486187"/>
          </a:xfrm>
        </p:grpSpPr>
        <p:sp>
          <p:nvSpPr>
            <p:cNvPr id="2" name="TextBox 1"/>
            <p:cNvSpPr txBox="1"/>
            <p:nvPr/>
          </p:nvSpPr>
          <p:spPr>
            <a:xfrm>
              <a:off x="4808045" y="1219114"/>
              <a:ext cx="3878755" cy="307777"/>
            </a:xfrm>
            <a:prstGeom prst="rect">
              <a:avLst/>
            </a:prstGeom>
            <a:noFill/>
          </p:spPr>
          <p:txBody>
            <a:bodyPr wrap="square" rtlCol="0">
              <a:spAutoFit/>
            </a:bodyPr>
            <a:lstStyle/>
            <a:p>
              <a:r>
                <a:rPr lang="en-US" sz="1400" dirty="0" smtClean="0">
                  <a:solidFill>
                    <a:srgbClr val="FF0000"/>
                  </a:solidFill>
                </a:rPr>
                <a:t>+      +     +      +     +      +     +      +     +     +     +       +</a:t>
              </a:r>
            </a:p>
          </p:txBody>
        </p:sp>
        <p:sp>
          <p:nvSpPr>
            <p:cNvPr id="25" name="TextBox 24"/>
            <p:cNvSpPr txBox="1"/>
            <p:nvPr/>
          </p:nvSpPr>
          <p:spPr>
            <a:xfrm>
              <a:off x="4798301" y="1493104"/>
              <a:ext cx="3878755" cy="307777"/>
            </a:xfrm>
            <a:prstGeom prst="rect">
              <a:avLst/>
            </a:prstGeom>
            <a:noFill/>
          </p:spPr>
          <p:txBody>
            <a:bodyPr wrap="square" rtlCol="0">
              <a:spAutoFit/>
            </a:bodyPr>
            <a:lstStyle/>
            <a:p>
              <a:r>
                <a:rPr lang="en-US" sz="1400" dirty="0" smtClean="0">
                  <a:solidFill>
                    <a:srgbClr val="FF0000"/>
                  </a:solidFill>
                </a:rPr>
                <a:t>+      +     +      +     +      +     +      +     +     +     +       +</a:t>
              </a:r>
            </a:p>
          </p:txBody>
        </p:sp>
        <p:sp>
          <p:nvSpPr>
            <p:cNvPr id="26" name="TextBox 25"/>
            <p:cNvSpPr txBox="1"/>
            <p:nvPr/>
          </p:nvSpPr>
          <p:spPr>
            <a:xfrm>
              <a:off x="4788557" y="1767094"/>
              <a:ext cx="3878755" cy="307777"/>
            </a:xfrm>
            <a:prstGeom prst="rect">
              <a:avLst/>
            </a:prstGeom>
            <a:noFill/>
          </p:spPr>
          <p:txBody>
            <a:bodyPr wrap="square" rtlCol="0">
              <a:spAutoFit/>
            </a:bodyPr>
            <a:lstStyle/>
            <a:p>
              <a:r>
                <a:rPr lang="en-US" sz="1400" dirty="0" smtClean="0">
                  <a:solidFill>
                    <a:srgbClr val="FF0000"/>
                  </a:solidFill>
                </a:rPr>
                <a:t>+      +     +      +     +      +     +      +     +     +     +       +</a:t>
              </a:r>
            </a:p>
          </p:txBody>
        </p:sp>
        <p:sp>
          <p:nvSpPr>
            <p:cNvPr id="27" name="TextBox 26"/>
            <p:cNvSpPr txBox="1"/>
            <p:nvPr/>
          </p:nvSpPr>
          <p:spPr>
            <a:xfrm>
              <a:off x="4778813" y="2054594"/>
              <a:ext cx="3878755" cy="307777"/>
            </a:xfrm>
            <a:prstGeom prst="rect">
              <a:avLst/>
            </a:prstGeom>
            <a:noFill/>
          </p:spPr>
          <p:txBody>
            <a:bodyPr wrap="square" rtlCol="0">
              <a:spAutoFit/>
            </a:bodyPr>
            <a:lstStyle/>
            <a:p>
              <a:r>
                <a:rPr lang="en-US" sz="1400" dirty="0" smtClean="0">
                  <a:solidFill>
                    <a:srgbClr val="FF0000"/>
                  </a:solidFill>
                </a:rPr>
                <a:t>+      +     +      +     +      +     +      +     +     +     +       +</a:t>
              </a:r>
            </a:p>
          </p:txBody>
        </p:sp>
        <p:sp>
          <p:nvSpPr>
            <p:cNvPr id="28" name="TextBox 27"/>
            <p:cNvSpPr txBox="1"/>
            <p:nvPr/>
          </p:nvSpPr>
          <p:spPr>
            <a:xfrm>
              <a:off x="4796093" y="2315074"/>
              <a:ext cx="3878755" cy="307777"/>
            </a:xfrm>
            <a:prstGeom prst="rect">
              <a:avLst/>
            </a:prstGeom>
            <a:noFill/>
          </p:spPr>
          <p:txBody>
            <a:bodyPr wrap="square" rtlCol="0">
              <a:spAutoFit/>
            </a:bodyPr>
            <a:lstStyle/>
            <a:p>
              <a:r>
                <a:rPr lang="en-US" sz="1400" dirty="0" smtClean="0">
                  <a:solidFill>
                    <a:srgbClr val="FF0000"/>
                  </a:solidFill>
                </a:rPr>
                <a:t>+      +     +      +     +      +     +      +     +     +     +       +</a:t>
              </a:r>
            </a:p>
          </p:txBody>
        </p:sp>
        <p:sp>
          <p:nvSpPr>
            <p:cNvPr id="29" name="TextBox 28"/>
            <p:cNvSpPr txBox="1"/>
            <p:nvPr/>
          </p:nvSpPr>
          <p:spPr>
            <a:xfrm>
              <a:off x="4786349" y="2589064"/>
              <a:ext cx="3878755" cy="307777"/>
            </a:xfrm>
            <a:prstGeom prst="rect">
              <a:avLst/>
            </a:prstGeom>
            <a:noFill/>
          </p:spPr>
          <p:txBody>
            <a:bodyPr wrap="square" rtlCol="0">
              <a:spAutoFit/>
            </a:bodyPr>
            <a:lstStyle/>
            <a:p>
              <a:r>
                <a:rPr lang="en-US" sz="1400" dirty="0" smtClean="0">
                  <a:solidFill>
                    <a:srgbClr val="FF0000"/>
                  </a:solidFill>
                </a:rPr>
                <a:t>+      +     +      +     +      +     +      +     +     +     +       +</a:t>
              </a:r>
            </a:p>
          </p:txBody>
        </p:sp>
        <p:sp>
          <p:nvSpPr>
            <p:cNvPr id="30" name="TextBox 29"/>
            <p:cNvSpPr txBox="1"/>
            <p:nvPr/>
          </p:nvSpPr>
          <p:spPr>
            <a:xfrm>
              <a:off x="4790117" y="2863054"/>
              <a:ext cx="3878755" cy="307777"/>
            </a:xfrm>
            <a:prstGeom prst="rect">
              <a:avLst/>
            </a:prstGeom>
            <a:noFill/>
          </p:spPr>
          <p:txBody>
            <a:bodyPr wrap="square" rtlCol="0">
              <a:spAutoFit/>
            </a:bodyPr>
            <a:lstStyle/>
            <a:p>
              <a:r>
                <a:rPr lang="en-US" sz="1400" dirty="0" smtClean="0">
                  <a:solidFill>
                    <a:srgbClr val="FF0000"/>
                  </a:solidFill>
                </a:rPr>
                <a:t>+      +     +      +     +      +     +      +     +     +     +       +</a:t>
              </a:r>
            </a:p>
          </p:txBody>
        </p:sp>
        <p:sp>
          <p:nvSpPr>
            <p:cNvPr id="31" name="TextBox 30"/>
            <p:cNvSpPr txBox="1"/>
            <p:nvPr/>
          </p:nvSpPr>
          <p:spPr>
            <a:xfrm>
              <a:off x="4807397" y="3123534"/>
              <a:ext cx="3878755" cy="307777"/>
            </a:xfrm>
            <a:prstGeom prst="rect">
              <a:avLst/>
            </a:prstGeom>
            <a:noFill/>
          </p:spPr>
          <p:txBody>
            <a:bodyPr wrap="square" rtlCol="0">
              <a:spAutoFit/>
            </a:bodyPr>
            <a:lstStyle/>
            <a:p>
              <a:r>
                <a:rPr lang="en-US" sz="1400" dirty="0" smtClean="0">
                  <a:solidFill>
                    <a:srgbClr val="FF0000"/>
                  </a:solidFill>
                </a:rPr>
                <a:t>+      +     +      +     +      +     +      +     +     +     +       +</a:t>
              </a:r>
            </a:p>
          </p:txBody>
        </p:sp>
        <p:sp>
          <p:nvSpPr>
            <p:cNvPr id="32" name="TextBox 31"/>
            <p:cNvSpPr txBox="1"/>
            <p:nvPr/>
          </p:nvSpPr>
          <p:spPr>
            <a:xfrm>
              <a:off x="4797653" y="3397524"/>
              <a:ext cx="3878755" cy="307777"/>
            </a:xfrm>
            <a:prstGeom prst="rect">
              <a:avLst/>
            </a:prstGeom>
            <a:noFill/>
          </p:spPr>
          <p:txBody>
            <a:bodyPr wrap="square" rtlCol="0">
              <a:spAutoFit/>
            </a:bodyPr>
            <a:lstStyle/>
            <a:p>
              <a:r>
                <a:rPr lang="en-US" sz="1400" dirty="0" smtClean="0">
                  <a:solidFill>
                    <a:srgbClr val="FF0000"/>
                  </a:solidFill>
                </a:rPr>
                <a:t>+      +     +      +     +      +     +      +     +     +     +       +</a:t>
              </a:r>
            </a:p>
          </p:txBody>
        </p:sp>
      </p:grpSp>
      <p:grpSp>
        <p:nvGrpSpPr>
          <p:cNvPr id="7" name="Group 6"/>
          <p:cNvGrpSpPr/>
          <p:nvPr/>
        </p:nvGrpSpPr>
        <p:grpSpPr>
          <a:xfrm>
            <a:off x="951290" y="1416115"/>
            <a:ext cx="3241675" cy="1009650"/>
            <a:chOff x="951290" y="1416115"/>
            <a:chExt cx="3241675" cy="1009650"/>
          </a:xfrm>
        </p:grpSpPr>
        <p:sp>
          <p:nvSpPr>
            <p:cNvPr id="37" name="AutoShape 4"/>
            <p:cNvSpPr>
              <a:spLocks noChangeArrowheads="1"/>
            </p:cNvSpPr>
            <p:nvPr/>
          </p:nvSpPr>
          <p:spPr bwMode="auto">
            <a:xfrm>
              <a:off x="951290" y="141611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38" name="Line 5"/>
            <p:cNvSpPr>
              <a:spLocks noChangeAspect="1" noChangeShapeType="1"/>
            </p:cNvSpPr>
            <p:nvPr/>
          </p:nvSpPr>
          <p:spPr bwMode="auto">
            <a:xfrm>
              <a:off x="1056980" y="161192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39" name="Line 6"/>
            <p:cNvSpPr>
              <a:spLocks noChangeAspect="1" noChangeShapeType="1"/>
            </p:cNvSpPr>
            <p:nvPr/>
          </p:nvSpPr>
          <p:spPr bwMode="auto">
            <a:xfrm>
              <a:off x="1056980" y="175651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40" name="Line 7"/>
            <p:cNvSpPr>
              <a:spLocks noChangeAspect="1" noChangeShapeType="1"/>
            </p:cNvSpPr>
            <p:nvPr/>
          </p:nvSpPr>
          <p:spPr bwMode="auto">
            <a:xfrm>
              <a:off x="1059999" y="190111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41" name="Line 8"/>
            <p:cNvSpPr>
              <a:spLocks noChangeAspect="1" noChangeShapeType="1"/>
            </p:cNvSpPr>
            <p:nvPr/>
          </p:nvSpPr>
          <p:spPr bwMode="auto">
            <a:xfrm>
              <a:off x="1059999" y="204571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42" name="Line 9"/>
            <p:cNvSpPr>
              <a:spLocks noChangeAspect="1" noChangeShapeType="1"/>
            </p:cNvSpPr>
            <p:nvPr/>
          </p:nvSpPr>
          <p:spPr bwMode="auto">
            <a:xfrm>
              <a:off x="1056980" y="2202358"/>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44" name="Group 11"/>
            <p:cNvGrpSpPr>
              <a:grpSpLocks/>
            </p:cNvGrpSpPr>
            <p:nvPr/>
          </p:nvGrpSpPr>
          <p:grpSpPr bwMode="auto">
            <a:xfrm>
              <a:off x="1614865" y="1416115"/>
              <a:ext cx="555625" cy="1000125"/>
              <a:chOff x="2532" y="1542"/>
              <a:chExt cx="184" cy="332"/>
            </a:xfrm>
          </p:grpSpPr>
          <p:sp>
            <p:nvSpPr>
              <p:cNvPr id="80" name="AutoShape 12"/>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81"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82"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83"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84"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85"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45" name="Group 18"/>
            <p:cNvGrpSpPr>
              <a:grpSpLocks/>
            </p:cNvGrpSpPr>
            <p:nvPr/>
          </p:nvGrpSpPr>
          <p:grpSpPr bwMode="auto">
            <a:xfrm>
              <a:off x="2300665" y="1425640"/>
              <a:ext cx="555625" cy="1000125"/>
              <a:chOff x="2532" y="1542"/>
              <a:chExt cx="184" cy="332"/>
            </a:xfrm>
          </p:grpSpPr>
          <p:sp>
            <p:nvSpPr>
              <p:cNvPr id="54" name="AutoShape 19"/>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55"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56"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57"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58"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60"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46" name="Group 25"/>
            <p:cNvGrpSpPr>
              <a:grpSpLocks/>
            </p:cNvGrpSpPr>
            <p:nvPr/>
          </p:nvGrpSpPr>
          <p:grpSpPr bwMode="auto">
            <a:xfrm>
              <a:off x="2986465" y="1425640"/>
              <a:ext cx="555625" cy="1000125"/>
              <a:chOff x="2532" y="1542"/>
              <a:chExt cx="184" cy="332"/>
            </a:xfrm>
          </p:grpSpPr>
          <p:sp>
            <p:nvSpPr>
              <p:cNvPr id="48" name="AutoShape 26"/>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49"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50"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51"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52"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53"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47" name="Text Box 32"/>
            <p:cNvSpPr txBox="1">
              <a:spLocks noChangeArrowheads="1"/>
            </p:cNvSpPr>
            <p:nvPr/>
          </p:nvSpPr>
          <p:spPr bwMode="auto">
            <a:xfrm>
              <a:off x="3602415" y="1517715"/>
              <a:ext cx="590550" cy="579438"/>
            </a:xfrm>
            <a:prstGeom prst="rect">
              <a:avLst/>
            </a:prstGeom>
            <a:noFill/>
            <a:ln w="9525">
              <a:noFill/>
              <a:miter lim="800000"/>
              <a:headEnd/>
              <a:tailEnd/>
            </a:ln>
          </p:spPr>
          <p:txBody>
            <a:bodyPr wrap="none">
              <a:spAutoFit/>
            </a:bodyPr>
            <a:lstStyle/>
            <a:p>
              <a:pPr eaLnBrk="1" hangingPunct="1"/>
              <a:r>
                <a:rPr lang="en-US" sz="3200">
                  <a:solidFill>
                    <a:srgbClr val="000099"/>
                  </a:solidFill>
                </a:rPr>
                <a:t>…</a:t>
              </a:r>
            </a:p>
          </p:txBody>
        </p:sp>
      </p:grpSp>
      <p:sp>
        <p:nvSpPr>
          <p:cNvPr id="86" name="Line 35"/>
          <p:cNvSpPr>
            <a:spLocks noChangeShapeType="1"/>
          </p:cNvSpPr>
          <p:nvPr/>
        </p:nvSpPr>
        <p:spPr bwMode="auto">
          <a:xfrm flipH="1" flipV="1">
            <a:off x="4123440" y="1882840"/>
            <a:ext cx="609600" cy="0"/>
          </a:xfrm>
          <a:prstGeom prst="line">
            <a:avLst/>
          </a:prstGeom>
          <a:noFill/>
          <a:ln w="57150">
            <a:solidFill>
              <a:schemeClr val="hlink"/>
            </a:solidFill>
            <a:round/>
            <a:headEnd/>
            <a:tailEnd type="triangle" w="lg" len="lg"/>
          </a:ln>
        </p:spPr>
        <p:txBody>
          <a:bodyPr/>
          <a:lstStyle/>
          <a:p>
            <a:endParaRPr lang="en-US"/>
          </a:p>
        </p:txBody>
      </p:sp>
      <p:sp>
        <p:nvSpPr>
          <p:cNvPr id="5" name="TextBox 4"/>
          <p:cNvSpPr txBox="1"/>
          <p:nvPr/>
        </p:nvSpPr>
        <p:spPr>
          <a:xfrm>
            <a:off x="654109" y="2378245"/>
            <a:ext cx="3200400" cy="646331"/>
          </a:xfrm>
          <a:prstGeom prst="rect">
            <a:avLst/>
          </a:prstGeom>
          <a:noFill/>
        </p:spPr>
        <p:txBody>
          <a:bodyPr wrap="square" rtlCol="0">
            <a:spAutoFit/>
          </a:bodyPr>
          <a:lstStyle/>
          <a:p>
            <a:pPr algn="ctr"/>
            <a:r>
              <a:rPr lang="en-US" dirty="0" err="1">
                <a:solidFill>
                  <a:srgbClr val="0000FF"/>
                </a:solidFill>
              </a:rPr>
              <a:t>d</a:t>
            </a:r>
            <a:r>
              <a:rPr lang="en-US" dirty="0" err="1" smtClean="0">
                <a:solidFill>
                  <a:srgbClr val="0000FF"/>
                </a:solidFill>
              </a:rPr>
              <a:t>escriptori</a:t>
            </a:r>
            <a:r>
              <a:rPr lang="en-US" dirty="0" smtClean="0">
                <a:solidFill>
                  <a:srgbClr val="0000FF"/>
                </a:solidFill>
              </a:rPr>
              <a:t> </a:t>
            </a:r>
            <a:r>
              <a:rPr lang="en-US" dirty="0" err="1" smtClean="0">
                <a:solidFill>
                  <a:srgbClr val="0000FF"/>
                </a:solidFill>
              </a:rPr>
              <a:t>pentru</a:t>
            </a:r>
            <a:r>
              <a:rPr lang="en-US" dirty="0" smtClean="0">
                <a:solidFill>
                  <a:srgbClr val="0000FF"/>
                </a:solidFill>
              </a:rPr>
              <a:t> patch-</a:t>
            </a:r>
            <a:r>
              <a:rPr lang="en-US" dirty="0" err="1" smtClean="0">
                <a:solidFill>
                  <a:srgbClr val="0000FF"/>
                </a:solidFill>
              </a:rPr>
              <a:t>uri</a:t>
            </a:r>
            <a:endParaRPr lang="en-US" dirty="0" smtClean="0">
              <a:solidFill>
                <a:srgbClr val="0000FF"/>
              </a:solidFill>
            </a:endParaRPr>
          </a:p>
          <a:p>
            <a:pPr algn="ctr"/>
            <a:r>
              <a:rPr lang="en-US" dirty="0" err="1">
                <a:solidFill>
                  <a:srgbClr val="0000FF"/>
                </a:solidFill>
              </a:rPr>
              <a:t>v</a:t>
            </a:r>
            <a:r>
              <a:rPr lang="en-US" dirty="0" err="1" smtClean="0">
                <a:solidFill>
                  <a:srgbClr val="0000FF"/>
                </a:solidFill>
              </a:rPr>
              <a:t>ectori</a:t>
            </a:r>
            <a:r>
              <a:rPr lang="en-US" dirty="0" smtClean="0">
                <a:solidFill>
                  <a:srgbClr val="0000FF"/>
                </a:solidFill>
              </a:rPr>
              <a:t> n-</a:t>
            </a:r>
            <a:r>
              <a:rPr lang="en-US" dirty="0" err="1" smtClean="0">
                <a:solidFill>
                  <a:srgbClr val="0000FF"/>
                </a:solidFill>
              </a:rPr>
              <a:t>dimensionali</a:t>
            </a:r>
            <a:endParaRPr lang="en-US" dirty="0">
              <a:solidFill>
                <a:srgbClr val="0000FF"/>
              </a:solidFill>
            </a:endParaRPr>
          </a:p>
        </p:txBody>
      </p:sp>
      <p:grpSp>
        <p:nvGrpSpPr>
          <p:cNvPr id="6" name="Group 5"/>
          <p:cNvGrpSpPr/>
          <p:nvPr/>
        </p:nvGrpSpPr>
        <p:grpSpPr>
          <a:xfrm>
            <a:off x="933770" y="2526991"/>
            <a:ext cx="3123130" cy="1018394"/>
            <a:chOff x="933770" y="2526991"/>
            <a:chExt cx="3123130" cy="1018394"/>
          </a:xfrm>
        </p:grpSpPr>
        <p:sp>
          <p:nvSpPr>
            <p:cNvPr id="90" name="AutoShape 4"/>
            <p:cNvSpPr>
              <a:spLocks noChangeArrowheads="1"/>
            </p:cNvSpPr>
            <p:nvPr/>
          </p:nvSpPr>
          <p:spPr bwMode="auto">
            <a:xfrm>
              <a:off x="933770" y="2526991"/>
              <a:ext cx="555625" cy="1000125"/>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91" name="Line 5"/>
            <p:cNvSpPr>
              <a:spLocks noChangeAspect="1" noChangeShapeType="1"/>
            </p:cNvSpPr>
            <p:nvPr/>
          </p:nvSpPr>
          <p:spPr bwMode="auto">
            <a:xfrm>
              <a:off x="1043468" y="27315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2" name="Line 6"/>
            <p:cNvSpPr>
              <a:spLocks noChangeAspect="1" noChangeShapeType="1"/>
            </p:cNvSpPr>
            <p:nvPr/>
          </p:nvSpPr>
          <p:spPr bwMode="auto">
            <a:xfrm>
              <a:off x="1043468" y="287613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3" name="Line 7"/>
            <p:cNvSpPr>
              <a:spLocks noChangeAspect="1" noChangeShapeType="1"/>
            </p:cNvSpPr>
            <p:nvPr/>
          </p:nvSpPr>
          <p:spPr bwMode="auto">
            <a:xfrm>
              <a:off x="1046487" y="302073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4" name="Line 8"/>
            <p:cNvSpPr>
              <a:spLocks noChangeAspect="1" noChangeShapeType="1"/>
            </p:cNvSpPr>
            <p:nvPr/>
          </p:nvSpPr>
          <p:spPr bwMode="auto">
            <a:xfrm>
              <a:off x="1046487" y="316533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5" name="Line 9"/>
            <p:cNvSpPr>
              <a:spLocks noChangeAspect="1" noChangeShapeType="1"/>
            </p:cNvSpPr>
            <p:nvPr/>
          </p:nvSpPr>
          <p:spPr bwMode="auto">
            <a:xfrm>
              <a:off x="1043468" y="3321978"/>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96" name="Group 11"/>
            <p:cNvGrpSpPr>
              <a:grpSpLocks/>
            </p:cNvGrpSpPr>
            <p:nvPr/>
          </p:nvGrpSpPr>
          <p:grpSpPr bwMode="auto">
            <a:xfrm>
              <a:off x="1601353" y="2535735"/>
              <a:ext cx="555625" cy="1000125"/>
              <a:chOff x="2532" y="1542"/>
              <a:chExt cx="184" cy="332"/>
            </a:xfrm>
          </p:grpSpPr>
          <p:sp>
            <p:nvSpPr>
              <p:cNvPr id="97" name="AutoShape 12"/>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98"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99"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00"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01"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02"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03" name="Group 18"/>
            <p:cNvGrpSpPr>
              <a:grpSpLocks/>
            </p:cNvGrpSpPr>
            <p:nvPr/>
          </p:nvGrpSpPr>
          <p:grpSpPr bwMode="auto">
            <a:xfrm>
              <a:off x="2287153" y="2545260"/>
              <a:ext cx="555625" cy="1000125"/>
              <a:chOff x="2532" y="1542"/>
              <a:chExt cx="184" cy="332"/>
            </a:xfrm>
          </p:grpSpPr>
          <p:sp>
            <p:nvSpPr>
              <p:cNvPr id="104" name="AutoShape 19"/>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105"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06"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07"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08"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09"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10" name="Group 25"/>
            <p:cNvGrpSpPr>
              <a:grpSpLocks/>
            </p:cNvGrpSpPr>
            <p:nvPr/>
          </p:nvGrpSpPr>
          <p:grpSpPr bwMode="auto">
            <a:xfrm>
              <a:off x="2972953" y="2545260"/>
              <a:ext cx="555625" cy="1000125"/>
              <a:chOff x="2532" y="1542"/>
              <a:chExt cx="184" cy="332"/>
            </a:xfrm>
          </p:grpSpPr>
          <p:sp>
            <p:nvSpPr>
              <p:cNvPr id="111" name="AutoShape 26"/>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112"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13"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14"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15"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16"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17" name="Text Box 32"/>
            <p:cNvSpPr txBox="1">
              <a:spLocks noChangeArrowheads="1"/>
            </p:cNvSpPr>
            <p:nvPr/>
          </p:nvSpPr>
          <p:spPr bwMode="auto">
            <a:xfrm>
              <a:off x="3588903" y="2637335"/>
              <a:ext cx="467997" cy="584776"/>
            </a:xfrm>
            <a:prstGeom prst="rect">
              <a:avLst/>
            </a:prstGeom>
            <a:noFill/>
            <a:ln w="9525">
              <a:noFill/>
              <a:miter lim="800000"/>
              <a:headEnd/>
              <a:tailEnd/>
            </a:ln>
          </p:spPr>
          <p:txBody>
            <a:bodyPr wrap="none">
              <a:spAutoFit/>
            </a:bodyPr>
            <a:lstStyle/>
            <a:p>
              <a:pPr eaLnBrk="1" hangingPunct="1"/>
              <a:r>
                <a:rPr lang="en-US" sz="3200" dirty="0">
                  <a:solidFill>
                    <a:srgbClr val="008000"/>
                  </a:solidFill>
                </a:rPr>
                <a:t>…</a:t>
              </a:r>
            </a:p>
          </p:txBody>
        </p:sp>
      </p:grpSp>
      <p:grpSp>
        <p:nvGrpSpPr>
          <p:cNvPr id="8" name="Group 7"/>
          <p:cNvGrpSpPr/>
          <p:nvPr/>
        </p:nvGrpSpPr>
        <p:grpSpPr>
          <a:xfrm>
            <a:off x="953682" y="3754860"/>
            <a:ext cx="3119122" cy="1009650"/>
            <a:chOff x="953682" y="3754860"/>
            <a:chExt cx="3119122" cy="1009650"/>
          </a:xfrm>
        </p:grpSpPr>
        <p:sp>
          <p:nvSpPr>
            <p:cNvPr id="118" name="AutoShape 4"/>
            <p:cNvSpPr>
              <a:spLocks noChangeArrowheads="1"/>
            </p:cNvSpPr>
            <p:nvPr/>
          </p:nvSpPr>
          <p:spPr bwMode="auto">
            <a:xfrm>
              <a:off x="953682" y="3754860"/>
              <a:ext cx="555625" cy="1000125"/>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19" name="Line 5"/>
            <p:cNvSpPr>
              <a:spLocks noChangeAspect="1" noChangeShapeType="1"/>
            </p:cNvSpPr>
            <p:nvPr/>
          </p:nvSpPr>
          <p:spPr bwMode="auto">
            <a:xfrm>
              <a:off x="1059372" y="395066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0" name="Line 6"/>
            <p:cNvSpPr>
              <a:spLocks noChangeAspect="1" noChangeShapeType="1"/>
            </p:cNvSpPr>
            <p:nvPr/>
          </p:nvSpPr>
          <p:spPr bwMode="auto">
            <a:xfrm>
              <a:off x="1059372" y="409526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1" name="Line 7"/>
            <p:cNvSpPr>
              <a:spLocks noChangeAspect="1" noChangeShapeType="1"/>
            </p:cNvSpPr>
            <p:nvPr/>
          </p:nvSpPr>
          <p:spPr bwMode="auto">
            <a:xfrm>
              <a:off x="1062391" y="423986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2" name="Line 8"/>
            <p:cNvSpPr>
              <a:spLocks noChangeAspect="1" noChangeShapeType="1"/>
            </p:cNvSpPr>
            <p:nvPr/>
          </p:nvSpPr>
          <p:spPr bwMode="auto">
            <a:xfrm>
              <a:off x="1062391" y="438445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3" name="Line 9"/>
            <p:cNvSpPr>
              <a:spLocks noChangeAspect="1" noChangeShapeType="1"/>
            </p:cNvSpPr>
            <p:nvPr/>
          </p:nvSpPr>
          <p:spPr bwMode="auto">
            <a:xfrm>
              <a:off x="1059372" y="4541103"/>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124" name="Group 11"/>
            <p:cNvGrpSpPr>
              <a:grpSpLocks/>
            </p:cNvGrpSpPr>
            <p:nvPr/>
          </p:nvGrpSpPr>
          <p:grpSpPr bwMode="auto">
            <a:xfrm>
              <a:off x="1617257" y="3754860"/>
              <a:ext cx="555625" cy="1000125"/>
              <a:chOff x="2532" y="1542"/>
              <a:chExt cx="184" cy="332"/>
            </a:xfrm>
          </p:grpSpPr>
          <p:sp>
            <p:nvSpPr>
              <p:cNvPr id="125" name="AutoShape 12"/>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26"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27"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28"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29"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0"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31" name="Group 18"/>
            <p:cNvGrpSpPr>
              <a:grpSpLocks/>
            </p:cNvGrpSpPr>
            <p:nvPr/>
          </p:nvGrpSpPr>
          <p:grpSpPr bwMode="auto">
            <a:xfrm>
              <a:off x="2303057" y="3764385"/>
              <a:ext cx="555625" cy="1000125"/>
              <a:chOff x="2532" y="1542"/>
              <a:chExt cx="184" cy="332"/>
            </a:xfrm>
          </p:grpSpPr>
          <p:sp>
            <p:nvSpPr>
              <p:cNvPr id="132" name="AutoShape 19"/>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33"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34"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35"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36"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7"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38" name="Group 25"/>
            <p:cNvGrpSpPr>
              <a:grpSpLocks/>
            </p:cNvGrpSpPr>
            <p:nvPr/>
          </p:nvGrpSpPr>
          <p:grpSpPr bwMode="auto">
            <a:xfrm>
              <a:off x="2988857" y="3764385"/>
              <a:ext cx="555625" cy="1000125"/>
              <a:chOff x="2532" y="1542"/>
              <a:chExt cx="184" cy="332"/>
            </a:xfrm>
          </p:grpSpPr>
          <p:sp>
            <p:nvSpPr>
              <p:cNvPr id="139" name="AutoShape 26"/>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40"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41"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42"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43"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44"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45" name="Text Box 32"/>
            <p:cNvSpPr txBox="1">
              <a:spLocks noChangeArrowheads="1"/>
            </p:cNvSpPr>
            <p:nvPr/>
          </p:nvSpPr>
          <p:spPr bwMode="auto">
            <a:xfrm>
              <a:off x="3604807" y="3856460"/>
              <a:ext cx="467997" cy="584776"/>
            </a:xfrm>
            <a:prstGeom prst="rect">
              <a:avLst/>
            </a:prstGeom>
            <a:noFill/>
            <a:ln w="9525">
              <a:noFill/>
              <a:miter lim="800000"/>
              <a:headEnd/>
              <a:tailEnd/>
            </a:ln>
          </p:spPr>
          <p:txBody>
            <a:bodyPr wrap="none">
              <a:spAutoFit/>
            </a:bodyPr>
            <a:lstStyle/>
            <a:p>
              <a:pPr eaLnBrk="1" hangingPunct="1"/>
              <a:r>
                <a:rPr lang="en-US" sz="3200" dirty="0">
                  <a:solidFill>
                    <a:srgbClr val="FF0000"/>
                  </a:solidFill>
                </a:rPr>
                <a:t>…</a:t>
              </a:r>
            </a:p>
          </p:txBody>
        </p:sp>
      </p:grpSp>
      <p:grpSp>
        <p:nvGrpSpPr>
          <p:cNvPr id="9" name="Group 8"/>
          <p:cNvGrpSpPr/>
          <p:nvPr/>
        </p:nvGrpSpPr>
        <p:grpSpPr>
          <a:xfrm>
            <a:off x="953682" y="4930791"/>
            <a:ext cx="3119122" cy="1009650"/>
            <a:chOff x="953682" y="4930791"/>
            <a:chExt cx="3119122" cy="1009650"/>
          </a:xfrm>
        </p:grpSpPr>
        <p:sp>
          <p:nvSpPr>
            <p:cNvPr id="146" name="AutoShape 4"/>
            <p:cNvSpPr>
              <a:spLocks noChangeArrowheads="1"/>
            </p:cNvSpPr>
            <p:nvPr/>
          </p:nvSpPr>
          <p:spPr bwMode="auto">
            <a:xfrm>
              <a:off x="953682" y="4930791"/>
              <a:ext cx="555625" cy="1000125"/>
            </a:xfrm>
            <a:prstGeom prst="bracketPair">
              <a:avLst>
                <a:gd name="adj" fmla="val 16667"/>
              </a:avLst>
            </a:prstGeom>
            <a:noFill/>
            <a:ln w="19050">
              <a:solidFill>
                <a:srgbClr val="E46C0A"/>
              </a:solidFill>
              <a:round/>
              <a:headEnd/>
              <a:tailEnd/>
            </a:ln>
          </p:spPr>
          <p:txBody>
            <a:bodyPr wrap="none" anchor="ctr"/>
            <a:lstStyle/>
            <a:p>
              <a:endParaRPr lang="en-US">
                <a:solidFill>
                  <a:srgbClr val="FF8000"/>
                </a:solidFill>
              </a:endParaRPr>
            </a:p>
          </p:txBody>
        </p:sp>
        <p:sp>
          <p:nvSpPr>
            <p:cNvPr id="147" name="Line 5"/>
            <p:cNvSpPr>
              <a:spLocks noChangeAspect="1" noChangeShapeType="1"/>
            </p:cNvSpPr>
            <p:nvPr/>
          </p:nvSpPr>
          <p:spPr bwMode="auto">
            <a:xfrm>
              <a:off x="1059372" y="512659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48" name="Line 6"/>
            <p:cNvSpPr>
              <a:spLocks noChangeAspect="1" noChangeShapeType="1"/>
            </p:cNvSpPr>
            <p:nvPr/>
          </p:nvSpPr>
          <p:spPr bwMode="auto">
            <a:xfrm>
              <a:off x="1059372" y="527119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49" name="Line 7"/>
            <p:cNvSpPr>
              <a:spLocks noChangeAspect="1" noChangeShapeType="1"/>
            </p:cNvSpPr>
            <p:nvPr/>
          </p:nvSpPr>
          <p:spPr bwMode="auto">
            <a:xfrm>
              <a:off x="1062391" y="5415791"/>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50" name="Line 8"/>
            <p:cNvSpPr>
              <a:spLocks noChangeAspect="1" noChangeShapeType="1"/>
            </p:cNvSpPr>
            <p:nvPr/>
          </p:nvSpPr>
          <p:spPr bwMode="auto">
            <a:xfrm>
              <a:off x="1062391" y="556038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51" name="Line 9"/>
            <p:cNvSpPr>
              <a:spLocks noChangeAspect="1" noChangeShapeType="1"/>
            </p:cNvSpPr>
            <p:nvPr/>
          </p:nvSpPr>
          <p:spPr bwMode="auto">
            <a:xfrm>
              <a:off x="1059372" y="5717034"/>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152" name="Group 11"/>
            <p:cNvGrpSpPr>
              <a:grpSpLocks/>
            </p:cNvGrpSpPr>
            <p:nvPr/>
          </p:nvGrpSpPr>
          <p:grpSpPr bwMode="auto">
            <a:xfrm>
              <a:off x="1617257" y="4930791"/>
              <a:ext cx="555625" cy="1000125"/>
              <a:chOff x="2532" y="1542"/>
              <a:chExt cx="184" cy="332"/>
            </a:xfrm>
          </p:grpSpPr>
          <p:sp>
            <p:nvSpPr>
              <p:cNvPr id="153" name="AutoShape 12"/>
              <p:cNvSpPr>
                <a:spLocks noChangeArrowheads="1"/>
              </p:cNvSpPr>
              <p:nvPr/>
            </p:nvSpPr>
            <p:spPr bwMode="auto">
              <a:xfrm>
                <a:off x="2532" y="1542"/>
                <a:ext cx="184" cy="332"/>
              </a:xfrm>
              <a:prstGeom prst="bracketPair">
                <a:avLst>
                  <a:gd name="adj" fmla="val 16667"/>
                </a:avLst>
              </a:prstGeom>
              <a:noFill/>
              <a:ln w="19050">
                <a:solidFill>
                  <a:schemeClr val="accent6">
                    <a:lumMod val="75000"/>
                  </a:schemeClr>
                </a:solidFill>
                <a:round/>
                <a:headEnd/>
                <a:tailEnd/>
              </a:ln>
            </p:spPr>
            <p:txBody>
              <a:bodyPr wrap="none" anchor="ctr"/>
              <a:lstStyle/>
              <a:p>
                <a:endParaRPr lang="en-US"/>
              </a:p>
            </p:txBody>
          </p:sp>
          <p:sp>
            <p:nvSpPr>
              <p:cNvPr id="154"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55"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56"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57"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58"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59" name="Group 18"/>
            <p:cNvGrpSpPr>
              <a:grpSpLocks/>
            </p:cNvGrpSpPr>
            <p:nvPr/>
          </p:nvGrpSpPr>
          <p:grpSpPr bwMode="auto">
            <a:xfrm>
              <a:off x="2303057" y="4940316"/>
              <a:ext cx="555625" cy="1000125"/>
              <a:chOff x="2532" y="1542"/>
              <a:chExt cx="184" cy="332"/>
            </a:xfrm>
          </p:grpSpPr>
          <p:sp>
            <p:nvSpPr>
              <p:cNvPr id="160" name="AutoShape 19"/>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61"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62"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63"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64"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65"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66" name="Group 25"/>
            <p:cNvGrpSpPr>
              <a:grpSpLocks/>
            </p:cNvGrpSpPr>
            <p:nvPr/>
          </p:nvGrpSpPr>
          <p:grpSpPr bwMode="auto">
            <a:xfrm>
              <a:off x="2988857" y="4940316"/>
              <a:ext cx="555625" cy="1000125"/>
              <a:chOff x="2532" y="1542"/>
              <a:chExt cx="184" cy="332"/>
            </a:xfrm>
          </p:grpSpPr>
          <p:sp>
            <p:nvSpPr>
              <p:cNvPr id="167" name="AutoShape 26"/>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68"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69"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70"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71"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72"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73" name="Text Box 32"/>
            <p:cNvSpPr txBox="1">
              <a:spLocks noChangeArrowheads="1"/>
            </p:cNvSpPr>
            <p:nvPr/>
          </p:nvSpPr>
          <p:spPr bwMode="auto">
            <a:xfrm>
              <a:off x="3604807" y="5032391"/>
              <a:ext cx="467997" cy="584776"/>
            </a:xfrm>
            <a:prstGeom prst="rect">
              <a:avLst/>
            </a:prstGeom>
            <a:noFill/>
            <a:ln w="9525">
              <a:noFill/>
              <a:miter lim="800000"/>
              <a:headEnd/>
              <a:tailEnd/>
            </a:ln>
          </p:spPr>
          <p:txBody>
            <a:bodyPr wrap="none">
              <a:spAutoFit/>
            </a:bodyPr>
            <a:lstStyle/>
            <a:p>
              <a:pPr eaLnBrk="1" hangingPunct="1"/>
              <a:r>
                <a:rPr lang="en-US" sz="3200" dirty="0">
                  <a:solidFill>
                    <a:srgbClr val="FF8000"/>
                  </a:solidFill>
                </a:rPr>
                <a:t>…</a:t>
              </a:r>
            </a:p>
          </p:txBody>
        </p:sp>
      </p:grpSp>
      <p:sp>
        <p:nvSpPr>
          <p:cNvPr id="174" name="TextBox 173"/>
          <p:cNvSpPr txBox="1"/>
          <p:nvPr/>
        </p:nvSpPr>
        <p:spPr>
          <a:xfrm>
            <a:off x="7201948" y="6573131"/>
            <a:ext cx="2141343"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J. </a:t>
            </a:r>
            <a:r>
              <a:rPr lang="en-US" sz="1200" dirty="0" err="1" smtClean="0"/>
              <a:t>Sivic</a:t>
            </a:r>
            <a:endParaRPr lang="en-US" sz="1200" dirty="0"/>
          </a:p>
        </p:txBody>
      </p:sp>
    </p:spTree>
    <p:extLst>
      <p:ext uri="{BB962C8B-B14F-4D97-AF65-F5344CB8AC3E}">
        <p14:creationId xmlns:p14="http://schemas.microsoft.com/office/powerpoint/2010/main" val="1952839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26"/>
          <p:cNvSpPr>
            <a:spLocks noGrp="1" noChangeArrowheads="1"/>
          </p:cNvSpPr>
          <p:nvPr>
            <p:ph type="title"/>
          </p:nvPr>
        </p:nvSpPr>
        <p:spPr/>
        <p:txBody>
          <a:bodyPr/>
          <a:lstStyle/>
          <a:p>
            <a:r>
              <a:rPr lang="en-US" dirty="0">
                <a:latin typeface="Arial" charset="0"/>
              </a:rPr>
              <a:t>2</a:t>
            </a:r>
            <a:r>
              <a:rPr lang="en-US" dirty="0" smtClean="0">
                <a:latin typeface="Arial" charset="0"/>
              </a:rPr>
              <a:t>. </a:t>
            </a:r>
            <a:r>
              <a:rPr lang="en-US" dirty="0" err="1" smtClean="0">
                <a:latin typeface="Arial" charset="0"/>
              </a:rPr>
              <a:t>Extragerea</a:t>
            </a:r>
            <a:r>
              <a:rPr lang="en-US" dirty="0" smtClean="0">
                <a:latin typeface="Arial" charset="0"/>
              </a:rPr>
              <a:t> de </a:t>
            </a:r>
            <a:r>
              <a:rPr lang="en-US" dirty="0" err="1" smtClean="0">
                <a:latin typeface="Arial" charset="0"/>
              </a:rPr>
              <a:t>caracteristici</a:t>
            </a:r>
            <a:endParaRPr lang="en-US" dirty="0">
              <a:latin typeface="Arial" charset="0"/>
            </a:endParaRPr>
          </a:p>
        </p:txBody>
      </p:sp>
      <p:sp>
        <p:nvSpPr>
          <p:cNvPr id="5" name="TextBox 4"/>
          <p:cNvSpPr txBox="1"/>
          <p:nvPr/>
        </p:nvSpPr>
        <p:spPr>
          <a:xfrm>
            <a:off x="308242" y="1972638"/>
            <a:ext cx="7890996" cy="2554545"/>
          </a:xfrm>
          <a:prstGeom prst="rect">
            <a:avLst/>
          </a:prstGeom>
          <a:noFill/>
        </p:spPr>
        <p:txBody>
          <a:bodyPr wrap="square" rtlCol="0">
            <a:spAutoFit/>
          </a:bodyPr>
          <a:lstStyle/>
          <a:p>
            <a:r>
              <a:rPr lang="en-US" sz="3200" dirty="0" err="1" smtClean="0"/>
              <a:t>Trăsături</a:t>
            </a:r>
            <a:r>
              <a:rPr lang="en-US" sz="3200" dirty="0" smtClean="0"/>
              <a:t> </a:t>
            </a:r>
            <a:r>
              <a:rPr lang="en-US" sz="3200" dirty="0" err="1" smtClean="0"/>
              <a:t>utilizate</a:t>
            </a:r>
            <a:r>
              <a:rPr lang="en-US" sz="3200" dirty="0" smtClean="0"/>
              <a:t> des </a:t>
            </a:r>
            <a:r>
              <a:rPr lang="en-US" sz="3200" dirty="0" err="1" smtClean="0"/>
              <a:t>în</a:t>
            </a:r>
            <a:r>
              <a:rPr lang="en-US" sz="3200" dirty="0" smtClean="0"/>
              <a:t> </a:t>
            </a:r>
            <a:r>
              <a:rPr lang="en-US" sz="3200" dirty="0" err="1" smtClean="0"/>
              <a:t>practică</a:t>
            </a:r>
            <a:r>
              <a:rPr lang="en-US" sz="3200" dirty="0" smtClean="0"/>
              <a:t>:</a:t>
            </a:r>
          </a:p>
          <a:p>
            <a:pPr marL="457200" indent="-457200">
              <a:buFont typeface="Arial"/>
              <a:buChar char="•"/>
            </a:pPr>
            <a:r>
              <a:rPr lang="en-US" sz="3200" dirty="0" smtClean="0"/>
              <a:t>SIFT </a:t>
            </a:r>
            <a:r>
              <a:rPr lang="mr-IN" sz="3200" dirty="0" smtClean="0"/>
              <a:t>–</a:t>
            </a:r>
            <a:r>
              <a:rPr lang="en-US" sz="3200" dirty="0" smtClean="0"/>
              <a:t> Scale Invariant Feature Transform</a:t>
            </a:r>
          </a:p>
          <a:p>
            <a:r>
              <a:rPr lang="en-US" sz="3200" dirty="0" smtClean="0"/>
              <a:t>(</a:t>
            </a:r>
            <a:r>
              <a:rPr lang="en-US" sz="3200" dirty="0" err="1" smtClean="0"/>
              <a:t>Cursul</a:t>
            </a:r>
            <a:r>
              <a:rPr lang="en-US" sz="3200" dirty="0" smtClean="0"/>
              <a:t> </a:t>
            </a:r>
            <a:r>
              <a:rPr lang="en-US" sz="3200" dirty="0" smtClean="0"/>
              <a:t>6)</a:t>
            </a:r>
            <a:endParaRPr lang="en-US" sz="3200" dirty="0" smtClean="0"/>
          </a:p>
          <a:p>
            <a:pPr marL="457200" indent="-457200">
              <a:buFont typeface="Arial"/>
              <a:buChar char="•"/>
            </a:pPr>
            <a:r>
              <a:rPr lang="en-US" sz="3200" dirty="0" err="1" smtClean="0"/>
              <a:t>HoG</a:t>
            </a:r>
            <a:r>
              <a:rPr lang="en-US" sz="3200" dirty="0" smtClean="0"/>
              <a:t> </a:t>
            </a:r>
            <a:r>
              <a:rPr lang="mr-IN" sz="3200" dirty="0" smtClean="0"/>
              <a:t>–</a:t>
            </a:r>
            <a:r>
              <a:rPr lang="en-US" sz="3200" dirty="0" smtClean="0"/>
              <a:t> Histogram of Oriented Gradients</a:t>
            </a:r>
          </a:p>
          <a:p>
            <a:r>
              <a:rPr lang="en-US" sz="3200" dirty="0" smtClean="0"/>
              <a:t>(</a:t>
            </a:r>
            <a:r>
              <a:rPr lang="en-US" sz="3200" dirty="0" err="1" smtClean="0"/>
              <a:t>în</a:t>
            </a:r>
            <a:r>
              <a:rPr lang="en-US" sz="3200" dirty="0" smtClean="0"/>
              <a:t> </a:t>
            </a:r>
            <a:r>
              <a:rPr lang="en-US" sz="3200" dirty="0" err="1" smtClean="0"/>
              <a:t>continuare</a:t>
            </a:r>
            <a:r>
              <a:rPr lang="en-US" sz="3200" dirty="0" smtClean="0"/>
              <a:t>)</a:t>
            </a:r>
            <a:endParaRPr lang="en-US" sz="3200" dirty="0"/>
          </a:p>
        </p:txBody>
      </p:sp>
    </p:spTree>
    <p:extLst>
      <p:ext uri="{BB962C8B-B14F-4D97-AF65-F5344CB8AC3E}">
        <p14:creationId xmlns:p14="http://schemas.microsoft.com/office/powerpoint/2010/main" val="2461959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9"/>
          <p:cNvSpPr>
            <a:spLocks noChangeArrowheads="1"/>
          </p:cNvSpPr>
          <p:nvPr/>
        </p:nvSpPr>
        <p:spPr bwMode="auto">
          <a:xfrm>
            <a:off x="685800" y="3429000"/>
            <a:ext cx="8394700" cy="762000"/>
          </a:xfrm>
          <a:prstGeom prst="rect">
            <a:avLst/>
          </a:prstGeom>
          <a:noFill/>
          <a:ln w="9525">
            <a:noFill/>
            <a:miter lim="800000"/>
            <a:headEnd/>
            <a:tailEnd/>
          </a:ln>
        </p:spPr>
        <p:txBody>
          <a:bodyPr/>
          <a:lstStyle/>
          <a:p>
            <a:pPr marL="342900" indent="-342900">
              <a:spcBef>
                <a:spcPct val="20000"/>
              </a:spcBef>
            </a:pPr>
            <a:r>
              <a:rPr lang="en-US" sz="2400" dirty="0" err="1" smtClean="0"/>
              <a:t>Gradientul</a:t>
            </a:r>
            <a:r>
              <a:rPr lang="en-US" sz="2400" dirty="0" smtClean="0"/>
              <a:t> </a:t>
            </a:r>
            <a:r>
              <a:rPr lang="en-US" sz="2400" dirty="0" err="1" smtClean="0"/>
              <a:t>arată</a:t>
            </a:r>
            <a:r>
              <a:rPr lang="en-US" sz="2400" dirty="0" smtClean="0"/>
              <a:t> </a:t>
            </a:r>
            <a:r>
              <a:rPr lang="en-US" sz="2400" dirty="0" err="1" smtClean="0"/>
              <a:t>direcția</a:t>
            </a:r>
            <a:r>
              <a:rPr lang="en-US" sz="2400" dirty="0" smtClean="0"/>
              <a:t> </a:t>
            </a:r>
            <a:r>
              <a:rPr lang="en-US" sz="2400" dirty="0" err="1" smtClean="0"/>
              <a:t>celei</a:t>
            </a:r>
            <a:r>
              <a:rPr lang="en-US" sz="2400" dirty="0" smtClean="0"/>
              <a:t> </a:t>
            </a:r>
            <a:r>
              <a:rPr lang="en-US" sz="2400" dirty="0" err="1" smtClean="0"/>
              <a:t>mai</a:t>
            </a:r>
            <a:r>
              <a:rPr lang="en-US" sz="2400" dirty="0" smtClean="0"/>
              <a:t> </a:t>
            </a:r>
            <a:r>
              <a:rPr lang="en-US" sz="2400" dirty="0" err="1" smtClean="0"/>
              <a:t>rapide</a:t>
            </a:r>
            <a:r>
              <a:rPr lang="en-US" sz="2400" dirty="0" smtClean="0"/>
              <a:t> </a:t>
            </a:r>
            <a:r>
              <a:rPr lang="en-US" sz="2400" dirty="0" err="1" smtClean="0"/>
              <a:t>schimbări</a:t>
            </a:r>
            <a:r>
              <a:rPr lang="en-US" sz="2400" dirty="0" smtClean="0"/>
              <a:t> </a:t>
            </a:r>
            <a:r>
              <a:rPr lang="en-US" sz="2400" dirty="0" err="1" smtClean="0"/>
              <a:t>în</a:t>
            </a:r>
            <a:r>
              <a:rPr lang="en-US" sz="2400" dirty="0" smtClean="0"/>
              <a:t> </a:t>
            </a:r>
            <a:r>
              <a:rPr lang="en-US" sz="2400" dirty="0" err="1" smtClean="0"/>
              <a:t>intensitate</a:t>
            </a:r>
            <a:r>
              <a:rPr lang="en-US" sz="2400" dirty="0"/>
              <a:t/>
            </a:r>
            <a:br>
              <a:rPr lang="en-US" sz="2400" dirty="0"/>
            </a:br>
            <a:r>
              <a:rPr lang="en-US" sz="2400" dirty="0"/>
              <a:t/>
            </a:r>
            <a:br>
              <a:rPr lang="en-US" sz="2400" dirty="0"/>
            </a:br>
            <a:r>
              <a:rPr lang="en-US" sz="2400" dirty="0"/>
              <a:t/>
            </a:r>
            <a:br>
              <a:rPr lang="en-US" sz="2400" dirty="0"/>
            </a:br>
            <a:endParaRPr lang="en-US" sz="2400" dirty="0"/>
          </a:p>
        </p:txBody>
      </p:sp>
      <p:sp>
        <p:nvSpPr>
          <p:cNvPr id="974853" name="Rectangle 5"/>
          <p:cNvSpPr>
            <a:spLocks noChangeArrowheads="1"/>
          </p:cNvSpPr>
          <p:nvPr/>
        </p:nvSpPr>
        <p:spPr bwMode="auto">
          <a:xfrm>
            <a:off x="6096000" y="2057400"/>
            <a:ext cx="990600" cy="990600"/>
          </a:xfrm>
          <a:prstGeom prst="rect">
            <a:avLst/>
          </a:prstGeom>
          <a:gradFill rotWithShape="0">
            <a:gsLst>
              <a:gs pos="0">
                <a:schemeClr val="tx1"/>
              </a:gs>
              <a:gs pos="100000">
                <a:schemeClr val="tx1">
                  <a:gamma/>
                  <a:tint val="0"/>
                  <a:invGamma/>
                </a:schemeClr>
              </a:gs>
            </a:gsLst>
            <a:lin ang="18900000" scaled="1"/>
          </a:gradFill>
          <a:ln w="9525">
            <a:noFill/>
            <a:miter lim="800000"/>
            <a:headEnd/>
            <a:tailEnd/>
          </a:ln>
          <a:effectLst/>
        </p:spPr>
        <p:txBody>
          <a:bodyPr wrap="none" anchor="ctr"/>
          <a:lstStyle/>
          <a:p>
            <a:pPr>
              <a:defRPr/>
            </a:pPr>
            <a:endParaRPr lang="en-US"/>
          </a:p>
        </p:txBody>
      </p:sp>
      <p:sp>
        <p:nvSpPr>
          <p:cNvPr id="9248" name="Line 6"/>
          <p:cNvSpPr>
            <a:spLocks noChangeShapeType="1"/>
          </p:cNvSpPr>
          <p:nvPr/>
        </p:nvSpPr>
        <p:spPr bwMode="auto">
          <a:xfrm flipV="1">
            <a:off x="6605588" y="2209800"/>
            <a:ext cx="328613" cy="328613"/>
          </a:xfrm>
          <a:prstGeom prst="line">
            <a:avLst/>
          </a:prstGeom>
          <a:noFill/>
          <a:ln w="28575">
            <a:solidFill>
              <a:srgbClr val="FF0000"/>
            </a:solidFill>
            <a:round/>
            <a:headEnd/>
            <a:tailEnd type="triangle" w="med" len="med"/>
          </a:ln>
        </p:spPr>
        <p:txBody>
          <a:bodyPr/>
          <a:lstStyle/>
          <a:p>
            <a:endParaRPr lang="en-US"/>
          </a:p>
        </p:txBody>
      </p:sp>
      <p:pic>
        <p:nvPicPr>
          <p:cNvPr id="9246" name="Picture 7" descr="Edittex"/>
          <p:cNvPicPr>
            <a:picLocks noChangeAspect="1" noChangeArrowheads="1"/>
          </p:cNvPicPr>
          <p:nvPr>
            <p:custDataLst>
              <p:tags r:id="rId1"/>
            </p:custDataLst>
          </p:nvPr>
        </p:nvPicPr>
        <p:blipFill>
          <a:blip r:embed="rId9" cstate="print"/>
          <a:srcRect/>
          <a:stretch>
            <a:fillRect/>
          </a:stretch>
        </p:blipFill>
        <p:spPr bwMode="auto">
          <a:xfrm>
            <a:off x="7151688" y="2133600"/>
            <a:ext cx="1535113" cy="393700"/>
          </a:xfrm>
          <a:prstGeom prst="rect">
            <a:avLst/>
          </a:prstGeom>
          <a:noFill/>
          <a:ln w="9525">
            <a:noFill/>
            <a:miter lim="800000"/>
            <a:headEnd/>
            <a:tailEnd/>
          </a:ln>
        </p:spPr>
      </p:pic>
      <p:sp>
        <p:nvSpPr>
          <p:cNvPr id="9244" name="Oval 8"/>
          <p:cNvSpPr>
            <a:spLocks noChangeArrowheads="1"/>
          </p:cNvSpPr>
          <p:nvPr/>
        </p:nvSpPr>
        <p:spPr bwMode="auto">
          <a:xfrm>
            <a:off x="6553200" y="2514600"/>
            <a:ext cx="76200" cy="76200"/>
          </a:xfrm>
          <a:prstGeom prst="ellipse">
            <a:avLst/>
          </a:prstGeom>
          <a:solidFill>
            <a:srgbClr val="FF0000"/>
          </a:solidFill>
          <a:ln w="9525">
            <a:noFill/>
            <a:round/>
            <a:headEnd/>
            <a:tailEnd/>
          </a:ln>
        </p:spPr>
        <p:txBody>
          <a:bodyPr wrap="none" anchor="ctr"/>
          <a:lstStyle/>
          <a:p>
            <a:endParaRPr lang="en-US"/>
          </a:p>
        </p:txBody>
      </p:sp>
      <p:sp>
        <p:nvSpPr>
          <p:cNvPr id="9221" name="Rectangle 10"/>
          <p:cNvSpPr>
            <a:spLocks noGrp="1" noChangeArrowheads="1"/>
          </p:cNvSpPr>
          <p:nvPr>
            <p:ph type="body" idx="1"/>
          </p:nvPr>
        </p:nvSpPr>
        <p:spPr>
          <a:xfrm>
            <a:off x="685800" y="1219200"/>
            <a:ext cx="8077200" cy="1295400"/>
          </a:xfrm>
        </p:spPr>
        <p:txBody>
          <a:bodyPr>
            <a:normAutofit lnSpcReduction="10000"/>
          </a:bodyPr>
          <a:lstStyle/>
          <a:p>
            <a:pPr marL="0" indent="0">
              <a:buNone/>
            </a:pPr>
            <a:r>
              <a:rPr lang="en-US" sz="2400" dirty="0" err="1" smtClean="0"/>
              <a:t>Gradientul</a:t>
            </a:r>
            <a:r>
              <a:rPr lang="en-US" sz="2400" dirty="0" smtClean="0"/>
              <a:t> </a:t>
            </a:r>
            <a:r>
              <a:rPr lang="en-US" sz="2400" dirty="0" err="1" smtClean="0"/>
              <a:t>unei</a:t>
            </a:r>
            <a:r>
              <a:rPr lang="en-US" sz="2400" dirty="0" smtClean="0"/>
              <a:t> </a:t>
            </a:r>
            <a:r>
              <a:rPr lang="en-US" sz="2400" dirty="0" err="1" smtClean="0"/>
              <a:t>imagini</a:t>
            </a:r>
            <a:r>
              <a:rPr lang="en-US" sz="2400" dirty="0" smtClean="0"/>
              <a:t>: </a:t>
            </a:r>
          </a:p>
          <a:p>
            <a:endParaRPr lang="en-US" sz="2400" dirty="0" smtClean="0"/>
          </a:p>
          <a:p>
            <a:pPr marL="0" indent="0">
              <a:buNone/>
            </a:pPr>
            <a:r>
              <a:rPr lang="en-US" sz="2400" dirty="0" smtClean="0"/>
              <a:t> </a:t>
            </a:r>
          </a:p>
        </p:txBody>
      </p:sp>
      <p:pic>
        <p:nvPicPr>
          <p:cNvPr id="9222" name="Picture 11" descr="Edittex"/>
          <p:cNvPicPr>
            <a:picLocks noChangeAspect="1" noChangeArrowheads="1"/>
          </p:cNvPicPr>
          <p:nvPr>
            <p:custDataLst>
              <p:tags r:id="rId2"/>
            </p:custDataLst>
          </p:nvPr>
        </p:nvPicPr>
        <p:blipFill>
          <a:blip r:embed="rId9" cstate="print"/>
          <a:srcRect/>
          <a:stretch>
            <a:fillRect/>
          </a:stretch>
        </p:blipFill>
        <p:spPr bwMode="auto">
          <a:xfrm>
            <a:off x="4572000" y="1143000"/>
            <a:ext cx="2468563" cy="633413"/>
          </a:xfrm>
          <a:prstGeom prst="rect">
            <a:avLst/>
          </a:prstGeom>
          <a:noFill/>
          <a:ln w="9525">
            <a:noFill/>
            <a:miter lim="800000"/>
            <a:headEnd/>
            <a:tailEnd/>
          </a:ln>
        </p:spPr>
      </p:pic>
      <p:sp>
        <p:nvSpPr>
          <p:cNvPr id="974860" name="Rectangle 12"/>
          <p:cNvSpPr>
            <a:spLocks noChangeArrowheads="1"/>
          </p:cNvSpPr>
          <p:nvPr/>
        </p:nvSpPr>
        <p:spPr bwMode="auto">
          <a:xfrm>
            <a:off x="1066800" y="2057400"/>
            <a:ext cx="304800" cy="990600"/>
          </a:xfrm>
          <a:prstGeom prst="rect">
            <a:avLst/>
          </a:prstGeom>
          <a:gradFill rotWithShape="0">
            <a:gsLst>
              <a:gs pos="0">
                <a:schemeClr val="tx1"/>
              </a:gs>
              <a:gs pos="100000">
                <a:schemeClr val="tx1">
                  <a:gamma/>
                  <a:tint val="0"/>
                  <a:invGamma/>
                </a:schemeClr>
              </a:gs>
            </a:gsLst>
            <a:lin ang="0" scaled="1"/>
          </a:gradFill>
          <a:ln w="9525">
            <a:noFill/>
            <a:miter lim="800000"/>
            <a:headEnd/>
            <a:tailEnd/>
          </a:ln>
          <a:effectLst/>
        </p:spPr>
        <p:txBody>
          <a:bodyPr wrap="none" anchor="ctr"/>
          <a:lstStyle/>
          <a:p>
            <a:pPr>
              <a:defRPr/>
            </a:pPr>
            <a:endParaRPr lang="en-US"/>
          </a:p>
        </p:txBody>
      </p:sp>
      <p:sp>
        <p:nvSpPr>
          <p:cNvPr id="9224" name="Line 13"/>
          <p:cNvSpPr>
            <a:spLocks noChangeShapeType="1"/>
          </p:cNvSpPr>
          <p:nvPr/>
        </p:nvSpPr>
        <p:spPr bwMode="auto">
          <a:xfrm>
            <a:off x="1219200" y="2590800"/>
            <a:ext cx="533400" cy="0"/>
          </a:xfrm>
          <a:prstGeom prst="line">
            <a:avLst/>
          </a:prstGeom>
          <a:noFill/>
          <a:ln w="28575">
            <a:solidFill>
              <a:srgbClr val="FF0000"/>
            </a:solidFill>
            <a:round/>
            <a:headEnd/>
            <a:tailEnd type="triangle" w="med" len="med"/>
          </a:ln>
        </p:spPr>
        <p:txBody>
          <a:bodyPr/>
          <a:lstStyle/>
          <a:p>
            <a:endParaRPr lang="en-US"/>
          </a:p>
        </p:txBody>
      </p:sp>
      <p:sp>
        <p:nvSpPr>
          <p:cNvPr id="9225" name="Oval 14"/>
          <p:cNvSpPr>
            <a:spLocks noChangeArrowheads="1"/>
          </p:cNvSpPr>
          <p:nvPr/>
        </p:nvSpPr>
        <p:spPr bwMode="auto">
          <a:xfrm>
            <a:off x="1162050" y="2552700"/>
            <a:ext cx="76200" cy="76200"/>
          </a:xfrm>
          <a:prstGeom prst="ellipse">
            <a:avLst/>
          </a:prstGeom>
          <a:solidFill>
            <a:srgbClr val="FF0000"/>
          </a:solidFill>
          <a:ln w="9525">
            <a:noFill/>
            <a:round/>
            <a:headEnd/>
            <a:tailEnd/>
          </a:ln>
        </p:spPr>
        <p:txBody>
          <a:bodyPr wrap="none" anchor="ctr"/>
          <a:lstStyle/>
          <a:p>
            <a:endParaRPr lang="en-US"/>
          </a:p>
        </p:txBody>
      </p:sp>
      <p:pic>
        <p:nvPicPr>
          <p:cNvPr id="9226" name="Picture 15" descr="Edittex"/>
          <p:cNvPicPr>
            <a:picLocks noChangeAspect="1" noChangeArrowheads="1"/>
          </p:cNvPicPr>
          <p:nvPr>
            <p:custDataLst>
              <p:tags r:id="rId3"/>
            </p:custDataLst>
          </p:nvPr>
        </p:nvPicPr>
        <p:blipFill>
          <a:blip r:embed="rId10" cstate="print"/>
          <a:srcRect/>
          <a:stretch>
            <a:fillRect/>
          </a:stretch>
        </p:blipFill>
        <p:spPr bwMode="auto">
          <a:xfrm>
            <a:off x="1524000" y="2132013"/>
            <a:ext cx="1408113" cy="382587"/>
          </a:xfrm>
          <a:prstGeom prst="rect">
            <a:avLst/>
          </a:prstGeom>
          <a:noFill/>
          <a:ln w="9525">
            <a:noFill/>
            <a:miter lim="800000"/>
            <a:headEnd/>
            <a:tailEnd/>
          </a:ln>
        </p:spPr>
      </p:pic>
      <p:pic>
        <p:nvPicPr>
          <p:cNvPr id="9239" name="Picture 17" descr="Edittex"/>
          <p:cNvPicPr>
            <a:picLocks noChangeAspect="1" noChangeArrowheads="1"/>
          </p:cNvPicPr>
          <p:nvPr>
            <p:custDataLst>
              <p:tags r:id="rId4"/>
            </p:custDataLst>
          </p:nvPr>
        </p:nvPicPr>
        <p:blipFill>
          <a:blip r:embed="rId11" cstate="print"/>
          <a:srcRect/>
          <a:stretch>
            <a:fillRect/>
          </a:stretch>
        </p:blipFill>
        <p:spPr bwMode="auto">
          <a:xfrm>
            <a:off x="4267201" y="2819400"/>
            <a:ext cx="1417638" cy="395288"/>
          </a:xfrm>
          <a:prstGeom prst="rect">
            <a:avLst/>
          </a:prstGeom>
          <a:noFill/>
          <a:ln w="9525">
            <a:noFill/>
            <a:miter lim="800000"/>
            <a:headEnd/>
            <a:tailEnd/>
          </a:ln>
        </p:spPr>
      </p:pic>
      <p:sp>
        <p:nvSpPr>
          <p:cNvPr id="974866" name="Rectangle 18"/>
          <p:cNvSpPr>
            <a:spLocks noChangeArrowheads="1"/>
          </p:cNvSpPr>
          <p:nvPr/>
        </p:nvSpPr>
        <p:spPr bwMode="auto">
          <a:xfrm rot="5400000">
            <a:off x="4187825" y="1671638"/>
            <a:ext cx="304800" cy="1074738"/>
          </a:xfrm>
          <a:prstGeom prst="rect">
            <a:avLst/>
          </a:prstGeom>
          <a:gradFill rotWithShape="0">
            <a:gsLst>
              <a:gs pos="0">
                <a:schemeClr val="tx1"/>
              </a:gs>
              <a:gs pos="100000">
                <a:schemeClr val="tx1">
                  <a:gamma/>
                  <a:tint val="0"/>
                  <a:invGamma/>
                </a:schemeClr>
              </a:gs>
            </a:gsLst>
            <a:lin ang="5400000" scaled="1"/>
          </a:gradFill>
          <a:ln w="9525">
            <a:noFill/>
            <a:miter lim="800000"/>
            <a:headEnd/>
            <a:tailEnd/>
          </a:ln>
          <a:effectLst/>
        </p:spPr>
        <p:txBody>
          <a:bodyPr wrap="none" anchor="ctr"/>
          <a:lstStyle/>
          <a:p>
            <a:pPr>
              <a:defRPr/>
            </a:pPr>
            <a:endParaRPr lang="en-US"/>
          </a:p>
        </p:txBody>
      </p:sp>
      <p:sp>
        <p:nvSpPr>
          <p:cNvPr id="9241" name="Line 19"/>
          <p:cNvSpPr>
            <a:spLocks noChangeShapeType="1"/>
          </p:cNvSpPr>
          <p:nvPr/>
        </p:nvSpPr>
        <p:spPr bwMode="auto">
          <a:xfrm rot="5400000">
            <a:off x="4076700" y="2476500"/>
            <a:ext cx="533400" cy="0"/>
          </a:xfrm>
          <a:prstGeom prst="line">
            <a:avLst/>
          </a:prstGeom>
          <a:noFill/>
          <a:ln w="28575">
            <a:solidFill>
              <a:srgbClr val="FF0000"/>
            </a:solidFill>
            <a:round/>
            <a:headEnd/>
            <a:tailEnd type="triangle" w="med" len="med"/>
          </a:ln>
        </p:spPr>
        <p:txBody>
          <a:bodyPr/>
          <a:lstStyle/>
          <a:p>
            <a:endParaRPr lang="en-US"/>
          </a:p>
        </p:txBody>
      </p:sp>
      <p:sp>
        <p:nvSpPr>
          <p:cNvPr id="9242" name="Oval 20"/>
          <p:cNvSpPr>
            <a:spLocks noChangeArrowheads="1"/>
          </p:cNvSpPr>
          <p:nvPr/>
        </p:nvSpPr>
        <p:spPr bwMode="auto">
          <a:xfrm>
            <a:off x="4305301" y="2171700"/>
            <a:ext cx="76200" cy="76200"/>
          </a:xfrm>
          <a:prstGeom prst="ellipse">
            <a:avLst/>
          </a:prstGeom>
          <a:solidFill>
            <a:srgbClr val="FF0000"/>
          </a:solidFill>
          <a:ln w="9525">
            <a:noFill/>
            <a:round/>
            <a:headEnd/>
            <a:tailEnd/>
          </a:ln>
        </p:spPr>
        <p:txBody>
          <a:bodyPr wrap="none" anchor="ctr"/>
          <a:lstStyle/>
          <a:p>
            <a:endParaRPr lang="en-US"/>
          </a:p>
        </p:txBody>
      </p:sp>
      <p:sp>
        <p:nvSpPr>
          <p:cNvPr id="9229" name="Rectangle 26"/>
          <p:cNvSpPr>
            <a:spLocks noChangeArrowheads="1"/>
          </p:cNvSpPr>
          <p:nvPr/>
        </p:nvSpPr>
        <p:spPr bwMode="auto">
          <a:xfrm>
            <a:off x="685800" y="4724400"/>
            <a:ext cx="8077200" cy="609600"/>
          </a:xfrm>
          <a:prstGeom prst="rect">
            <a:avLst/>
          </a:prstGeom>
          <a:noFill/>
          <a:ln w="9525">
            <a:noFill/>
            <a:miter lim="800000"/>
            <a:headEnd/>
            <a:tailEnd/>
          </a:ln>
        </p:spPr>
        <p:txBody>
          <a:bodyPr/>
          <a:lstStyle/>
          <a:p>
            <a:pPr marL="342900" indent="-342900">
              <a:spcBef>
                <a:spcPct val="20000"/>
              </a:spcBef>
            </a:pPr>
            <a:r>
              <a:rPr lang="en-US" sz="2400" dirty="0" err="1" smtClean="0"/>
              <a:t>Direcția</a:t>
            </a:r>
            <a:r>
              <a:rPr lang="en-US" sz="2400" dirty="0" smtClean="0"/>
              <a:t> </a:t>
            </a:r>
            <a:r>
              <a:rPr lang="en-US" sz="2400" dirty="0" err="1" smtClean="0"/>
              <a:t>gradientului</a:t>
            </a:r>
            <a:r>
              <a:rPr lang="en-US" sz="2400" dirty="0" smtClean="0"/>
              <a:t> </a:t>
            </a:r>
            <a:r>
              <a:rPr lang="en-US" sz="2400" dirty="0" err="1" smtClean="0"/>
              <a:t>este</a:t>
            </a:r>
            <a:r>
              <a:rPr lang="en-US" sz="2400" dirty="0" smtClean="0"/>
              <a:t> </a:t>
            </a:r>
            <a:r>
              <a:rPr lang="en-US" sz="2400" dirty="0" err="1" smtClean="0"/>
              <a:t>dată</a:t>
            </a:r>
            <a:r>
              <a:rPr lang="en-US" sz="2400" dirty="0" smtClean="0"/>
              <a:t> de:</a:t>
            </a:r>
            <a:endParaRPr lang="en-US" sz="2400" dirty="0"/>
          </a:p>
        </p:txBody>
      </p:sp>
      <p:pic>
        <p:nvPicPr>
          <p:cNvPr id="9230" name="Picture 27" descr="Edittex"/>
          <p:cNvPicPr>
            <a:picLocks noChangeAspect="1" noChangeArrowheads="1"/>
          </p:cNvPicPr>
          <p:nvPr>
            <p:custDataLst>
              <p:tags r:id="rId5"/>
            </p:custDataLst>
          </p:nvPr>
        </p:nvPicPr>
        <p:blipFill>
          <a:blip r:embed="rId12" cstate="print"/>
          <a:srcRect/>
          <a:stretch>
            <a:fillRect/>
          </a:stretch>
        </p:blipFill>
        <p:spPr bwMode="auto">
          <a:xfrm>
            <a:off x="5167492" y="4735513"/>
            <a:ext cx="2797175" cy="522287"/>
          </a:xfrm>
          <a:prstGeom prst="rect">
            <a:avLst/>
          </a:prstGeom>
          <a:noFill/>
          <a:ln w="9525">
            <a:noFill/>
            <a:miter lim="800000"/>
            <a:headEnd/>
            <a:tailEnd/>
          </a:ln>
        </p:spPr>
      </p:pic>
      <p:pic>
        <p:nvPicPr>
          <p:cNvPr id="9231" name="Picture 28" descr="Edittex"/>
          <p:cNvPicPr>
            <a:picLocks noChangeAspect="1" noChangeArrowheads="1"/>
          </p:cNvPicPr>
          <p:nvPr>
            <p:custDataLst>
              <p:tags r:id="rId6"/>
            </p:custDataLst>
          </p:nvPr>
        </p:nvPicPr>
        <p:blipFill>
          <a:blip r:embed="rId13" cstate="print"/>
          <a:srcRect/>
          <a:stretch>
            <a:fillRect/>
          </a:stretch>
        </p:blipFill>
        <p:spPr bwMode="auto">
          <a:xfrm>
            <a:off x="685800" y="6037263"/>
            <a:ext cx="3708400" cy="668337"/>
          </a:xfrm>
          <a:prstGeom prst="rect">
            <a:avLst/>
          </a:prstGeom>
          <a:noFill/>
          <a:ln w="9525">
            <a:noFill/>
            <a:miter lim="800000"/>
            <a:headEnd/>
            <a:tailEnd/>
          </a:ln>
        </p:spPr>
      </p:pic>
      <p:sp>
        <p:nvSpPr>
          <p:cNvPr id="31" name="Rectangle 30"/>
          <p:cNvSpPr>
            <a:spLocks noChangeArrowheads="1"/>
          </p:cNvSpPr>
          <p:nvPr/>
        </p:nvSpPr>
        <p:spPr bwMode="auto">
          <a:xfrm>
            <a:off x="685800" y="5427663"/>
            <a:ext cx="8077200" cy="461665"/>
          </a:xfrm>
          <a:prstGeom prst="rect">
            <a:avLst/>
          </a:prstGeom>
          <a:noFill/>
          <a:ln w="9525">
            <a:noFill/>
            <a:miter lim="800000"/>
            <a:headEnd/>
            <a:tailEnd/>
          </a:ln>
        </p:spPr>
        <p:txBody>
          <a:bodyPr>
            <a:spAutoFit/>
          </a:bodyPr>
          <a:lstStyle/>
          <a:p>
            <a:pPr marL="342900" indent="-342900">
              <a:spcBef>
                <a:spcPct val="20000"/>
              </a:spcBef>
            </a:pPr>
            <a:r>
              <a:rPr lang="en-US" sz="2400" dirty="0" err="1" smtClean="0">
                <a:solidFill>
                  <a:srgbClr val="000000"/>
                </a:solidFill>
              </a:rPr>
              <a:t>Caracterizăm</a:t>
            </a:r>
            <a:r>
              <a:rPr lang="en-US" sz="2400" dirty="0" smtClean="0">
                <a:solidFill>
                  <a:srgbClr val="000000"/>
                </a:solidFill>
              </a:rPr>
              <a:t> o </a:t>
            </a:r>
            <a:r>
              <a:rPr lang="en-US" sz="2400" dirty="0" err="1" smtClean="0">
                <a:solidFill>
                  <a:srgbClr val="000000"/>
                </a:solidFill>
              </a:rPr>
              <a:t>muchie</a:t>
            </a:r>
            <a:r>
              <a:rPr lang="en-US" sz="2400" dirty="0" smtClean="0">
                <a:solidFill>
                  <a:srgbClr val="000000"/>
                </a:solidFill>
              </a:rPr>
              <a:t> </a:t>
            </a:r>
            <a:r>
              <a:rPr lang="en-US" sz="2400" dirty="0" err="1" smtClean="0">
                <a:solidFill>
                  <a:srgbClr val="000000"/>
                </a:solidFill>
              </a:rPr>
              <a:t>prin</a:t>
            </a:r>
            <a:r>
              <a:rPr lang="en-US" sz="2400" dirty="0" smtClean="0">
                <a:solidFill>
                  <a:srgbClr val="000000"/>
                </a:solidFill>
              </a:rPr>
              <a:t> </a:t>
            </a:r>
            <a:r>
              <a:rPr lang="en-US" sz="2400" dirty="0" err="1" smtClean="0"/>
              <a:t>magnitudinea</a:t>
            </a:r>
            <a:r>
              <a:rPr lang="en-US" sz="2400" dirty="0" smtClean="0"/>
              <a:t> </a:t>
            </a:r>
            <a:r>
              <a:rPr lang="en-US" sz="2400" dirty="0" err="1" smtClean="0"/>
              <a:t>gradientului</a:t>
            </a:r>
            <a:r>
              <a:rPr lang="en-US" sz="2400" dirty="0" smtClean="0"/>
              <a:t>:</a:t>
            </a:r>
            <a:endParaRPr lang="en-US" sz="2400" dirty="0"/>
          </a:p>
        </p:txBody>
      </p:sp>
      <p:sp>
        <p:nvSpPr>
          <p:cNvPr id="32" name="Rectangle 31"/>
          <p:cNvSpPr>
            <a:spLocks noChangeArrowheads="1"/>
          </p:cNvSpPr>
          <p:nvPr/>
        </p:nvSpPr>
        <p:spPr bwMode="auto">
          <a:xfrm>
            <a:off x="990600" y="3891671"/>
            <a:ext cx="7772400" cy="400110"/>
          </a:xfrm>
          <a:prstGeom prst="rect">
            <a:avLst/>
          </a:prstGeom>
          <a:noFill/>
          <a:ln w="9525">
            <a:noFill/>
            <a:miter lim="800000"/>
            <a:headEnd/>
            <a:tailEnd/>
          </a:ln>
        </p:spPr>
        <p:txBody>
          <a:bodyPr>
            <a:spAutoFit/>
          </a:bodyPr>
          <a:lstStyle/>
          <a:p>
            <a:pPr marL="342900" indent="-342900">
              <a:spcBef>
                <a:spcPct val="20000"/>
              </a:spcBef>
              <a:buFont typeface="Arial" charset="0"/>
              <a:buChar char="•"/>
            </a:pPr>
            <a:r>
              <a:rPr lang="en-US" sz="2000" dirty="0" smtClean="0"/>
              <a:t>Care </a:t>
            </a:r>
            <a:r>
              <a:rPr lang="en-US" sz="2000" dirty="0" err="1" smtClean="0"/>
              <a:t>este</a:t>
            </a:r>
            <a:r>
              <a:rPr lang="en-US" sz="2000" dirty="0" smtClean="0"/>
              <a:t> </a:t>
            </a:r>
            <a:r>
              <a:rPr lang="en-US" sz="2000" dirty="0" err="1" smtClean="0"/>
              <a:t>legătura</a:t>
            </a:r>
            <a:r>
              <a:rPr lang="en-US" sz="2000" dirty="0" smtClean="0"/>
              <a:t> </a:t>
            </a:r>
            <a:r>
              <a:rPr lang="en-US" sz="2000" dirty="0" err="1" smtClean="0"/>
              <a:t>dintre</a:t>
            </a:r>
            <a:r>
              <a:rPr lang="en-US" sz="2000" dirty="0" smtClean="0"/>
              <a:t> </a:t>
            </a:r>
            <a:r>
              <a:rPr lang="en-US" sz="2000" dirty="0" err="1" smtClean="0"/>
              <a:t>direcția</a:t>
            </a:r>
            <a:r>
              <a:rPr lang="en-US" sz="2000" dirty="0" smtClean="0"/>
              <a:t> </a:t>
            </a:r>
            <a:r>
              <a:rPr lang="en-US" sz="2000" dirty="0" err="1" smtClean="0"/>
              <a:t>gradientului</a:t>
            </a:r>
            <a:r>
              <a:rPr lang="en-US" sz="2000" dirty="0" smtClean="0"/>
              <a:t> </a:t>
            </a:r>
            <a:r>
              <a:rPr lang="en-US" sz="2000" dirty="0" err="1" smtClean="0"/>
              <a:t>si</a:t>
            </a:r>
            <a:r>
              <a:rPr lang="en-US" sz="2000" dirty="0" smtClean="0"/>
              <a:t> </a:t>
            </a:r>
            <a:r>
              <a:rPr lang="en-US" sz="2000" dirty="0" err="1" smtClean="0"/>
              <a:t>direcția</a:t>
            </a:r>
            <a:r>
              <a:rPr lang="en-US" sz="2000" dirty="0" smtClean="0"/>
              <a:t> </a:t>
            </a:r>
            <a:r>
              <a:rPr lang="en-US" sz="2000" dirty="0" err="1" smtClean="0"/>
              <a:t>muchiei</a:t>
            </a:r>
            <a:r>
              <a:rPr lang="en-US" sz="2000" dirty="0" smtClean="0"/>
              <a:t>?</a:t>
            </a:r>
            <a:endParaRPr lang="en-US" sz="2000" dirty="0"/>
          </a:p>
        </p:txBody>
      </p:sp>
      <p:sp>
        <p:nvSpPr>
          <p:cNvPr id="33" name="Rectangle 9"/>
          <p:cNvSpPr>
            <a:spLocks noGrp="1" noChangeArrowheads="1"/>
          </p:cNvSpPr>
          <p:nvPr>
            <p:ph type="title" idx="4294967295"/>
          </p:nvPr>
        </p:nvSpPr>
        <p:spPr>
          <a:xfrm>
            <a:off x="457200" y="-94818"/>
            <a:ext cx="8229600" cy="1143000"/>
          </a:xfrm>
        </p:spPr>
        <p:txBody>
          <a:bodyPr/>
          <a:lstStyle/>
          <a:p>
            <a:pPr eaLnBrk="1" hangingPunct="1"/>
            <a:r>
              <a:rPr lang="en-US" dirty="0" err="1" smtClean="0"/>
              <a:t>Gradientul</a:t>
            </a:r>
            <a:r>
              <a:rPr lang="en-US" dirty="0" smtClean="0"/>
              <a:t> </a:t>
            </a:r>
            <a:r>
              <a:rPr lang="en-US" dirty="0" err="1" smtClean="0"/>
              <a:t>unei</a:t>
            </a:r>
            <a:r>
              <a:rPr lang="en-US" dirty="0" smtClean="0"/>
              <a:t> </a:t>
            </a:r>
            <a:r>
              <a:rPr lang="en-US" dirty="0" err="1" smtClean="0"/>
              <a:t>imagini</a:t>
            </a:r>
            <a:endParaRPr lang="en-US" dirty="0" smtClean="0"/>
          </a:p>
        </p:txBody>
      </p:sp>
      <p:sp>
        <p:nvSpPr>
          <p:cNvPr id="34" name="Rectangle 33"/>
          <p:cNvSpPr>
            <a:spLocks noChangeArrowheads="1"/>
          </p:cNvSpPr>
          <p:nvPr/>
        </p:nvSpPr>
        <p:spPr bwMode="auto">
          <a:xfrm>
            <a:off x="1024467" y="4281138"/>
            <a:ext cx="7772400" cy="400110"/>
          </a:xfrm>
          <a:prstGeom prst="rect">
            <a:avLst/>
          </a:prstGeom>
          <a:noFill/>
          <a:ln w="9525">
            <a:noFill/>
            <a:miter lim="800000"/>
            <a:headEnd/>
            <a:tailEnd/>
          </a:ln>
        </p:spPr>
        <p:txBody>
          <a:bodyPr>
            <a:spAutoFit/>
          </a:bodyPr>
          <a:lstStyle/>
          <a:p>
            <a:pPr marL="342900" indent="-342900">
              <a:spcBef>
                <a:spcPct val="20000"/>
              </a:spcBef>
              <a:buFont typeface="Arial" charset="0"/>
              <a:buChar char="•"/>
            </a:pPr>
            <a:r>
              <a:rPr lang="en-US" sz="2000" dirty="0" err="1" smtClean="0"/>
              <a:t>Direcția</a:t>
            </a:r>
            <a:r>
              <a:rPr lang="en-US" sz="2000" dirty="0" smtClean="0"/>
              <a:t> </a:t>
            </a:r>
            <a:r>
              <a:rPr lang="en-US" sz="2000" dirty="0" err="1" smtClean="0"/>
              <a:t>gradientului</a:t>
            </a:r>
            <a:r>
              <a:rPr lang="en-US" sz="2000" dirty="0" smtClean="0"/>
              <a:t> </a:t>
            </a:r>
            <a:r>
              <a:rPr lang="en-US" sz="2000" dirty="0" err="1" smtClean="0"/>
              <a:t>este</a:t>
            </a:r>
            <a:r>
              <a:rPr lang="en-US" sz="2000" dirty="0" smtClean="0"/>
              <a:t> </a:t>
            </a:r>
            <a:r>
              <a:rPr lang="en-US" sz="2000" dirty="0" err="1" smtClean="0"/>
              <a:t>perpendiculară</a:t>
            </a:r>
            <a:r>
              <a:rPr lang="en-US" sz="2000" dirty="0" smtClean="0"/>
              <a:t> </a:t>
            </a:r>
            <a:r>
              <a:rPr lang="en-US" sz="2000" dirty="0" err="1" smtClean="0"/>
              <a:t>pe</a:t>
            </a:r>
            <a:r>
              <a:rPr lang="en-US" sz="2000" dirty="0" smtClean="0"/>
              <a:t> </a:t>
            </a:r>
            <a:r>
              <a:rPr lang="en-US" sz="2000" dirty="0" err="1" smtClean="0"/>
              <a:t>direcția</a:t>
            </a:r>
            <a:r>
              <a:rPr lang="en-US" sz="2000" dirty="0" smtClean="0"/>
              <a:t> </a:t>
            </a:r>
            <a:r>
              <a:rPr lang="en-US" sz="2000" dirty="0" err="1" smtClean="0"/>
              <a:t>muchiei</a:t>
            </a:r>
            <a:endParaRPr lang="en-US" sz="2000" dirty="0"/>
          </a:p>
        </p:txBody>
      </p:sp>
      <p:pic>
        <p:nvPicPr>
          <p:cNvPr id="2" name="Picture 1"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44116" y="5989899"/>
            <a:ext cx="3052601" cy="799261"/>
          </a:xfrm>
          <a:prstGeom prst="rect">
            <a:avLst/>
          </a:prstGeom>
        </p:spPr>
      </p:pic>
      <p:sp>
        <p:nvSpPr>
          <p:cNvPr id="3" name="TextBox 2"/>
          <p:cNvSpPr txBox="1"/>
          <p:nvPr/>
        </p:nvSpPr>
        <p:spPr>
          <a:xfrm>
            <a:off x="4605418" y="6175112"/>
            <a:ext cx="902286" cy="369332"/>
          </a:xfrm>
          <a:prstGeom prst="rect">
            <a:avLst/>
          </a:prstGeom>
          <a:noFill/>
        </p:spPr>
        <p:txBody>
          <a:bodyPr wrap="square" rtlCol="0">
            <a:spAutoFit/>
          </a:bodyPr>
          <a:lstStyle/>
          <a:p>
            <a:r>
              <a:rPr lang="en-US" dirty="0" err="1" smtClean="0"/>
              <a:t>sau</a:t>
            </a:r>
            <a:endParaRPr lang="en-US" dirty="0"/>
          </a:p>
        </p:txBody>
      </p:sp>
    </p:spTree>
    <p:extLst>
      <p:ext uri="{BB962C8B-B14F-4D97-AF65-F5344CB8AC3E}">
        <p14:creationId xmlns:p14="http://schemas.microsoft.com/office/powerpoint/2010/main" val="268887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48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748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748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2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2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2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2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2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2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74853" grpId="0" animBg="1"/>
      <p:bldP spid="9248" grpId="0" animBg="1"/>
      <p:bldP spid="9244" grpId="0" animBg="1"/>
      <p:bldP spid="974860" grpId="0" animBg="1"/>
      <p:bldP spid="9224" grpId="0" animBg="1"/>
      <p:bldP spid="9225" grpId="0" animBg="1"/>
      <p:bldP spid="974866" grpId="0" animBg="1"/>
      <p:bldP spid="9241" grpId="0" animBg="1"/>
      <p:bldP spid="9242" grpId="0" animBg="1"/>
      <p:bldP spid="9229" grpId="0"/>
      <p:bldP spid="31" grpId="0"/>
      <p:bldP spid="32" grpId="0"/>
      <p:bldP spid="34"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p:cNvSpPr txBox="1">
            <a:spLocks noChangeArrowheads="1"/>
          </p:cNvSpPr>
          <p:nvPr/>
        </p:nvSpPr>
        <p:spPr bwMode="auto">
          <a:xfrm>
            <a:off x="152400" y="0"/>
            <a:ext cx="5158659"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3000" dirty="0" err="1" smtClean="0">
                <a:solidFill>
                  <a:srgbClr val="000000"/>
                </a:solidFill>
              </a:rPr>
              <a:t>Verificare</a:t>
            </a:r>
            <a:r>
              <a:rPr lang="en-US" sz="3000" dirty="0" smtClean="0">
                <a:solidFill>
                  <a:srgbClr val="000000"/>
                </a:solidFill>
              </a:rPr>
              <a:t>: </a:t>
            </a:r>
            <a:r>
              <a:rPr lang="en-US" sz="3000" dirty="0" err="1" smtClean="0">
                <a:solidFill>
                  <a:srgbClr val="000000"/>
                </a:solidFill>
              </a:rPr>
              <a:t>felinar</a:t>
            </a:r>
            <a:r>
              <a:rPr lang="en-US" sz="3000" dirty="0" smtClean="0">
                <a:solidFill>
                  <a:srgbClr val="000000"/>
                </a:solidFill>
              </a:rPr>
              <a:t> </a:t>
            </a:r>
            <a:r>
              <a:rPr lang="en-US" sz="3000" dirty="0" err="1" smtClean="0">
                <a:solidFill>
                  <a:srgbClr val="000000"/>
                </a:solidFill>
              </a:rPr>
              <a:t>în</a:t>
            </a:r>
            <a:r>
              <a:rPr lang="en-US" sz="3000" dirty="0" smtClean="0">
                <a:solidFill>
                  <a:srgbClr val="000000"/>
                </a:solidFill>
              </a:rPr>
              <a:t> imagine?</a:t>
            </a:r>
          </a:p>
        </p:txBody>
      </p:sp>
      <p:pic>
        <p:nvPicPr>
          <p:cNvPr id="28675" name="Picture 6"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Box 6"/>
          <p:cNvSpPr txBox="1">
            <a:spLocks noChangeArrowheads="1"/>
          </p:cNvSpPr>
          <p:nvPr/>
        </p:nvSpPr>
        <p:spPr bwMode="auto">
          <a:xfrm>
            <a:off x="5490368" y="7279036"/>
            <a:ext cx="40687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400" dirty="0" smtClean="0">
                <a:solidFill>
                  <a:srgbClr val="000000"/>
                </a:solidFill>
              </a:rPr>
              <a:t>Source: </a:t>
            </a:r>
            <a:r>
              <a:rPr lang="en-US" sz="1400" dirty="0" err="1" smtClean="0">
                <a:solidFill>
                  <a:srgbClr val="000000"/>
                </a:solidFill>
              </a:rPr>
              <a:t>Fei-Fei</a:t>
            </a:r>
            <a:r>
              <a:rPr lang="en-US" sz="1400" dirty="0" smtClean="0">
                <a:solidFill>
                  <a:srgbClr val="000000"/>
                </a:solidFill>
              </a:rPr>
              <a:t> Li, Rob Fergus, Antonio </a:t>
            </a:r>
            <a:r>
              <a:rPr lang="en-US" sz="1400" dirty="0" err="1" smtClean="0">
                <a:solidFill>
                  <a:srgbClr val="000000"/>
                </a:solidFill>
              </a:rPr>
              <a:t>Torralba</a:t>
            </a:r>
            <a:r>
              <a:rPr lang="en-US" sz="1400" dirty="0" smtClean="0">
                <a:solidFill>
                  <a:srgbClr val="000000"/>
                </a:solidFill>
              </a:rPr>
              <a:t>.</a:t>
            </a:r>
          </a:p>
        </p:txBody>
      </p:sp>
      <p:sp>
        <p:nvSpPr>
          <p:cNvPr id="2" name="TextBox 1"/>
          <p:cNvSpPr txBox="1"/>
          <p:nvPr/>
        </p:nvSpPr>
        <p:spPr>
          <a:xfrm>
            <a:off x="5242900" y="-33359"/>
            <a:ext cx="4474991" cy="553998"/>
          </a:xfrm>
          <a:prstGeom prst="rect">
            <a:avLst/>
          </a:prstGeom>
          <a:noFill/>
        </p:spPr>
        <p:txBody>
          <a:bodyPr wrap="square" rtlCol="0">
            <a:spAutoFit/>
          </a:bodyPr>
          <a:lstStyle/>
          <a:p>
            <a:r>
              <a:rPr lang="en-US" sz="3000" dirty="0" err="1" smtClean="0">
                <a:solidFill>
                  <a:srgbClr val="660066"/>
                </a:solidFill>
              </a:rPr>
              <a:t>Răspuns</a:t>
            </a:r>
            <a:r>
              <a:rPr lang="en-US" sz="3000" dirty="0" smtClean="0">
                <a:solidFill>
                  <a:srgbClr val="660066"/>
                </a:solidFill>
              </a:rPr>
              <a:t> </a:t>
            </a:r>
            <a:r>
              <a:rPr lang="en-US" sz="3000" dirty="0" err="1" smtClean="0">
                <a:solidFill>
                  <a:srgbClr val="660066"/>
                </a:solidFill>
              </a:rPr>
              <a:t>binar</a:t>
            </a:r>
            <a:r>
              <a:rPr lang="en-US" sz="3000" dirty="0" smtClean="0">
                <a:solidFill>
                  <a:srgbClr val="660066"/>
                </a:solidFill>
              </a:rPr>
              <a:t>: Da/Nu</a:t>
            </a:r>
            <a:endParaRPr lang="en-US" sz="3000" dirty="0">
              <a:solidFill>
                <a:srgbClr val="660066"/>
              </a:solidFill>
            </a:endParaRPr>
          </a:p>
        </p:txBody>
      </p:sp>
    </p:spTree>
    <p:extLst>
      <p:ext uri="{BB962C8B-B14F-4D97-AF65-F5344CB8AC3E}">
        <p14:creationId xmlns:p14="http://schemas.microsoft.com/office/powerpoint/2010/main" val="291509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Title 1"/>
          <p:cNvSpPr>
            <a:spLocks noGrp="1"/>
          </p:cNvSpPr>
          <p:nvPr>
            <p:ph type="title"/>
          </p:nvPr>
        </p:nvSpPr>
        <p:spPr>
          <a:xfrm>
            <a:off x="409575" y="0"/>
            <a:ext cx="8229600" cy="1143000"/>
          </a:xfrm>
        </p:spPr>
        <p:txBody>
          <a:bodyPr/>
          <a:lstStyle/>
          <a:p>
            <a:pPr eaLnBrk="1" hangingPunct="1"/>
            <a:r>
              <a:rPr lang="en-US" sz="4000" dirty="0" err="1" smtClean="0"/>
              <a:t>Filtre</a:t>
            </a:r>
            <a:r>
              <a:rPr lang="en-US" sz="4000" dirty="0" smtClean="0"/>
              <a:t> </a:t>
            </a:r>
            <a:r>
              <a:rPr lang="en-US" sz="4000" dirty="0" err="1" smtClean="0"/>
              <a:t>Sobel</a:t>
            </a:r>
            <a:endParaRPr lang="en-US" sz="4000" dirty="0" smtClean="0"/>
          </a:p>
        </p:txBody>
      </p:sp>
      <p:sp>
        <p:nvSpPr>
          <p:cNvPr id="26" name="Rectangle 3"/>
          <p:cNvSpPr txBox="1">
            <a:spLocks noChangeArrowheads="1"/>
          </p:cNvSpPr>
          <p:nvPr/>
        </p:nvSpPr>
        <p:spPr>
          <a:xfrm>
            <a:off x="685800" y="1190978"/>
            <a:ext cx="7924800" cy="1371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600" dirty="0" err="1" smtClean="0"/>
              <a:t>Există</a:t>
            </a:r>
            <a:r>
              <a:rPr lang="en-US" sz="2600" dirty="0" smtClean="0"/>
              <a:t> </a:t>
            </a:r>
            <a:r>
              <a:rPr lang="en-US" sz="2600" dirty="0" err="1" smtClean="0"/>
              <a:t>aproximații</a:t>
            </a:r>
            <a:r>
              <a:rPr lang="en-US" sz="2600" dirty="0" smtClean="0"/>
              <a:t> </a:t>
            </a:r>
            <a:r>
              <a:rPr lang="en-US" sz="2600" dirty="0" err="1" smtClean="0"/>
              <a:t>mai</a:t>
            </a:r>
            <a:r>
              <a:rPr lang="en-US" sz="2600" dirty="0" smtClean="0"/>
              <a:t> </a:t>
            </a:r>
            <a:r>
              <a:rPr lang="en-US" sz="2600" dirty="0" err="1" smtClean="0"/>
              <a:t>bune</a:t>
            </a:r>
            <a:r>
              <a:rPr lang="en-US" sz="2600" dirty="0" smtClean="0"/>
              <a:t> </a:t>
            </a:r>
            <a:r>
              <a:rPr lang="en-US" sz="2600" dirty="0" err="1" smtClean="0"/>
              <a:t>pentru</a:t>
            </a:r>
            <a:r>
              <a:rPr lang="en-US" sz="2600" dirty="0" smtClean="0"/>
              <a:t> </a:t>
            </a:r>
            <a:r>
              <a:rPr lang="en-US" sz="2600" dirty="0" err="1" smtClean="0"/>
              <a:t>calcul</a:t>
            </a:r>
            <a:r>
              <a:rPr lang="en-US" sz="2600" dirty="0" smtClean="0"/>
              <a:t> </a:t>
            </a:r>
            <a:r>
              <a:rPr lang="en-US" sz="2600" dirty="0" err="1" smtClean="0"/>
              <a:t>derivatelor</a:t>
            </a:r>
            <a:r>
              <a:rPr lang="en-US" sz="2600" dirty="0" smtClean="0"/>
              <a:t>:</a:t>
            </a:r>
          </a:p>
          <a:p>
            <a:r>
              <a:rPr lang="en-US" sz="2600" dirty="0" err="1" smtClean="0"/>
              <a:t>filtre</a:t>
            </a:r>
            <a:r>
              <a:rPr lang="en-US" sz="2600" dirty="0" smtClean="0"/>
              <a:t> </a:t>
            </a:r>
            <a:r>
              <a:rPr lang="en-US" sz="2600" dirty="0" err="1" smtClean="0"/>
              <a:t>Sobel</a:t>
            </a:r>
            <a:r>
              <a:rPr lang="en-US" sz="2600" dirty="0" smtClean="0"/>
              <a:t>: </a:t>
            </a:r>
            <a:r>
              <a:rPr lang="en-US" sz="2600" dirty="0" err="1" smtClean="0"/>
              <a:t>calculează</a:t>
            </a:r>
            <a:r>
              <a:rPr lang="en-US" sz="2600" dirty="0" smtClean="0"/>
              <a:t> </a:t>
            </a:r>
            <a:r>
              <a:rPr lang="en-US" sz="2600" dirty="0" err="1" smtClean="0"/>
              <a:t>derivatele</a:t>
            </a:r>
            <a:r>
              <a:rPr lang="en-US" sz="2600" dirty="0" smtClean="0"/>
              <a:t> </a:t>
            </a:r>
            <a:r>
              <a:rPr lang="en-US" sz="2600" dirty="0" err="1" smtClean="0"/>
              <a:t>parțiale</a:t>
            </a:r>
            <a:r>
              <a:rPr lang="en-US" sz="2600" dirty="0" smtClean="0"/>
              <a:t> </a:t>
            </a:r>
            <a:r>
              <a:rPr lang="en-US" sz="2600" dirty="0" err="1" smtClean="0"/>
              <a:t>luând</a:t>
            </a:r>
            <a:r>
              <a:rPr lang="en-US" sz="2600" dirty="0" smtClean="0"/>
              <a:t> </a:t>
            </a:r>
            <a:r>
              <a:rPr lang="en-US" sz="2600" dirty="0" err="1" smtClean="0"/>
              <a:t>în</a:t>
            </a:r>
            <a:r>
              <a:rPr lang="en-US" sz="2600" dirty="0" smtClean="0"/>
              <a:t> 	</a:t>
            </a:r>
            <a:r>
              <a:rPr lang="en-US" sz="2600" dirty="0" err="1" smtClean="0"/>
              <a:t>considerare</a:t>
            </a:r>
            <a:r>
              <a:rPr lang="en-US" sz="2600" dirty="0" smtClean="0"/>
              <a:t> </a:t>
            </a:r>
            <a:r>
              <a:rPr lang="en-US" sz="2600" dirty="0" err="1" smtClean="0"/>
              <a:t>vecinătăți</a:t>
            </a:r>
            <a:r>
              <a:rPr lang="en-US" sz="2600" dirty="0" smtClean="0"/>
              <a:t> </a:t>
            </a:r>
            <a:r>
              <a:rPr lang="en-US" sz="2600" dirty="0" err="1" smtClean="0"/>
              <a:t>mai</a:t>
            </a:r>
            <a:r>
              <a:rPr lang="en-US" sz="2600" dirty="0" smtClean="0"/>
              <a:t> </a:t>
            </a:r>
            <a:r>
              <a:rPr lang="en-US" sz="2600" dirty="0" err="1" smtClean="0"/>
              <a:t>mari</a:t>
            </a:r>
            <a:endParaRPr lang="en-US" sz="2600" dirty="0"/>
          </a:p>
        </p:txBody>
      </p:sp>
      <p:sp>
        <p:nvSpPr>
          <p:cNvPr id="5" name="TextBox 4"/>
          <p:cNvSpPr txBox="1"/>
          <p:nvPr/>
        </p:nvSpPr>
        <p:spPr>
          <a:xfrm>
            <a:off x="2038498" y="4369793"/>
            <a:ext cx="2723567" cy="646331"/>
          </a:xfrm>
          <a:prstGeom prst="rect">
            <a:avLst/>
          </a:prstGeom>
          <a:noFill/>
        </p:spPr>
        <p:txBody>
          <a:bodyPr wrap="square" rtlCol="0">
            <a:spAutoFit/>
          </a:bodyPr>
          <a:lstStyle/>
          <a:p>
            <a:r>
              <a:rPr lang="en-US" dirty="0" err="1" smtClean="0"/>
              <a:t>Filtru</a:t>
            </a:r>
            <a:r>
              <a:rPr lang="en-US" dirty="0" smtClean="0"/>
              <a:t> </a:t>
            </a:r>
            <a:r>
              <a:rPr lang="en-US" dirty="0" err="1" smtClean="0"/>
              <a:t>Sobel</a:t>
            </a:r>
            <a:r>
              <a:rPr lang="en-US" dirty="0" smtClean="0"/>
              <a:t> vertical </a:t>
            </a:r>
            <a:r>
              <a:rPr lang="en-US" dirty="0" err="1" smtClean="0"/>
              <a:t>pentru</a:t>
            </a:r>
            <a:r>
              <a:rPr lang="en-US" dirty="0" smtClean="0"/>
              <a:t> </a:t>
            </a:r>
            <a:r>
              <a:rPr lang="en-US" dirty="0" err="1" smtClean="0"/>
              <a:t>calculul</a:t>
            </a:r>
            <a:r>
              <a:rPr lang="en-US" dirty="0" smtClean="0"/>
              <a:t> </a:t>
            </a:r>
            <a:r>
              <a:rPr lang="en-US" dirty="0" err="1" smtClean="0"/>
              <a:t>derivatei</a:t>
            </a:r>
            <a:r>
              <a:rPr lang="en-US" dirty="0" smtClean="0"/>
              <a:t> </a:t>
            </a:r>
            <a:r>
              <a:rPr lang="en-US" dirty="0" err="1" smtClean="0"/>
              <a:t>parțiale</a:t>
            </a:r>
            <a:endParaRPr lang="en-US" dirty="0"/>
          </a:p>
        </p:txBody>
      </p:sp>
      <p:pic>
        <p:nvPicPr>
          <p:cNvPr id="31" name="Picture 3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5100" y="5072864"/>
            <a:ext cx="1153645" cy="699454"/>
          </a:xfrm>
          <a:prstGeom prst="rect">
            <a:avLst/>
          </a:prstGeom>
        </p:spPr>
      </p:pic>
      <p:pic>
        <p:nvPicPr>
          <p:cNvPr id="32" name="Picture 3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6366" y="5041192"/>
            <a:ext cx="1203814" cy="796223"/>
          </a:xfrm>
          <a:prstGeom prst="rect">
            <a:avLst/>
          </a:prstGeom>
        </p:spPr>
      </p:pic>
      <p:sp>
        <p:nvSpPr>
          <p:cNvPr id="33" name="TextBox 32"/>
          <p:cNvSpPr txBox="1"/>
          <p:nvPr/>
        </p:nvSpPr>
        <p:spPr>
          <a:xfrm>
            <a:off x="4998010" y="4386505"/>
            <a:ext cx="3122564" cy="646331"/>
          </a:xfrm>
          <a:prstGeom prst="rect">
            <a:avLst/>
          </a:prstGeom>
          <a:noFill/>
        </p:spPr>
        <p:txBody>
          <a:bodyPr wrap="square" rtlCol="0">
            <a:spAutoFit/>
          </a:bodyPr>
          <a:lstStyle/>
          <a:p>
            <a:r>
              <a:rPr lang="en-US" dirty="0" err="1" smtClean="0"/>
              <a:t>Filtru</a:t>
            </a:r>
            <a:r>
              <a:rPr lang="en-US" dirty="0" smtClean="0"/>
              <a:t> </a:t>
            </a:r>
            <a:r>
              <a:rPr lang="en-US" dirty="0" err="1" smtClean="0"/>
              <a:t>Sobel</a:t>
            </a:r>
            <a:r>
              <a:rPr lang="en-US" dirty="0" smtClean="0"/>
              <a:t> </a:t>
            </a:r>
            <a:r>
              <a:rPr lang="en-US" dirty="0" err="1" smtClean="0"/>
              <a:t>orizontal</a:t>
            </a:r>
            <a:r>
              <a:rPr lang="en-US" dirty="0" smtClean="0"/>
              <a:t> </a:t>
            </a:r>
            <a:r>
              <a:rPr lang="en-US" dirty="0" err="1" smtClean="0"/>
              <a:t>pentru</a:t>
            </a:r>
            <a:r>
              <a:rPr lang="en-US" dirty="0" smtClean="0"/>
              <a:t> </a:t>
            </a:r>
            <a:r>
              <a:rPr lang="en-US" dirty="0" err="1" smtClean="0"/>
              <a:t>calculul</a:t>
            </a:r>
            <a:r>
              <a:rPr lang="en-US" dirty="0" smtClean="0"/>
              <a:t> </a:t>
            </a:r>
            <a:r>
              <a:rPr lang="en-US" dirty="0" err="1" smtClean="0"/>
              <a:t>derivatei</a:t>
            </a:r>
            <a:r>
              <a:rPr lang="en-US" dirty="0" smtClean="0"/>
              <a:t> </a:t>
            </a:r>
            <a:r>
              <a:rPr lang="en-US" dirty="0" err="1" smtClean="0"/>
              <a:t>parțiale</a:t>
            </a:r>
            <a:endParaRPr lang="en-US" dirty="0"/>
          </a:p>
        </p:txBody>
      </p:sp>
      <p:grpSp>
        <p:nvGrpSpPr>
          <p:cNvPr id="34" name="Group 5"/>
          <p:cNvGrpSpPr>
            <a:grpSpLocks/>
          </p:cNvGrpSpPr>
          <p:nvPr/>
        </p:nvGrpSpPr>
        <p:grpSpPr bwMode="auto">
          <a:xfrm>
            <a:off x="2449816" y="2701929"/>
            <a:ext cx="1408929" cy="1473200"/>
            <a:chOff x="144" y="144"/>
            <a:chExt cx="1152" cy="1136"/>
          </a:xfrm>
        </p:grpSpPr>
        <p:sp>
          <p:nvSpPr>
            <p:cNvPr id="35"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36"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37"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38"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39"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40"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41"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42"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43" name="Rectangle 14"/>
            <p:cNvSpPr>
              <a:spLocks noChangeArrowheads="1"/>
            </p:cNvSpPr>
            <p:nvPr/>
          </p:nvSpPr>
          <p:spPr bwMode="auto">
            <a:xfrm>
              <a:off x="153" y="160"/>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44"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45"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46"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47"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48"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49"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50"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51"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52" name="TextBox 51"/>
          <p:cNvSpPr txBox="1"/>
          <p:nvPr/>
        </p:nvSpPr>
        <p:spPr>
          <a:xfrm>
            <a:off x="2460823" y="2682214"/>
            <a:ext cx="1397922" cy="1477328"/>
          </a:xfrm>
          <a:prstGeom prst="rect">
            <a:avLst/>
          </a:prstGeom>
          <a:noFill/>
        </p:spPr>
        <p:txBody>
          <a:bodyPr wrap="square" rtlCol="0">
            <a:spAutoFit/>
          </a:bodyPr>
          <a:lstStyle/>
          <a:p>
            <a:r>
              <a:rPr lang="en-US" sz="3000" b="1" dirty="0" smtClean="0"/>
              <a:t>-1  0    1</a:t>
            </a:r>
          </a:p>
          <a:p>
            <a:r>
              <a:rPr lang="en-US" sz="3000" b="1" dirty="0" smtClean="0"/>
              <a:t>-2  0    2</a:t>
            </a:r>
            <a:endParaRPr lang="en-US" sz="3000" b="1" dirty="0"/>
          </a:p>
          <a:p>
            <a:r>
              <a:rPr lang="en-US" sz="3000" b="1" dirty="0" smtClean="0"/>
              <a:t>-1  0    1 </a:t>
            </a:r>
          </a:p>
        </p:txBody>
      </p:sp>
      <p:grpSp>
        <p:nvGrpSpPr>
          <p:cNvPr id="53" name="Group 5"/>
          <p:cNvGrpSpPr>
            <a:grpSpLocks/>
          </p:cNvGrpSpPr>
          <p:nvPr/>
        </p:nvGrpSpPr>
        <p:grpSpPr bwMode="auto">
          <a:xfrm>
            <a:off x="5501814" y="2725681"/>
            <a:ext cx="1408929" cy="1473200"/>
            <a:chOff x="144" y="144"/>
            <a:chExt cx="1152" cy="1136"/>
          </a:xfrm>
        </p:grpSpPr>
        <p:sp>
          <p:nvSpPr>
            <p:cNvPr id="54"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55"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56"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57"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58"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59"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60"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61"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62" name="Rectangle 14"/>
            <p:cNvSpPr>
              <a:spLocks noChangeArrowheads="1"/>
            </p:cNvSpPr>
            <p:nvPr/>
          </p:nvSpPr>
          <p:spPr bwMode="auto">
            <a:xfrm>
              <a:off x="153" y="160"/>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63"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64"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65"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66"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67"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68"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69"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70"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71" name="TextBox 70"/>
          <p:cNvSpPr txBox="1"/>
          <p:nvPr/>
        </p:nvSpPr>
        <p:spPr>
          <a:xfrm>
            <a:off x="5512821" y="2705966"/>
            <a:ext cx="1397922" cy="1477328"/>
          </a:xfrm>
          <a:prstGeom prst="rect">
            <a:avLst/>
          </a:prstGeom>
          <a:noFill/>
        </p:spPr>
        <p:txBody>
          <a:bodyPr wrap="square" rtlCol="0">
            <a:spAutoFit/>
          </a:bodyPr>
          <a:lstStyle/>
          <a:p>
            <a:pPr marL="514350" indent="-514350">
              <a:buAutoNum type="arabicPlain"/>
            </a:pPr>
            <a:r>
              <a:rPr lang="en-US" sz="3000" b="1" dirty="0" smtClean="0"/>
              <a:t>2   </a:t>
            </a:r>
            <a:r>
              <a:rPr lang="en-US" sz="3000" b="1" dirty="0" smtClean="0"/>
              <a:t>1</a:t>
            </a:r>
            <a:endParaRPr lang="en-US" sz="3000" b="1" dirty="0" smtClean="0"/>
          </a:p>
          <a:p>
            <a:r>
              <a:rPr lang="en-US" sz="3000" b="1" dirty="0" smtClean="0"/>
              <a:t>0   0    0    -1  -2 -1 </a:t>
            </a:r>
          </a:p>
        </p:txBody>
      </p:sp>
    </p:spTree>
    <p:extLst>
      <p:ext uri="{BB962C8B-B14F-4D97-AF65-F5344CB8AC3E}">
        <p14:creationId xmlns:p14="http://schemas.microsoft.com/office/powerpoint/2010/main" val="58173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3" grpId="0"/>
      <p:bldP spid="52" grpId="0"/>
      <p:bldP spid="7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12-09 at 12.27.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085" y="1898200"/>
            <a:ext cx="2643429" cy="1986577"/>
          </a:xfrm>
          <a:prstGeom prst="rect">
            <a:avLst/>
          </a:prstGeom>
        </p:spPr>
      </p:pic>
      <p:pic>
        <p:nvPicPr>
          <p:cNvPr id="6" name="Picture 5" descr="Screen shot 2014-12-09 at 12.27.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097" y="1890189"/>
            <a:ext cx="2659450" cy="1994588"/>
          </a:xfrm>
          <a:prstGeom prst="rect">
            <a:avLst/>
          </a:prstGeom>
        </p:spPr>
      </p:pic>
      <p:pic>
        <p:nvPicPr>
          <p:cNvPr id="10" name="Picture 9" descr="Screen shot 2014-12-09 at 12.30.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054" y="1898200"/>
            <a:ext cx="2603377" cy="1986577"/>
          </a:xfrm>
          <a:prstGeom prst="rect">
            <a:avLst/>
          </a:prstGeom>
        </p:spPr>
      </p:pic>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5095" y="3895922"/>
            <a:ext cx="368775" cy="645357"/>
          </a:xfrm>
          <a:prstGeom prst="rect">
            <a:avLst/>
          </a:prstGeom>
        </p:spPr>
      </p:pic>
      <p:pic>
        <p:nvPicPr>
          <p:cNvPr id="15" name="Picture 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2080" y="3900457"/>
            <a:ext cx="368775" cy="695643"/>
          </a:xfrm>
          <a:prstGeom prst="rect">
            <a:avLst/>
          </a:prstGeom>
        </p:spPr>
      </p:pic>
      <p:graphicFrame>
        <p:nvGraphicFramePr>
          <p:cNvPr id="17" name="Table 16"/>
          <p:cNvGraphicFramePr>
            <a:graphicFrameLocks noGrp="1"/>
          </p:cNvGraphicFramePr>
          <p:nvPr>
            <p:extLst>
              <p:ext uri="{D42A27DB-BD31-4B8C-83A1-F6EECF244321}">
                <p14:modId xmlns:p14="http://schemas.microsoft.com/office/powerpoint/2010/main" val="1042059828"/>
              </p:ext>
            </p:extLst>
          </p:nvPr>
        </p:nvGraphicFramePr>
        <p:xfrm>
          <a:off x="4505095" y="959087"/>
          <a:ext cx="1002540" cy="914400"/>
        </p:xfrm>
        <a:graphic>
          <a:graphicData uri="http://schemas.openxmlformats.org/drawingml/2006/table">
            <a:tbl>
              <a:tblPr firstRow="1" bandRow="1">
                <a:tableStyleId>{2D5ABB26-0587-4C30-8999-92F81FD0307C}</a:tableStyleId>
              </a:tblPr>
              <a:tblGrid>
                <a:gridCol w="334180"/>
                <a:gridCol w="334180"/>
                <a:gridCol w="334180"/>
              </a:tblGrid>
              <a:tr h="292100">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r>
              <a:tr h="292100">
                <a:tc>
                  <a:txBody>
                    <a:bodyPr/>
                    <a:lstStyle/>
                    <a:p>
                      <a:pPr algn="ctr"/>
                      <a:r>
                        <a:rPr lang="en-US" sz="1400" b="1" dirty="0" smtClean="0">
                          <a:solidFill>
                            <a:schemeClr val="tx1"/>
                          </a:solidFill>
                        </a:rPr>
                        <a:t>-2</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2</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r>
              <a:tr h="292100">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r>
            </a:tbl>
          </a:graphicData>
        </a:graphic>
      </p:graphicFrame>
      <p:sp>
        <p:nvSpPr>
          <p:cNvPr id="18" name="TextBox 17"/>
          <p:cNvSpPr txBox="1"/>
          <p:nvPr/>
        </p:nvSpPr>
        <p:spPr>
          <a:xfrm>
            <a:off x="3686354" y="1188120"/>
            <a:ext cx="651651" cy="369332"/>
          </a:xfrm>
          <a:prstGeom prst="rect">
            <a:avLst/>
          </a:prstGeom>
          <a:noFill/>
        </p:spPr>
        <p:txBody>
          <a:bodyPr wrap="square" rtlCol="0">
            <a:spAutoFit/>
          </a:bodyPr>
          <a:lstStyle/>
          <a:p>
            <a:r>
              <a:rPr lang="en-US" b="1" dirty="0" err="1" smtClean="0"/>
              <a:t>M</a:t>
            </a:r>
            <a:r>
              <a:rPr lang="en-US" b="1" baseline="-25000" dirty="0" err="1" smtClean="0"/>
              <a:t>x</a:t>
            </a:r>
            <a:r>
              <a:rPr lang="en-US" b="1" dirty="0" smtClean="0"/>
              <a:t> = </a:t>
            </a:r>
            <a:endParaRPr lang="en-US" b="1" dirty="0"/>
          </a:p>
        </p:txBody>
      </p:sp>
      <p:graphicFrame>
        <p:nvGraphicFramePr>
          <p:cNvPr id="19" name="Table 18"/>
          <p:cNvGraphicFramePr>
            <a:graphicFrameLocks noGrp="1"/>
          </p:cNvGraphicFramePr>
          <p:nvPr>
            <p:extLst>
              <p:ext uri="{D42A27DB-BD31-4B8C-83A1-F6EECF244321}">
                <p14:modId xmlns:p14="http://schemas.microsoft.com/office/powerpoint/2010/main" val="1207541265"/>
              </p:ext>
            </p:extLst>
          </p:nvPr>
        </p:nvGraphicFramePr>
        <p:xfrm>
          <a:off x="7339585" y="940401"/>
          <a:ext cx="1002540" cy="914400"/>
        </p:xfrm>
        <a:graphic>
          <a:graphicData uri="http://schemas.openxmlformats.org/drawingml/2006/table">
            <a:tbl>
              <a:tblPr firstRow="1" bandRow="1">
                <a:tableStyleId>{2D5ABB26-0587-4C30-8999-92F81FD0307C}</a:tableStyleId>
              </a:tblPr>
              <a:tblGrid>
                <a:gridCol w="334180"/>
                <a:gridCol w="334180"/>
                <a:gridCol w="334180"/>
              </a:tblGrid>
              <a:tr h="292100">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-2</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r>
              <a:tr h="292100">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r>
              <a:tr h="292100">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2</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r>
            </a:tbl>
          </a:graphicData>
        </a:graphic>
      </p:graphicFrame>
      <p:sp>
        <p:nvSpPr>
          <p:cNvPr id="20" name="TextBox 19"/>
          <p:cNvSpPr txBox="1"/>
          <p:nvPr/>
        </p:nvSpPr>
        <p:spPr>
          <a:xfrm>
            <a:off x="6520844" y="1144720"/>
            <a:ext cx="651651" cy="369332"/>
          </a:xfrm>
          <a:prstGeom prst="rect">
            <a:avLst/>
          </a:prstGeom>
          <a:noFill/>
        </p:spPr>
        <p:txBody>
          <a:bodyPr wrap="square" rtlCol="0">
            <a:spAutoFit/>
          </a:bodyPr>
          <a:lstStyle/>
          <a:p>
            <a:r>
              <a:rPr lang="en-US" b="1" dirty="0" smtClean="0"/>
              <a:t>M</a:t>
            </a:r>
            <a:r>
              <a:rPr lang="en-US" b="1" baseline="-25000" dirty="0"/>
              <a:t>y</a:t>
            </a:r>
            <a:r>
              <a:rPr lang="en-US" b="1" dirty="0" smtClean="0"/>
              <a:t> = </a:t>
            </a:r>
            <a:endParaRPr lang="en-US" b="1" dirty="0"/>
          </a:p>
        </p:txBody>
      </p:sp>
      <p:sp>
        <p:nvSpPr>
          <p:cNvPr id="23" name="Title 1"/>
          <p:cNvSpPr>
            <a:spLocks noGrp="1"/>
          </p:cNvSpPr>
          <p:nvPr>
            <p:ph type="title"/>
          </p:nvPr>
        </p:nvSpPr>
        <p:spPr>
          <a:xfrm>
            <a:off x="457200" y="-84049"/>
            <a:ext cx="8229600" cy="1143000"/>
          </a:xfrm>
        </p:spPr>
        <p:txBody>
          <a:bodyPr/>
          <a:lstStyle/>
          <a:p>
            <a:r>
              <a:rPr lang="en-US" dirty="0" err="1" smtClean="0"/>
              <a:t>Calculul</a:t>
            </a:r>
            <a:r>
              <a:rPr lang="en-US" dirty="0" smtClean="0"/>
              <a:t> </a:t>
            </a:r>
            <a:r>
              <a:rPr lang="en-US" dirty="0" err="1" smtClean="0"/>
              <a:t>gradientului</a:t>
            </a:r>
            <a:r>
              <a:rPr lang="en-US" dirty="0" smtClean="0"/>
              <a:t> </a:t>
            </a:r>
            <a:r>
              <a:rPr lang="en-US" dirty="0" err="1" smtClean="0"/>
              <a:t>unei</a:t>
            </a:r>
            <a:r>
              <a:rPr lang="en-US" dirty="0" smtClean="0"/>
              <a:t> </a:t>
            </a:r>
            <a:r>
              <a:rPr lang="en-US" dirty="0" err="1" smtClean="0"/>
              <a:t>imagini</a:t>
            </a:r>
            <a:endParaRPr lang="en-US" dirty="0"/>
          </a:p>
        </p:txBody>
      </p:sp>
      <p:sp>
        <p:nvSpPr>
          <p:cNvPr id="8" name="TextBox 7"/>
          <p:cNvSpPr txBox="1"/>
          <p:nvPr/>
        </p:nvSpPr>
        <p:spPr>
          <a:xfrm>
            <a:off x="2619075" y="5010087"/>
            <a:ext cx="1067279" cy="369332"/>
          </a:xfrm>
          <a:prstGeom prst="rect">
            <a:avLst/>
          </a:prstGeom>
          <a:noFill/>
          <a:ln w="57150" cmpd="sng">
            <a:solidFill>
              <a:schemeClr val="bg1">
                <a:lumMod val="50000"/>
              </a:schemeClr>
            </a:solidFill>
          </a:ln>
        </p:spPr>
        <p:txBody>
          <a:bodyPr wrap="square" rtlCol="0">
            <a:spAutoFit/>
          </a:bodyPr>
          <a:lstStyle/>
          <a:p>
            <a:r>
              <a:rPr lang="en-US" dirty="0" err="1">
                <a:solidFill>
                  <a:schemeClr val="bg1">
                    <a:lumMod val="50000"/>
                  </a:schemeClr>
                </a:solidFill>
              </a:rPr>
              <a:t>v</a:t>
            </a:r>
            <a:r>
              <a:rPr lang="en-US" dirty="0" err="1" smtClean="0">
                <a:solidFill>
                  <a:schemeClr val="bg1">
                    <a:lumMod val="50000"/>
                  </a:schemeClr>
                </a:solidFill>
              </a:rPr>
              <a:t>alori</a:t>
            </a:r>
            <a:r>
              <a:rPr lang="en-US" dirty="0" smtClean="0">
                <a:solidFill>
                  <a:schemeClr val="bg1">
                    <a:lumMod val="50000"/>
                  </a:schemeClr>
                </a:solidFill>
              </a:rPr>
              <a:t> = 0</a:t>
            </a:r>
            <a:endParaRPr lang="en-US" dirty="0">
              <a:solidFill>
                <a:schemeClr val="bg1">
                  <a:lumMod val="50000"/>
                </a:schemeClr>
              </a:solidFill>
            </a:endParaRPr>
          </a:p>
        </p:txBody>
      </p:sp>
      <p:sp>
        <p:nvSpPr>
          <p:cNvPr id="24" name="TextBox 23"/>
          <p:cNvSpPr txBox="1"/>
          <p:nvPr/>
        </p:nvSpPr>
        <p:spPr>
          <a:xfrm>
            <a:off x="4014800" y="4992448"/>
            <a:ext cx="1395725" cy="369332"/>
          </a:xfrm>
          <a:prstGeom prst="rect">
            <a:avLst/>
          </a:prstGeom>
          <a:noFill/>
          <a:ln w="57150" cmpd="sng">
            <a:solidFill>
              <a:srgbClr val="FF0000"/>
            </a:solidFill>
          </a:ln>
        </p:spPr>
        <p:txBody>
          <a:bodyPr wrap="square" rtlCol="0">
            <a:spAutoFit/>
          </a:bodyPr>
          <a:lstStyle/>
          <a:p>
            <a:r>
              <a:rPr lang="en-US" dirty="0" err="1"/>
              <a:t>v</a:t>
            </a:r>
            <a:r>
              <a:rPr lang="en-US" dirty="0" err="1" smtClean="0"/>
              <a:t>alori</a:t>
            </a:r>
            <a:r>
              <a:rPr lang="en-US" dirty="0" smtClean="0"/>
              <a:t> </a:t>
            </a:r>
            <a:r>
              <a:rPr lang="en-US" dirty="0" err="1" smtClean="0"/>
              <a:t>mari</a:t>
            </a:r>
            <a:endParaRPr lang="en-US" dirty="0"/>
          </a:p>
        </p:txBody>
      </p:sp>
      <p:sp>
        <p:nvSpPr>
          <p:cNvPr id="25" name="TextBox 24"/>
          <p:cNvSpPr txBox="1"/>
          <p:nvPr/>
        </p:nvSpPr>
        <p:spPr>
          <a:xfrm>
            <a:off x="5690601" y="4997349"/>
            <a:ext cx="1395725" cy="369332"/>
          </a:xfrm>
          <a:prstGeom prst="rect">
            <a:avLst/>
          </a:prstGeom>
          <a:noFill/>
          <a:ln w="57150" cmpd="sng">
            <a:solidFill>
              <a:schemeClr val="tx1"/>
            </a:solidFill>
          </a:ln>
        </p:spPr>
        <p:txBody>
          <a:bodyPr wrap="square" rtlCol="0">
            <a:spAutoFit/>
          </a:bodyPr>
          <a:lstStyle/>
          <a:p>
            <a:r>
              <a:rPr lang="en-US" dirty="0" err="1"/>
              <a:t>v</a:t>
            </a:r>
            <a:r>
              <a:rPr lang="en-US" dirty="0" err="1" smtClean="0"/>
              <a:t>alori</a:t>
            </a:r>
            <a:r>
              <a:rPr lang="en-US" dirty="0" smtClean="0"/>
              <a:t> </a:t>
            </a:r>
            <a:r>
              <a:rPr lang="en-US" dirty="0" err="1" smtClean="0"/>
              <a:t>mici</a:t>
            </a:r>
            <a:endParaRPr lang="en-US" dirty="0"/>
          </a:p>
        </p:txBody>
      </p:sp>
      <p:cxnSp>
        <p:nvCxnSpPr>
          <p:cNvPr id="11" name="Straight Arrow Connector 10"/>
          <p:cNvCxnSpPr/>
          <p:nvPr/>
        </p:nvCxnSpPr>
        <p:spPr>
          <a:xfrm flipH="1">
            <a:off x="3157513" y="3492949"/>
            <a:ext cx="528841" cy="150440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997160" y="2957344"/>
            <a:ext cx="315356" cy="204000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298119" y="2828954"/>
            <a:ext cx="943978" cy="216839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31054" y="3900457"/>
            <a:ext cx="2603377" cy="369332"/>
          </a:xfrm>
          <a:prstGeom prst="rect">
            <a:avLst/>
          </a:prstGeom>
          <a:noFill/>
        </p:spPr>
        <p:txBody>
          <a:bodyPr wrap="square" rtlCol="0">
            <a:spAutoFit/>
          </a:bodyPr>
          <a:lstStyle/>
          <a:p>
            <a:pPr algn="ctr"/>
            <a:r>
              <a:rPr lang="en-US" dirty="0" err="1" smtClean="0"/>
              <a:t>imaginea</a:t>
            </a:r>
            <a:r>
              <a:rPr lang="en-US" dirty="0" smtClean="0"/>
              <a:t> f</a:t>
            </a:r>
            <a:endParaRPr lang="en-US" dirty="0"/>
          </a:p>
        </p:txBody>
      </p:sp>
    </p:spTree>
    <p:extLst>
      <p:ext uri="{BB962C8B-B14F-4D97-AF65-F5344CB8AC3E}">
        <p14:creationId xmlns:p14="http://schemas.microsoft.com/office/powerpoint/2010/main" val="51981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8" grpId="0" animBg="1"/>
      <p:bldP spid="24" grpId="0" animBg="1"/>
      <p:bldP spid="2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12-09 at 12.2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085" y="1898200"/>
            <a:ext cx="2643429" cy="1986577"/>
          </a:xfrm>
          <a:prstGeom prst="rect">
            <a:avLst/>
          </a:prstGeom>
        </p:spPr>
      </p:pic>
      <p:pic>
        <p:nvPicPr>
          <p:cNvPr id="6" name="Picture 5" descr="Screen shot 2014-12-09 at 12.2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097" y="1890189"/>
            <a:ext cx="2659450" cy="1994588"/>
          </a:xfrm>
          <a:prstGeom prst="rect">
            <a:avLst/>
          </a:prstGeom>
        </p:spPr>
      </p:pic>
      <p:pic>
        <p:nvPicPr>
          <p:cNvPr id="10" name="Picture 9" descr="Screen shot 2014-12-09 at 12.30.2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54" y="1898200"/>
            <a:ext cx="2603377" cy="1986577"/>
          </a:xfrm>
          <a:prstGeom prst="rect">
            <a:avLst/>
          </a:prstGeom>
        </p:spPr>
      </p:pic>
      <p:pic>
        <p:nvPicPr>
          <p:cNvPr id="13" name="Picture 28" descr="Edittex"/>
          <p:cNvPicPr>
            <a:picLocks noChangeAspect="1" noChangeArrowheads="1"/>
          </p:cNvPicPr>
          <p:nvPr>
            <p:custDataLst>
              <p:tags r:id="rId1"/>
            </p:custDataLst>
          </p:nvPr>
        </p:nvPicPr>
        <p:blipFill>
          <a:blip r:embed="rId6" cstate="print"/>
          <a:srcRect/>
          <a:stretch>
            <a:fillRect/>
          </a:stretch>
        </p:blipFill>
        <p:spPr bwMode="auto">
          <a:xfrm>
            <a:off x="772973" y="5416445"/>
            <a:ext cx="4092708" cy="737598"/>
          </a:xfrm>
          <a:prstGeom prst="rect">
            <a:avLst/>
          </a:prstGeom>
          <a:noFill/>
          <a:ln w="9525">
            <a:noFill/>
            <a:miter lim="800000"/>
            <a:headEnd/>
            <a:tailEnd/>
          </a:ln>
        </p:spPr>
      </p:pic>
      <p:pic>
        <p:nvPicPr>
          <p:cNvPr id="14" name="Picture 1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5095" y="3895922"/>
            <a:ext cx="368775" cy="645357"/>
          </a:xfrm>
          <a:prstGeom prst="rect">
            <a:avLst/>
          </a:prstGeom>
        </p:spPr>
      </p:pic>
      <p:pic>
        <p:nvPicPr>
          <p:cNvPr id="15" name="Picture 1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72080" y="3900457"/>
            <a:ext cx="368775" cy="695643"/>
          </a:xfrm>
          <a:prstGeom prst="rect">
            <a:avLst/>
          </a:prstGeom>
        </p:spPr>
      </p:pic>
      <p:sp>
        <p:nvSpPr>
          <p:cNvPr id="16" name="Left Brace 15"/>
          <p:cNvSpPr/>
          <p:nvPr/>
        </p:nvSpPr>
        <p:spPr>
          <a:xfrm rot="16200000">
            <a:off x="5841296" y="1853137"/>
            <a:ext cx="533041" cy="5587463"/>
          </a:xfrm>
          <a:prstGeom prst="leftBrace">
            <a:avLst>
              <a:gd name="adj1" fmla="val 8333"/>
              <a:gd name="adj2" fmla="val 50281"/>
            </a:avLst>
          </a:prstGeom>
          <a:ln w="571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 name="Picture 6" descr="Screen shot 2014-12-09 at 12.27.44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8393" y="4740911"/>
            <a:ext cx="2627408" cy="1994587"/>
          </a:xfrm>
          <a:prstGeom prst="rect">
            <a:avLst/>
          </a:prstGeom>
        </p:spPr>
      </p:pic>
      <p:graphicFrame>
        <p:nvGraphicFramePr>
          <p:cNvPr id="17" name="Table 16"/>
          <p:cNvGraphicFramePr>
            <a:graphicFrameLocks noGrp="1"/>
          </p:cNvGraphicFramePr>
          <p:nvPr>
            <p:extLst>
              <p:ext uri="{D42A27DB-BD31-4B8C-83A1-F6EECF244321}">
                <p14:modId xmlns:p14="http://schemas.microsoft.com/office/powerpoint/2010/main" val="94639132"/>
              </p:ext>
            </p:extLst>
          </p:nvPr>
        </p:nvGraphicFramePr>
        <p:xfrm>
          <a:off x="4505095" y="959087"/>
          <a:ext cx="1002540" cy="914400"/>
        </p:xfrm>
        <a:graphic>
          <a:graphicData uri="http://schemas.openxmlformats.org/drawingml/2006/table">
            <a:tbl>
              <a:tblPr firstRow="1" bandRow="1">
                <a:tableStyleId>{2D5ABB26-0587-4C30-8999-92F81FD0307C}</a:tableStyleId>
              </a:tblPr>
              <a:tblGrid>
                <a:gridCol w="334180"/>
                <a:gridCol w="334180"/>
                <a:gridCol w="334180"/>
              </a:tblGrid>
              <a:tr h="292100">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r>
              <a:tr h="292100">
                <a:tc>
                  <a:txBody>
                    <a:bodyPr/>
                    <a:lstStyle/>
                    <a:p>
                      <a:pPr algn="ctr"/>
                      <a:r>
                        <a:rPr lang="en-US" sz="1400" b="1" dirty="0" smtClean="0">
                          <a:solidFill>
                            <a:schemeClr val="tx1"/>
                          </a:solidFill>
                        </a:rPr>
                        <a:t>-2</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2</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r>
              <a:tr h="292100">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r>
            </a:tbl>
          </a:graphicData>
        </a:graphic>
      </p:graphicFrame>
      <p:sp>
        <p:nvSpPr>
          <p:cNvPr id="18" name="TextBox 17"/>
          <p:cNvSpPr txBox="1"/>
          <p:nvPr/>
        </p:nvSpPr>
        <p:spPr>
          <a:xfrm>
            <a:off x="3686354" y="1188120"/>
            <a:ext cx="651651" cy="369332"/>
          </a:xfrm>
          <a:prstGeom prst="rect">
            <a:avLst/>
          </a:prstGeom>
          <a:noFill/>
        </p:spPr>
        <p:txBody>
          <a:bodyPr wrap="square" rtlCol="0">
            <a:spAutoFit/>
          </a:bodyPr>
          <a:lstStyle/>
          <a:p>
            <a:r>
              <a:rPr lang="en-US" b="1" dirty="0" err="1" smtClean="0"/>
              <a:t>M</a:t>
            </a:r>
            <a:r>
              <a:rPr lang="en-US" b="1" baseline="-25000" dirty="0" err="1" smtClean="0"/>
              <a:t>x</a:t>
            </a:r>
            <a:r>
              <a:rPr lang="en-US" b="1" dirty="0" smtClean="0"/>
              <a:t> = </a:t>
            </a:r>
            <a:endParaRPr lang="en-US" b="1" dirty="0"/>
          </a:p>
        </p:txBody>
      </p:sp>
      <p:graphicFrame>
        <p:nvGraphicFramePr>
          <p:cNvPr id="19" name="Table 18"/>
          <p:cNvGraphicFramePr>
            <a:graphicFrameLocks noGrp="1"/>
          </p:cNvGraphicFramePr>
          <p:nvPr>
            <p:extLst>
              <p:ext uri="{D42A27DB-BD31-4B8C-83A1-F6EECF244321}">
                <p14:modId xmlns:p14="http://schemas.microsoft.com/office/powerpoint/2010/main" val="2145723404"/>
              </p:ext>
            </p:extLst>
          </p:nvPr>
        </p:nvGraphicFramePr>
        <p:xfrm>
          <a:off x="7339585" y="940401"/>
          <a:ext cx="1002540" cy="914400"/>
        </p:xfrm>
        <a:graphic>
          <a:graphicData uri="http://schemas.openxmlformats.org/drawingml/2006/table">
            <a:tbl>
              <a:tblPr firstRow="1" bandRow="1">
                <a:tableStyleId>{2D5ABB26-0587-4C30-8999-92F81FD0307C}</a:tableStyleId>
              </a:tblPr>
              <a:tblGrid>
                <a:gridCol w="334180"/>
                <a:gridCol w="334180"/>
                <a:gridCol w="334180"/>
              </a:tblGrid>
              <a:tr h="292100">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-2</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r>
              <a:tr h="292100">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r>
              <a:tr h="292100">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2</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r>
            </a:tbl>
          </a:graphicData>
        </a:graphic>
      </p:graphicFrame>
      <p:sp>
        <p:nvSpPr>
          <p:cNvPr id="20" name="TextBox 19"/>
          <p:cNvSpPr txBox="1"/>
          <p:nvPr/>
        </p:nvSpPr>
        <p:spPr>
          <a:xfrm>
            <a:off x="6520844" y="1144720"/>
            <a:ext cx="651651" cy="369332"/>
          </a:xfrm>
          <a:prstGeom prst="rect">
            <a:avLst/>
          </a:prstGeom>
          <a:noFill/>
        </p:spPr>
        <p:txBody>
          <a:bodyPr wrap="square" rtlCol="0">
            <a:spAutoFit/>
          </a:bodyPr>
          <a:lstStyle/>
          <a:p>
            <a:r>
              <a:rPr lang="en-US" b="1" dirty="0" smtClean="0"/>
              <a:t>M</a:t>
            </a:r>
            <a:r>
              <a:rPr lang="en-US" b="1" baseline="-25000" dirty="0"/>
              <a:t>y</a:t>
            </a:r>
            <a:r>
              <a:rPr lang="en-US" b="1" dirty="0" smtClean="0"/>
              <a:t> = </a:t>
            </a:r>
            <a:endParaRPr lang="en-US" b="1" dirty="0"/>
          </a:p>
        </p:txBody>
      </p:sp>
      <p:sp>
        <p:nvSpPr>
          <p:cNvPr id="21" name="TextBox 20"/>
          <p:cNvSpPr txBox="1"/>
          <p:nvPr/>
        </p:nvSpPr>
        <p:spPr>
          <a:xfrm>
            <a:off x="457200" y="6154043"/>
            <a:ext cx="2740276" cy="369332"/>
          </a:xfrm>
          <a:prstGeom prst="rect">
            <a:avLst/>
          </a:prstGeom>
          <a:noFill/>
        </p:spPr>
        <p:txBody>
          <a:bodyPr wrap="square" rtlCol="0">
            <a:spAutoFit/>
          </a:bodyPr>
          <a:lstStyle/>
          <a:p>
            <a:r>
              <a:rPr lang="en-US" dirty="0" err="1" smtClean="0"/>
              <a:t>Magnitudinea</a:t>
            </a:r>
            <a:r>
              <a:rPr lang="en-US" dirty="0" smtClean="0"/>
              <a:t> </a:t>
            </a:r>
            <a:r>
              <a:rPr lang="en-US" dirty="0" err="1" smtClean="0"/>
              <a:t>gradientului</a:t>
            </a:r>
            <a:endParaRPr lang="en-US" dirty="0"/>
          </a:p>
        </p:txBody>
      </p:sp>
      <p:sp>
        <p:nvSpPr>
          <p:cNvPr id="23" name="Title 1"/>
          <p:cNvSpPr>
            <a:spLocks noGrp="1"/>
          </p:cNvSpPr>
          <p:nvPr>
            <p:ph type="title"/>
          </p:nvPr>
        </p:nvSpPr>
        <p:spPr>
          <a:xfrm>
            <a:off x="457200" y="-84049"/>
            <a:ext cx="8229600" cy="1143000"/>
          </a:xfrm>
        </p:spPr>
        <p:txBody>
          <a:bodyPr/>
          <a:lstStyle/>
          <a:p>
            <a:r>
              <a:rPr lang="en-US" dirty="0" err="1" smtClean="0"/>
              <a:t>Calculul</a:t>
            </a:r>
            <a:r>
              <a:rPr lang="en-US" dirty="0" smtClean="0"/>
              <a:t> </a:t>
            </a:r>
            <a:r>
              <a:rPr lang="en-US" dirty="0" err="1" smtClean="0"/>
              <a:t>gradientului</a:t>
            </a:r>
            <a:r>
              <a:rPr lang="en-US" dirty="0" smtClean="0"/>
              <a:t> </a:t>
            </a:r>
            <a:r>
              <a:rPr lang="en-US" dirty="0" err="1" smtClean="0"/>
              <a:t>unei</a:t>
            </a:r>
            <a:r>
              <a:rPr lang="en-US" dirty="0" smtClean="0"/>
              <a:t> </a:t>
            </a:r>
            <a:r>
              <a:rPr lang="en-US" dirty="0" err="1" smtClean="0"/>
              <a:t>imagini</a:t>
            </a:r>
            <a:endParaRPr lang="en-US" dirty="0"/>
          </a:p>
        </p:txBody>
      </p:sp>
      <p:sp>
        <p:nvSpPr>
          <p:cNvPr id="22" name="TextBox 21"/>
          <p:cNvSpPr txBox="1"/>
          <p:nvPr/>
        </p:nvSpPr>
        <p:spPr>
          <a:xfrm>
            <a:off x="331054" y="3900457"/>
            <a:ext cx="2603377" cy="369332"/>
          </a:xfrm>
          <a:prstGeom prst="rect">
            <a:avLst/>
          </a:prstGeom>
          <a:noFill/>
        </p:spPr>
        <p:txBody>
          <a:bodyPr wrap="square" rtlCol="0">
            <a:spAutoFit/>
          </a:bodyPr>
          <a:lstStyle/>
          <a:p>
            <a:pPr algn="ctr"/>
            <a:r>
              <a:rPr lang="en-US" dirty="0" err="1" smtClean="0"/>
              <a:t>imaginea</a:t>
            </a:r>
            <a:r>
              <a:rPr lang="en-US" dirty="0" smtClean="0"/>
              <a:t> f</a:t>
            </a:r>
            <a:endParaRPr lang="en-US" dirty="0"/>
          </a:p>
        </p:txBody>
      </p:sp>
    </p:spTree>
    <p:extLst>
      <p:ext uri="{BB962C8B-B14F-4D97-AF65-F5344CB8AC3E}">
        <p14:creationId xmlns:p14="http://schemas.microsoft.com/office/powerpoint/2010/main" val="101843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12-09 at 12.2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085" y="1898200"/>
            <a:ext cx="2643429" cy="1986577"/>
          </a:xfrm>
          <a:prstGeom prst="rect">
            <a:avLst/>
          </a:prstGeom>
        </p:spPr>
      </p:pic>
      <p:pic>
        <p:nvPicPr>
          <p:cNvPr id="6" name="Picture 5" descr="Screen shot 2014-12-09 at 12.2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097" y="1890189"/>
            <a:ext cx="2659450" cy="1994588"/>
          </a:xfrm>
          <a:prstGeom prst="rect">
            <a:avLst/>
          </a:prstGeom>
        </p:spPr>
      </p:pic>
      <p:pic>
        <p:nvPicPr>
          <p:cNvPr id="10" name="Picture 9" descr="Screen shot 2014-12-09 at 12.30.2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54" y="1898200"/>
            <a:ext cx="2603377" cy="1986577"/>
          </a:xfrm>
          <a:prstGeom prst="rect">
            <a:avLst/>
          </a:prstGeom>
        </p:spPr>
      </p:pic>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5095" y="3895922"/>
            <a:ext cx="368775" cy="645357"/>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2080" y="3900457"/>
            <a:ext cx="368775" cy="695643"/>
          </a:xfrm>
          <a:prstGeom prst="rect">
            <a:avLst/>
          </a:prstGeom>
        </p:spPr>
      </p:pic>
      <p:sp>
        <p:nvSpPr>
          <p:cNvPr id="16" name="Left Brace 15"/>
          <p:cNvSpPr/>
          <p:nvPr/>
        </p:nvSpPr>
        <p:spPr>
          <a:xfrm rot="16200000">
            <a:off x="5841296" y="1853137"/>
            <a:ext cx="533041" cy="5587463"/>
          </a:xfrm>
          <a:prstGeom prst="leftBrace">
            <a:avLst>
              <a:gd name="adj1" fmla="val 8333"/>
              <a:gd name="adj2" fmla="val 50281"/>
            </a:avLst>
          </a:prstGeom>
          <a:ln w="571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7" name="Picture 16" descr="Screen shot 2014-12-09 at 12.27.52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3612" y="4872695"/>
            <a:ext cx="2620936" cy="1969625"/>
          </a:xfrm>
          <a:prstGeom prst="rect">
            <a:avLst/>
          </a:prstGeom>
        </p:spPr>
      </p:pic>
      <p:pic>
        <p:nvPicPr>
          <p:cNvPr id="18" name="Picture 17" descr="Screen shot 2014-12-09 at 12.44.11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2097" y="4872695"/>
            <a:ext cx="2620936" cy="1938237"/>
          </a:xfrm>
          <a:prstGeom prst="rect">
            <a:avLst/>
          </a:prstGeom>
        </p:spPr>
      </p:pic>
      <p:pic>
        <p:nvPicPr>
          <p:cNvPr id="21" name="Picture 27" descr="Edittex"/>
          <p:cNvPicPr>
            <a:picLocks noChangeAspect="1" noChangeArrowheads="1"/>
          </p:cNvPicPr>
          <p:nvPr>
            <p:custDataLst>
              <p:tags r:id="rId1"/>
            </p:custDataLst>
          </p:nvPr>
        </p:nvPicPr>
        <p:blipFill>
          <a:blip r:embed="rId10" cstate="print"/>
          <a:srcRect/>
          <a:stretch>
            <a:fillRect/>
          </a:stretch>
        </p:blipFill>
        <p:spPr bwMode="auto">
          <a:xfrm>
            <a:off x="331054" y="5075620"/>
            <a:ext cx="2797175" cy="522287"/>
          </a:xfrm>
          <a:prstGeom prst="rect">
            <a:avLst/>
          </a:prstGeom>
          <a:noFill/>
          <a:ln w="9525">
            <a:noFill/>
            <a:miter lim="800000"/>
            <a:headEnd/>
            <a:tailEnd/>
          </a:ln>
        </p:spPr>
      </p:pic>
      <p:graphicFrame>
        <p:nvGraphicFramePr>
          <p:cNvPr id="22" name="Table 21"/>
          <p:cNvGraphicFramePr>
            <a:graphicFrameLocks noGrp="1"/>
          </p:cNvGraphicFramePr>
          <p:nvPr>
            <p:extLst>
              <p:ext uri="{D42A27DB-BD31-4B8C-83A1-F6EECF244321}">
                <p14:modId xmlns:p14="http://schemas.microsoft.com/office/powerpoint/2010/main" val="724811675"/>
              </p:ext>
            </p:extLst>
          </p:nvPr>
        </p:nvGraphicFramePr>
        <p:xfrm>
          <a:off x="4505095" y="959087"/>
          <a:ext cx="1002540" cy="914400"/>
        </p:xfrm>
        <a:graphic>
          <a:graphicData uri="http://schemas.openxmlformats.org/drawingml/2006/table">
            <a:tbl>
              <a:tblPr firstRow="1" bandRow="1">
                <a:tableStyleId>{2D5ABB26-0587-4C30-8999-92F81FD0307C}</a:tableStyleId>
              </a:tblPr>
              <a:tblGrid>
                <a:gridCol w="334180"/>
                <a:gridCol w="334180"/>
                <a:gridCol w="334180"/>
              </a:tblGrid>
              <a:tr h="292100">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r>
              <a:tr h="292100">
                <a:tc>
                  <a:txBody>
                    <a:bodyPr/>
                    <a:lstStyle/>
                    <a:p>
                      <a:pPr algn="ctr"/>
                      <a:r>
                        <a:rPr lang="en-US" sz="1400" b="1" dirty="0" smtClean="0">
                          <a:solidFill>
                            <a:schemeClr val="tx1"/>
                          </a:solidFill>
                        </a:rPr>
                        <a:t>-2</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2</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r>
              <a:tr h="292100">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r>
            </a:tbl>
          </a:graphicData>
        </a:graphic>
      </p:graphicFrame>
      <p:sp>
        <p:nvSpPr>
          <p:cNvPr id="23" name="TextBox 22"/>
          <p:cNvSpPr txBox="1"/>
          <p:nvPr/>
        </p:nvSpPr>
        <p:spPr>
          <a:xfrm>
            <a:off x="3686354" y="1188120"/>
            <a:ext cx="651651" cy="369332"/>
          </a:xfrm>
          <a:prstGeom prst="rect">
            <a:avLst/>
          </a:prstGeom>
          <a:noFill/>
        </p:spPr>
        <p:txBody>
          <a:bodyPr wrap="square" rtlCol="0">
            <a:spAutoFit/>
          </a:bodyPr>
          <a:lstStyle/>
          <a:p>
            <a:r>
              <a:rPr lang="en-US" b="1" dirty="0" err="1" smtClean="0"/>
              <a:t>M</a:t>
            </a:r>
            <a:r>
              <a:rPr lang="en-US" b="1" baseline="-25000" dirty="0" err="1" smtClean="0"/>
              <a:t>x</a:t>
            </a:r>
            <a:r>
              <a:rPr lang="en-US" b="1" dirty="0" smtClean="0"/>
              <a:t> = </a:t>
            </a:r>
            <a:endParaRPr lang="en-US" b="1" dirty="0"/>
          </a:p>
        </p:txBody>
      </p:sp>
      <p:graphicFrame>
        <p:nvGraphicFramePr>
          <p:cNvPr id="24" name="Table 23"/>
          <p:cNvGraphicFramePr>
            <a:graphicFrameLocks noGrp="1"/>
          </p:cNvGraphicFramePr>
          <p:nvPr>
            <p:extLst>
              <p:ext uri="{D42A27DB-BD31-4B8C-83A1-F6EECF244321}">
                <p14:modId xmlns:p14="http://schemas.microsoft.com/office/powerpoint/2010/main" val="20374066"/>
              </p:ext>
            </p:extLst>
          </p:nvPr>
        </p:nvGraphicFramePr>
        <p:xfrm>
          <a:off x="7339585" y="940401"/>
          <a:ext cx="1002540" cy="914400"/>
        </p:xfrm>
        <a:graphic>
          <a:graphicData uri="http://schemas.openxmlformats.org/drawingml/2006/table">
            <a:tbl>
              <a:tblPr firstRow="1" bandRow="1">
                <a:tableStyleId>{2D5ABB26-0587-4C30-8999-92F81FD0307C}</a:tableStyleId>
              </a:tblPr>
              <a:tblGrid>
                <a:gridCol w="334180"/>
                <a:gridCol w="334180"/>
                <a:gridCol w="334180"/>
              </a:tblGrid>
              <a:tr h="292100">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smtClean="0">
                          <a:solidFill>
                            <a:schemeClr val="tx1"/>
                          </a:solidFill>
                        </a:rPr>
                        <a:t>-2</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r>
              <a:tr h="292100">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r>
              <a:tr h="292100">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smtClean="0">
                          <a:solidFill>
                            <a:schemeClr val="tx1"/>
                          </a:solidFill>
                        </a:rPr>
                        <a:t>2</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r>
            </a:tbl>
          </a:graphicData>
        </a:graphic>
      </p:graphicFrame>
      <p:sp>
        <p:nvSpPr>
          <p:cNvPr id="25" name="TextBox 24"/>
          <p:cNvSpPr txBox="1"/>
          <p:nvPr/>
        </p:nvSpPr>
        <p:spPr>
          <a:xfrm>
            <a:off x="6520844" y="1144720"/>
            <a:ext cx="651651" cy="369332"/>
          </a:xfrm>
          <a:prstGeom prst="rect">
            <a:avLst/>
          </a:prstGeom>
          <a:noFill/>
        </p:spPr>
        <p:txBody>
          <a:bodyPr wrap="square" rtlCol="0">
            <a:spAutoFit/>
          </a:bodyPr>
          <a:lstStyle/>
          <a:p>
            <a:r>
              <a:rPr lang="en-US" b="1" dirty="0" smtClean="0"/>
              <a:t>M</a:t>
            </a:r>
            <a:r>
              <a:rPr lang="en-US" b="1" baseline="-25000" dirty="0"/>
              <a:t>y</a:t>
            </a:r>
            <a:r>
              <a:rPr lang="en-US" b="1" dirty="0" smtClean="0"/>
              <a:t> = </a:t>
            </a:r>
            <a:endParaRPr lang="en-US" b="1" dirty="0"/>
          </a:p>
        </p:txBody>
      </p:sp>
      <p:sp>
        <p:nvSpPr>
          <p:cNvPr id="26" name="TextBox 25"/>
          <p:cNvSpPr txBox="1"/>
          <p:nvPr/>
        </p:nvSpPr>
        <p:spPr>
          <a:xfrm>
            <a:off x="457200" y="5788905"/>
            <a:ext cx="2740276" cy="369332"/>
          </a:xfrm>
          <a:prstGeom prst="rect">
            <a:avLst/>
          </a:prstGeom>
          <a:noFill/>
        </p:spPr>
        <p:txBody>
          <a:bodyPr wrap="square" rtlCol="0">
            <a:spAutoFit/>
          </a:bodyPr>
          <a:lstStyle/>
          <a:p>
            <a:r>
              <a:rPr lang="en-US" dirty="0" err="1"/>
              <a:t>O</a:t>
            </a:r>
            <a:r>
              <a:rPr lang="en-US" dirty="0" err="1" smtClean="0"/>
              <a:t>rientarea</a:t>
            </a:r>
            <a:r>
              <a:rPr lang="en-US" dirty="0" smtClean="0"/>
              <a:t> </a:t>
            </a:r>
            <a:r>
              <a:rPr lang="en-US" dirty="0" err="1" smtClean="0"/>
              <a:t>gradientului</a:t>
            </a:r>
            <a:endParaRPr lang="en-US" dirty="0"/>
          </a:p>
        </p:txBody>
      </p:sp>
      <p:sp>
        <p:nvSpPr>
          <p:cNvPr id="19" name="Title 1"/>
          <p:cNvSpPr>
            <a:spLocks noGrp="1"/>
          </p:cNvSpPr>
          <p:nvPr>
            <p:ph type="title"/>
          </p:nvPr>
        </p:nvSpPr>
        <p:spPr>
          <a:xfrm>
            <a:off x="457200" y="-84049"/>
            <a:ext cx="8229600" cy="1143000"/>
          </a:xfrm>
        </p:spPr>
        <p:txBody>
          <a:bodyPr/>
          <a:lstStyle/>
          <a:p>
            <a:r>
              <a:rPr lang="en-US" dirty="0" err="1" smtClean="0"/>
              <a:t>Calculul</a:t>
            </a:r>
            <a:r>
              <a:rPr lang="en-US" dirty="0" smtClean="0"/>
              <a:t> </a:t>
            </a:r>
            <a:r>
              <a:rPr lang="en-US" dirty="0" err="1" smtClean="0"/>
              <a:t>gradientului</a:t>
            </a:r>
            <a:r>
              <a:rPr lang="en-US" dirty="0" smtClean="0"/>
              <a:t> </a:t>
            </a:r>
            <a:r>
              <a:rPr lang="en-US" dirty="0" err="1" smtClean="0"/>
              <a:t>unei</a:t>
            </a:r>
            <a:r>
              <a:rPr lang="en-US" dirty="0" smtClean="0"/>
              <a:t> </a:t>
            </a:r>
            <a:r>
              <a:rPr lang="en-US" dirty="0" err="1" smtClean="0"/>
              <a:t>imagini</a:t>
            </a:r>
            <a:endParaRPr lang="en-US" dirty="0"/>
          </a:p>
        </p:txBody>
      </p:sp>
      <p:sp>
        <p:nvSpPr>
          <p:cNvPr id="27" name="TextBox 26"/>
          <p:cNvSpPr txBox="1"/>
          <p:nvPr/>
        </p:nvSpPr>
        <p:spPr>
          <a:xfrm>
            <a:off x="331054" y="3900457"/>
            <a:ext cx="2603377" cy="369332"/>
          </a:xfrm>
          <a:prstGeom prst="rect">
            <a:avLst/>
          </a:prstGeom>
          <a:noFill/>
        </p:spPr>
        <p:txBody>
          <a:bodyPr wrap="square" rtlCol="0">
            <a:spAutoFit/>
          </a:bodyPr>
          <a:lstStyle/>
          <a:p>
            <a:pPr algn="ctr"/>
            <a:r>
              <a:rPr lang="en-US" dirty="0" err="1" smtClean="0"/>
              <a:t>imaginea</a:t>
            </a:r>
            <a:r>
              <a:rPr lang="en-US" dirty="0" smtClean="0"/>
              <a:t> f</a:t>
            </a:r>
            <a:endParaRPr lang="en-US" dirty="0"/>
          </a:p>
        </p:txBody>
      </p:sp>
    </p:spTree>
    <p:extLst>
      <p:ext uri="{BB962C8B-B14F-4D97-AF65-F5344CB8AC3E}">
        <p14:creationId xmlns:p14="http://schemas.microsoft.com/office/powerpoint/2010/main" val="134659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12-09 at 12.2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085" y="1898200"/>
            <a:ext cx="2643429" cy="1986577"/>
          </a:xfrm>
          <a:prstGeom prst="rect">
            <a:avLst/>
          </a:prstGeom>
        </p:spPr>
      </p:pic>
      <p:pic>
        <p:nvPicPr>
          <p:cNvPr id="6" name="Picture 5" descr="Screen shot 2014-12-09 at 12.2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097" y="1890189"/>
            <a:ext cx="2659450" cy="1994588"/>
          </a:xfrm>
          <a:prstGeom prst="rect">
            <a:avLst/>
          </a:prstGeom>
        </p:spPr>
      </p:pic>
      <p:pic>
        <p:nvPicPr>
          <p:cNvPr id="10" name="Picture 9" descr="Screen shot 2014-12-09 at 12.30.2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54" y="1898200"/>
            <a:ext cx="2603377" cy="1986577"/>
          </a:xfrm>
          <a:prstGeom prst="rect">
            <a:avLst/>
          </a:prstGeom>
        </p:spPr>
      </p:pic>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5095" y="3895922"/>
            <a:ext cx="368775" cy="645357"/>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2080" y="3900457"/>
            <a:ext cx="368775" cy="695643"/>
          </a:xfrm>
          <a:prstGeom prst="rect">
            <a:avLst/>
          </a:prstGeom>
        </p:spPr>
      </p:pic>
      <p:sp>
        <p:nvSpPr>
          <p:cNvPr id="16" name="Left Brace 15"/>
          <p:cNvSpPr/>
          <p:nvPr/>
        </p:nvSpPr>
        <p:spPr>
          <a:xfrm rot="16200000">
            <a:off x="5841296" y="1853137"/>
            <a:ext cx="533041" cy="5587463"/>
          </a:xfrm>
          <a:prstGeom prst="leftBrace">
            <a:avLst>
              <a:gd name="adj1" fmla="val 8333"/>
              <a:gd name="adj2" fmla="val 50281"/>
            </a:avLst>
          </a:prstGeom>
          <a:ln w="571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7" name="Picture 16" descr="Screen shot 2014-12-09 at 12.27.52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3612" y="4872695"/>
            <a:ext cx="2620936" cy="1969625"/>
          </a:xfrm>
          <a:prstGeom prst="rect">
            <a:avLst/>
          </a:prstGeom>
        </p:spPr>
      </p:pic>
      <p:pic>
        <p:nvPicPr>
          <p:cNvPr id="18" name="Picture 17" descr="Screen shot 2014-12-09 at 12.44.11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2097" y="4872695"/>
            <a:ext cx="2620936" cy="1938237"/>
          </a:xfrm>
          <a:prstGeom prst="rect">
            <a:avLst/>
          </a:prstGeom>
        </p:spPr>
      </p:pic>
      <p:pic>
        <p:nvPicPr>
          <p:cNvPr id="21" name="Picture 27" descr="Edittex"/>
          <p:cNvPicPr>
            <a:picLocks noChangeAspect="1" noChangeArrowheads="1"/>
          </p:cNvPicPr>
          <p:nvPr>
            <p:custDataLst>
              <p:tags r:id="rId1"/>
            </p:custDataLst>
          </p:nvPr>
        </p:nvPicPr>
        <p:blipFill>
          <a:blip r:embed="rId10" cstate="print"/>
          <a:srcRect/>
          <a:stretch>
            <a:fillRect/>
          </a:stretch>
        </p:blipFill>
        <p:spPr bwMode="auto">
          <a:xfrm>
            <a:off x="331054" y="5075620"/>
            <a:ext cx="2797175" cy="522287"/>
          </a:xfrm>
          <a:prstGeom prst="rect">
            <a:avLst/>
          </a:prstGeom>
          <a:noFill/>
          <a:ln w="9525">
            <a:noFill/>
            <a:miter lim="800000"/>
            <a:headEnd/>
            <a:tailEnd/>
          </a:ln>
        </p:spPr>
      </p:pic>
      <p:pic>
        <p:nvPicPr>
          <p:cNvPr id="13" name="Picture 12" descr="Screen shot 2014-12-09 at 12.28.00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32634" y="4872695"/>
            <a:ext cx="2540558" cy="1938237"/>
          </a:xfrm>
          <a:prstGeom prst="rect">
            <a:avLst/>
          </a:prstGeom>
        </p:spPr>
      </p:pic>
      <p:sp>
        <p:nvSpPr>
          <p:cNvPr id="3" name="TextBox 2"/>
          <p:cNvSpPr txBox="1"/>
          <p:nvPr/>
        </p:nvSpPr>
        <p:spPr>
          <a:xfrm>
            <a:off x="299700" y="5530517"/>
            <a:ext cx="1346456" cy="1200329"/>
          </a:xfrm>
          <a:prstGeom prst="rect">
            <a:avLst/>
          </a:prstGeom>
          <a:solidFill>
            <a:schemeClr val="bg1">
              <a:lumMod val="50000"/>
            </a:schemeClr>
          </a:solidFill>
        </p:spPr>
        <p:txBody>
          <a:bodyPr wrap="square" rtlCol="0">
            <a:spAutoFit/>
          </a:bodyPr>
          <a:lstStyle/>
          <a:p>
            <a:r>
              <a:rPr lang="en-US" dirty="0" smtClean="0">
                <a:solidFill>
                  <a:srgbClr val="FF0000"/>
                </a:solidFill>
              </a:rPr>
              <a:t>[0, 90</a:t>
            </a:r>
            <a:r>
              <a:rPr lang="en-US" baseline="30000" dirty="0" smtClean="0">
                <a:solidFill>
                  <a:srgbClr val="FF0000"/>
                </a:solidFill>
              </a:rPr>
              <a:t>o</a:t>
            </a:r>
            <a:r>
              <a:rPr lang="en-US" dirty="0" smtClean="0">
                <a:solidFill>
                  <a:srgbClr val="FF0000"/>
                </a:solidFill>
              </a:rPr>
              <a:t>]</a:t>
            </a:r>
          </a:p>
          <a:p>
            <a:r>
              <a:rPr lang="en-US" dirty="0" smtClean="0">
                <a:solidFill>
                  <a:srgbClr val="00FFFF"/>
                </a:solidFill>
              </a:rPr>
              <a:t>[90</a:t>
            </a:r>
            <a:r>
              <a:rPr lang="en-US" baseline="30000" dirty="0" smtClean="0">
                <a:solidFill>
                  <a:srgbClr val="00FFFF"/>
                </a:solidFill>
              </a:rPr>
              <a:t>0</a:t>
            </a:r>
            <a:r>
              <a:rPr lang="en-US" dirty="0" smtClean="0">
                <a:solidFill>
                  <a:srgbClr val="00FFFF"/>
                </a:solidFill>
              </a:rPr>
              <a:t>, 180</a:t>
            </a:r>
            <a:r>
              <a:rPr lang="en-US" baseline="30000" dirty="0" smtClean="0">
                <a:solidFill>
                  <a:srgbClr val="00FFFF"/>
                </a:solidFill>
              </a:rPr>
              <a:t>o</a:t>
            </a:r>
            <a:r>
              <a:rPr lang="en-US" dirty="0" smtClean="0">
                <a:solidFill>
                  <a:srgbClr val="00FFFF"/>
                </a:solidFill>
              </a:rPr>
              <a:t>]</a:t>
            </a:r>
          </a:p>
          <a:p>
            <a:r>
              <a:rPr lang="en-US" dirty="0" smtClean="0">
                <a:solidFill>
                  <a:srgbClr val="00FF00"/>
                </a:solidFill>
              </a:rPr>
              <a:t>[180</a:t>
            </a:r>
            <a:r>
              <a:rPr lang="en-US" baseline="30000" dirty="0" smtClean="0">
                <a:solidFill>
                  <a:srgbClr val="00FF00"/>
                </a:solidFill>
              </a:rPr>
              <a:t>o</a:t>
            </a:r>
            <a:r>
              <a:rPr lang="en-US" dirty="0" smtClean="0">
                <a:solidFill>
                  <a:srgbClr val="00FF00"/>
                </a:solidFill>
              </a:rPr>
              <a:t>, 270</a:t>
            </a:r>
            <a:r>
              <a:rPr lang="en-US" baseline="30000" dirty="0" smtClean="0">
                <a:solidFill>
                  <a:srgbClr val="00FF00"/>
                </a:solidFill>
              </a:rPr>
              <a:t>o</a:t>
            </a:r>
            <a:r>
              <a:rPr lang="en-US" dirty="0" smtClean="0">
                <a:solidFill>
                  <a:srgbClr val="00FF00"/>
                </a:solidFill>
              </a:rPr>
              <a:t>]</a:t>
            </a:r>
          </a:p>
          <a:p>
            <a:r>
              <a:rPr lang="en-US" dirty="0" smtClean="0">
                <a:solidFill>
                  <a:srgbClr val="FFFF00"/>
                </a:solidFill>
              </a:rPr>
              <a:t>[270</a:t>
            </a:r>
            <a:r>
              <a:rPr lang="en-US" baseline="30000" dirty="0" smtClean="0">
                <a:solidFill>
                  <a:srgbClr val="FFFF00"/>
                </a:solidFill>
              </a:rPr>
              <a:t>o</a:t>
            </a:r>
            <a:r>
              <a:rPr lang="en-US" dirty="0" smtClean="0">
                <a:solidFill>
                  <a:srgbClr val="FFFF00"/>
                </a:solidFill>
              </a:rPr>
              <a:t>, 360</a:t>
            </a:r>
            <a:r>
              <a:rPr lang="en-US" baseline="30000" dirty="0" smtClean="0">
                <a:solidFill>
                  <a:srgbClr val="FFFF00"/>
                </a:solidFill>
              </a:rPr>
              <a:t>o</a:t>
            </a:r>
            <a:r>
              <a:rPr lang="en-US" dirty="0">
                <a:solidFill>
                  <a:srgbClr val="FFFF00"/>
                </a:solidFill>
              </a:rPr>
              <a:t>]</a:t>
            </a:r>
          </a:p>
        </p:txBody>
      </p:sp>
      <p:sp>
        <p:nvSpPr>
          <p:cNvPr id="23" name="TextBox 22"/>
          <p:cNvSpPr txBox="1"/>
          <p:nvPr/>
        </p:nvSpPr>
        <p:spPr>
          <a:xfrm>
            <a:off x="3496058" y="4971513"/>
            <a:ext cx="830978" cy="338554"/>
          </a:xfrm>
          <a:prstGeom prst="rect">
            <a:avLst/>
          </a:prstGeom>
          <a:solidFill>
            <a:schemeClr val="tx1"/>
          </a:solidFill>
        </p:spPr>
        <p:txBody>
          <a:bodyPr wrap="square" rtlCol="0">
            <a:spAutoFit/>
          </a:bodyPr>
          <a:lstStyle/>
          <a:p>
            <a:r>
              <a:rPr lang="en-US" sz="1600" dirty="0" smtClean="0">
                <a:solidFill>
                  <a:srgbClr val="FF0000"/>
                </a:solidFill>
              </a:rPr>
              <a:t>[0, 90</a:t>
            </a:r>
            <a:r>
              <a:rPr lang="en-US" sz="1600" baseline="30000" dirty="0" smtClean="0">
                <a:solidFill>
                  <a:srgbClr val="FF0000"/>
                </a:solidFill>
              </a:rPr>
              <a:t>o</a:t>
            </a:r>
            <a:r>
              <a:rPr lang="en-US" sz="1600" dirty="0" smtClean="0">
                <a:solidFill>
                  <a:srgbClr val="FF0000"/>
                </a:solidFill>
              </a:rPr>
              <a:t>]</a:t>
            </a:r>
          </a:p>
        </p:txBody>
      </p:sp>
      <p:sp>
        <p:nvSpPr>
          <p:cNvPr id="24" name="TextBox 23"/>
          <p:cNvSpPr txBox="1"/>
          <p:nvPr/>
        </p:nvSpPr>
        <p:spPr>
          <a:xfrm>
            <a:off x="4954077" y="4935662"/>
            <a:ext cx="940725" cy="307777"/>
          </a:xfrm>
          <a:prstGeom prst="rect">
            <a:avLst/>
          </a:prstGeom>
          <a:solidFill>
            <a:schemeClr val="tx1"/>
          </a:solidFill>
        </p:spPr>
        <p:txBody>
          <a:bodyPr wrap="square" rtlCol="0">
            <a:spAutoFit/>
          </a:bodyPr>
          <a:lstStyle/>
          <a:p>
            <a:r>
              <a:rPr lang="en-US" sz="1400" dirty="0" smtClean="0">
                <a:solidFill>
                  <a:srgbClr val="00FFFF"/>
                </a:solidFill>
              </a:rPr>
              <a:t>[90</a:t>
            </a:r>
            <a:r>
              <a:rPr lang="en-US" sz="1400" baseline="30000" dirty="0" smtClean="0">
                <a:solidFill>
                  <a:srgbClr val="00FFFF"/>
                </a:solidFill>
              </a:rPr>
              <a:t>o</a:t>
            </a:r>
            <a:r>
              <a:rPr lang="en-US" sz="1400" dirty="0" smtClean="0">
                <a:solidFill>
                  <a:srgbClr val="00FFFF"/>
                </a:solidFill>
              </a:rPr>
              <a:t>,180</a:t>
            </a:r>
            <a:r>
              <a:rPr lang="en-US" sz="1400" baseline="30000" dirty="0" smtClean="0">
                <a:solidFill>
                  <a:srgbClr val="00FFFF"/>
                </a:solidFill>
              </a:rPr>
              <a:t>o</a:t>
            </a:r>
            <a:r>
              <a:rPr lang="en-US" sz="1400" dirty="0" smtClean="0">
                <a:solidFill>
                  <a:srgbClr val="00FFFF"/>
                </a:solidFill>
              </a:rPr>
              <a:t>]</a:t>
            </a:r>
          </a:p>
        </p:txBody>
      </p:sp>
      <p:sp>
        <p:nvSpPr>
          <p:cNvPr id="25" name="TextBox 24"/>
          <p:cNvSpPr txBox="1"/>
          <p:nvPr/>
        </p:nvSpPr>
        <p:spPr>
          <a:xfrm>
            <a:off x="4922721" y="6456380"/>
            <a:ext cx="972081" cy="292388"/>
          </a:xfrm>
          <a:prstGeom prst="rect">
            <a:avLst/>
          </a:prstGeom>
          <a:solidFill>
            <a:schemeClr val="tx1"/>
          </a:solidFill>
        </p:spPr>
        <p:txBody>
          <a:bodyPr wrap="square" rtlCol="0">
            <a:spAutoFit/>
          </a:bodyPr>
          <a:lstStyle/>
          <a:p>
            <a:r>
              <a:rPr lang="en-US" sz="1300" dirty="0" smtClean="0">
                <a:solidFill>
                  <a:srgbClr val="00FF00"/>
                </a:solidFill>
              </a:rPr>
              <a:t>[180</a:t>
            </a:r>
            <a:r>
              <a:rPr lang="en-US" sz="1300" baseline="30000" dirty="0" smtClean="0">
                <a:solidFill>
                  <a:srgbClr val="00FF00"/>
                </a:solidFill>
              </a:rPr>
              <a:t>o</a:t>
            </a:r>
            <a:r>
              <a:rPr lang="en-US" sz="1300" dirty="0" smtClean="0">
                <a:solidFill>
                  <a:srgbClr val="00FF00"/>
                </a:solidFill>
              </a:rPr>
              <a:t>,270</a:t>
            </a:r>
            <a:r>
              <a:rPr lang="en-US" sz="1300" baseline="30000" dirty="0" smtClean="0">
                <a:solidFill>
                  <a:srgbClr val="00FF00"/>
                </a:solidFill>
              </a:rPr>
              <a:t>o</a:t>
            </a:r>
            <a:r>
              <a:rPr lang="en-US" sz="1300" dirty="0" smtClean="0">
                <a:solidFill>
                  <a:srgbClr val="00FF00"/>
                </a:solidFill>
              </a:rPr>
              <a:t>]</a:t>
            </a:r>
          </a:p>
        </p:txBody>
      </p:sp>
      <p:sp>
        <p:nvSpPr>
          <p:cNvPr id="26" name="TextBox 25"/>
          <p:cNvSpPr txBox="1"/>
          <p:nvPr/>
        </p:nvSpPr>
        <p:spPr>
          <a:xfrm>
            <a:off x="3496847" y="6456380"/>
            <a:ext cx="1008248" cy="292388"/>
          </a:xfrm>
          <a:prstGeom prst="rect">
            <a:avLst/>
          </a:prstGeom>
          <a:solidFill>
            <a:schemeClr val="tx1"/>
          </a:solidFill>
        </p:spPr>
        <p:txBody>
          <a:bodyPr wrap="square" rtlCol="0">
            <a:spAutoFit/>
          </a:bodyPr>
          <a:lstStyle/>
          <a:p>
            <a:r>
              <a:rPr lang="en-US" sz="1300" dirty="0" smtClean="0">
                <a:solidFill>
                  <a:srgbClr val="00FF00"/>
                </a:solidFill>
              </a:rPr>
              <a:t>[270</a:t>
            </a:r>
            <a:r>
              <a:rPr lang="en-US" sz="1300" baseline="30000" dirty="0" smtClean="0">
                <a:solidFill>
                  <a:srgbClr val="00FF00"/>
                </a:solidFill>
              </a:rPr>
              <a:t>o</a:t>
            </a:r>
            <a:r>
              <a:rPr lang="en-US" sz="1300" dirty="0" smtClean="0">
                <a:solidFill>
                  <a:srgbClr val="00FF00"/>
                </a:solidFill>
              </a:rPr>
              <a:t>,360</a:t>
            </a:r>
            <a:r>
              <a:rPr lang="en-US" sz="1300" baseline="30000" dirty="0" smtClean="0">
                <a:solidFill>
                  <a:srgbClr val="00FF00"/>
                </a:solidFill>
              </a:rPr>
              <a:t>o</a:t>
            </a:r>
            <a:r>
              <a:rPr lang="en-US" sz="1300" dirty="0" smtClean="0">
                <a:solidFill>
                  <a:srgbClr val="00FF00"/>
                </a:solidFill>
              </a:rPr>
              <a:t>]</a:t>
            </a:r>
          </a:p>
        </p:txBody>
      </p:sp>
      <p:graphicFrame>
        <p:nvGraphicFramePr>
          <p:cNvPr id="27" name="Table 26"/>
          <p:cNvGraphicFramePr>
            <a:graphicFrameLocks noGrp="1"/>
          </p:cNvGraphicFramePr>
          <p:nvPr>
            <p:extLst>
              <p:ext uri="{D42A27DB-BD31-4B8C-83A1-F6EECF244321}">
                <p14:modId xmlns:p14="http://schemas.microsoft.com/office/powerpoint/2010/main" val="1286558022"/>
              </p:ext>
            </p:extLst>
          </p:nvPr>
        </p:nvGraphicFramePr>
        <p:xfrm>
          <a:off x="4505095" y="959087"/>
          <a:ext cx="1002540" cy="914400"/>
        </p:xfrm>
        <a:graphic>
          <a:graphicData uri="http://schemas.openxmlformats.org/drawingml/2006/table">
            <a:tbl>
              <a:tblPr firstRow="1" bandRow="1">
                <a:tableStyleId>{2D5ABB26-0587-4C30-8999-92F81FD0307C}</a:tableStyleId>
              </a:tblPr>
              <a:tblGrid>
                <a:gridCol w="334180"/>
                <a:gridCol w="334180"/>
                <a:gridCol w="334180"/>
              </a:tblGrid>
              <a:tr h="292100">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r>
              <a:tr h="292100">
                <a:tc>
                  <a:txBody>
                    <a:bodyPr/>
                    <a:lstStyle/>
                    <a:p>
                      <a:pPr algn="ctr"/>
                      <a:r>
                        <a:rPr lang="en-US" sz="1400" b="1" dirty="0" smtClean="0">
                          <a:solidFill>
                            <a:schemeClr val="tx1"/>
                          </a:solidFill>
                        </a:rPr>
                        <a:t>-2</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2</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r>
              <a:tr h="292100">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r>
            </a:tbl>
          </a:graphicData>
        </a:graphic>
      </p:graphicFrame>
      <p:sp>
        <p:nvSpPr>
          <p:cNvPr id="28" name="TextBox 27"/>
          <p:cNvSpPr txBox="1"/>
          <p:nvPr/>
        </p:nvSpPr>
        <p:spPr>
          <a:xfrm>
            <a:off x="3686354" y="1188120"/>
            <a:ext cx="651651" cy="369332"/>
          </a:xfrm>
          <a:prstGeom prst="rect">
            <a:avLst/>
          </a:prstGeom>
          <a:noFill/>
        </p:spPr>
        <p:txBody>
          <a:bodyPr wrap="square" rtlCol="0">
            <a:spAutoFit/>
          </a:bodyPr>
          <a:lstStyle/>
          <a:p>
            <a:r>
              <a:rPr lang="en-US" b="1" dirty="0" err="1" smtClean="0"/>
              <a:t>M</a:t>
            </a:r>
            <a:r>
              <a:rPr lang="en-US" b="1" baseline="-25000" dirty="0" err="1" smtClean="0"/>
              <a:t>x</a:t>
            </a:r>
            <a:r>
              <a:rPr lang="en-US" b="1" dirty="0" smtClean="0"/>
              <a:t> = </a:t>
            </a:r>
            <a:endParaRPr lang="en-US" b="1" dirty="0"/>
          </a:p>
        </p:txBody>
      </p:sp>
      <p:graphicFrame>
        <p:nvGraphicFramePr>
          <p:cNvPr id="29" name="Table 28"/>
          <p:cNvGraphicFramePr>
            <a:graphicFrameLocks noGrp="1"/>
          </p:cNvGraphicFramePr>
          <p:nvPr>
            <p:extLst>
              <p:ext uri="{D42A27DB-BD31-4B8C-83A1-F6EECF244321}">
                <p14:modId xmlns:p14="http://schemas.microsoft.com/office/powerpoint/2010/main" val="3595667875"/>
              </p:ext>
            </p:extLst>
          </p:nvPr>
        </p:nvGraphicFramePr>
        <p:xfrm>
          <a:off x="7339585" y="940401"/>
          <a:ext cx="1002540" cy="914400"/>
        </p:xfrm>
        <a:graphic>
          <a:graphicData uri="http://schemas.openxmlformats.org/drawingml/2006/table">
            <a:tbl>
              <a:tblPr firstRow="1" bandRow="1">
                <a:tableStyleId>{2D5ABB26-0587-4C30-8999-92F81FD0307C}</a:tableStyleId>
              </a:tblPr>
              <a:tblGrid>
                <a:gridCol w="334180"/>
                <a:gridCol w="334180"/>
                <a:gridCol w="334180"/>
              </a:tblGrid>
              <a:tr h="292100">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-2</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r>
              <a:tr h="292100">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0</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r>
              <a:tr h="292100">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2</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smtClean="0">
                          <a:solidFill>
                            <a:schemeClr val="tx1"/>
                          </a:solidFill>
                        </a:rPr>
                        <a:t>1</a:t>
                      </a:r>
                      <a:endParaRPr lang="en-US" sz="1400" b="1" dirty="0">
                        <a:solidFill>
                          <a:schemeClr val="tx1"/>
                        </a:solidFill>
                      </a:endParaRP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r>
            </a:tbl>
          </a:graphicData>
        </a:graphic>
      </p:graphicFrame>
      <p:sp>
        <p:nvSpPr>
          <p:cNvPr id="30" name="TextBox 29"/>
          <p:cNvSpPr txBox="1"/>
          <p:nvPr/>
        </p:nvSpPr>
        <p:spPr>
          <a:xfrm>
            <a:off x="6520844" y="1144720"/>
            <a:ext cx="651651" cy="369332"/>
          </a:xfrm>
          <a:prstGeom prst="rect">
            <a:avLst/>
          </a:prstGeom>
          <a:noFill/>
        </p:spPr>
        <p:txBody>
          <a:bodyPr wrap="square" rtlCol="0">
            <a:spAutoFit/>
          </a:bodyPr>
          <a:lstStyle/>
          <a:p>
            <a:r>
              <a:rPr lang="en-US" b="1" dirty="0" smtClean="0"/>
              <a:t>M</a:t>
            </a:r>
            <a:r>
              <a:rPr lang="en-US" b="1" baseline="-25000" dirty="0"/>
              <a:t>y</a:t>
            </a:r>
            <a:r>
              <a:rPr lang="en-US" b="1" dirty="0" smtClean="0"/>
              <a:t> = </a:t>
            </a:r>
            <a:endParaRPr lang="en-US" b="1" dirty="0"/>
          </a:p>
        </p:txBody>
      </p:sp>
      <p:sp>
        <p:nvSpPr>
          <p:cNvPr id="31" name="Title 1"/>
          <p:cNvSpPr>
            <a:spLocks noGrp="1"/>
          </p:cNvSpPr>
          <p:nvPr>
            <p:ph type="title"/>
          </p:nvPr>
        </p:nvSpPr>
        <p:spPr>
          <a:xfrm>
            <a:off x="457200" y="-84049"/>
            <a:ext cx="8229600" cy="1143000"/>
          </a:xfrm>
        </p:spPr>
        <p:txBody>
          <a:bodyPr/>
          <a:lstStyle/>
          <a:p>
            <a:r>
              <a:rPr lang="en-US" dirty="0" err="1" smtClean="0"/>
              <a:t>Calculul</a:t>
            </a:r>
            <a:r>
              <a:rPr lang="en-US" dirty="0" smtClean="0"/>
              <a:t> </a:t>
            </a:r>
            <a:r>
              <a:rPr lang="en-US" dirty="0" err="1" smtClean="0"/>
              <a:t>gradientului</a:t>
            </a:r>
            <a:r>
              <a:rPr lang="en-US" dirty="0" smtClean="0"/>
              <a:t> </a:t>
            </a:r>
            <a:r>
              <a:rPr lang="en-US" dirty="0" err="1" smtClean="0"/>
              <a:t>unei</a:t>
            </a:r>
            <a:r>
              <a:rPr lang="en-US" dirty="0" smtClean="0"/>
              <a:t> </a:t>
            </a:r>
            <a:r>
              <a:rPr lang="en-US" dirty="0" err="1" smtClean="0"/>
              <a:t>imagini</a:t>
            </a:r>
            <a:endParaRPr lang="en-US" dirty="0"/>
          </a:p>
        </p:txBody>
      </p:sp>
      <p:sp>
        <p:nvSpPr>
          <p:cNvPr id="32" name="TextBox 31"/>
          <p:cNvSpPr txBox="1"/>
          <p:nvPr/>
        </p:nvSpPr>
        <p:spPr>
          <a:xfrm>
            <a:off x="331054" y="3900457"/>
            <a:ext cx="2603377" cy="369332"/>
          </a:xfrm>
          <a:prstGeom prst="rect">
            <a:avLst/>
          </a:prstGeom>
          <a:noFill/>
        </p:spPr>
        <p:txBody>
          <a:bodyPr wrap="square" rtlCol="0">
            <a:spAutoFit/>
          </a:bodyPr>
          <a:lstStyle/>
          <a:p>
            <a:pPr algn="ctr"/>
            <a:r>
              <a:rPr lang="en-US" dirty="0" err="1" smtClean="0"/>
              <a:t>imaginea</a:t>
            </a:r>
            <a:r>
              <a:rPr lang="en-US" dirty="0" smtClean="0"/>
              <a:t> f</a:t>
            </a:r>
            <a:endParaRPr lang="en-US" dirty="0"/>
          </a:p>
        </p:txBody>
      </p:sp>
    </p:spTree>
    <p:extLst>
      <p:ext uri="{BB962C8B-B14F-4D97-AF65-F5344CB8AC3E}">
        <p14:creationId xmlns:p14="http://schemas.microsoft.com/office/powerpoint/2010/main" val="31250977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4" cstate="print"/>
          <a:srcRect t="49619"/>
          <a:stretch>
            <a:fillRect/>
          </a:stretch>
        </p:blipFill>
        <p:spPr bwMode="auto">
          <a:xfrm>
            <a:off x="295581" y="1604540"/>
            <a:ext cx="5614988" cy="2517775"/>
          </a:xfrm>
          <a:prstGeom prst="rect">
            <a:avLst/>
          </a:prstGeom>
          <a:noFill/>
          <a:ln w="9525">
            <a:noFill/>
            <a:miter lim="800000"/>
            <a:headEnd/>
            <a:tailEnd/>
          </a:ln>
        </p:spPr>
      </p:pic>
      <p:pic>
        <p:nvPicPr>
          <p:cNvPr id="9" name="Picture 2"/>
          <p:cNvPicPr>
            <a:picLocks noChangeAspect="1" noChangeArrowheads="1"/>
          </p:cNvPicPr>
          <p:nvPr/>
        </p:nvPicPr>
        <p:blipFill>
          <a:blip r:embed="rId4" cstate="print"/>
          <a:srcRect l="48772" t="2193" r="5710" b="50317"/>
          <a:stretch>
            <a:fillRect/>
          </a:stretch>
        </p:blipFill>
        <p:spPr bwMode="auto">
          <a:xfrm>
            <a:off x="6201942" y="1604540"/>
            <a:ext cx="2555875" cy="2373313"/>
          </a:xfrm>
          <a:prstGeom prst="rect">
            <a:avLst/>
          </a:prstGeom>
          <a:noFill/>
          <a:ln w="9525">
            <a:noFill/>
            <a:miter lim="800000"/>
            <a:headEnd/>
            <a:tailEnd/>
          </a:ln>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840" y="4122315"/>
            <a:ext cx="1612900" cy="977900"/>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9712" y="4122315"/>
            <a:ext cx="1612900" cy="1066800"/>
          </a:xfrm>
          <a:prstGeom prst="rect">
            <a:avLst/>
          </a:prstGeom>
        </p:spPr>
      </p:pic>
      <p:pic>
        <p:nvPicPr>
          <p:cNvPr id="12" name="Picture 28" descr="Edittex"/>
          <p:cNvPicPr>
            <a:picLocks noChangeAspect="1" noChangeArrowheads="1"/>
          </p:cNvPicPr>
          <p:nvPr>
            <p:custDataLst>
              <p:tags r:id="rId1"/>
            </p:custDataLst>
          </p:nvPr>
        </p:nvPicPr>
        <p:blipFill rotWithShape="1">
          <a:blip r:embed="rId7" cstate="print"/>
          <a:srcRect l="33582"/>
          <a:stretch/>
        </p:blipFill>
        <p:spPr bwMode="auto">
          <a:xfrm>
            <a:off x="6078462" y="4117467"/>
            <a:ext cx="2718293" cy="737598"/>
          </a:xfrm>
          <a:prstGeom prst="rect">
            <a:avLst/>
          </a:prstGeom>
          <a:noFill/>
          <a:ln w="9525">
            <a:noFill/>
            <a:miter lim="800000"/>
            <a:headEnd/>
            <a:tailEnd/>
          </a:ln>
        </p:spPr>
      </p:pic>
      <p:sp>
        <p:nvSpPr>
          <p:cNvPr id="13" name="TextBox 12"/>
          <p:cNvSpPr txBox="1"/>
          <p:nvPr/>
        </p:nvSpPr>
        <p:spPr>
          <a:xfrm>
            <a:off x="6201942" y="4906164"/>
            <a:ext cx="2740276" cy="369332"/>
          </a:xfrm>
          <a:prstGeom prst="rect">
            <a:avLst/>
          </a:prstGeom>
          <a:noFill/>
        </p:spPr>
        <p:txBody>
          <a:bodyPr wrap="square" rtlCol="0">
            <a:spAutoFit/>
          </a:bodyPr>
          <a:lstStyle/>
          <a:p>
            <a:pPr algn="ctr"/>
            <a:r>
              <a:rPr lang="en-US" dirty="0" err="1" smtClean="0"/>
              <a:t>Magnitudinea</a:t>
            </a:r>
            <a:r>
              <a:rPr lang="en-US" dirty="0" smtClean="0"/>
              <a:t> </a:t>
            </a:r>
            <a:r>
              <a:rPr lang="en-US" dirty="0" err="1" smtClean="0"/>
              <a:t>gradientului</a:t>
            </a:r>
            <a:endParaRPr lang="en-US" dirty="0"/>
          </a:p>
        </p:txBody>
      </p:sp>
      <p:sp>
        <p:nvSpPr>
          <p:cNvPr id="15" name="Title 1"/>
          <p:cNvSpPr>
            <a:spLocks noGrp="1"/>
          </p:cNvSpPr>
          <p:nvPr>
            <p:ph type="title"/>
          </p:nvPr>
        </p:nvSpPr>
        <p:spPr>
          <a:xfrm>
            <a:off x="457200" y="-84049"/>
            <a:ext cx="8229600" cy="1143000"/>
          </a:xfrm>
        </p:spPr>
        <p:txBody>
          <a:bodyPr/>
          <a:lstStyle/>
          <a:p>
            <a:r>
              <a:rPr lang="en-US" dirty="0" err="1" smtClean="0"/>
              <a:t>Calculul</a:t>
            </a:r>
            <a:r>
              <a:rPr lang="en-US" dirty="0" smtClean="0"/>
              <a:t> </a:t>
            </a:r>
            <a:r>
              <a:rPr lang="en-US" dirty="0" err="1" smtClean="0"/>
              <a:t>gradientului</a:t>
            </a:r>
            <a:r>
              <a:rPr lang="en-US" dirty="0" smtClean="0"/>
              <a:t> </a:t>
            </a:r>
            <a:r>
              <a:rPr lang="en-US" dirty="0" err="1" smtClean="0"/>
              <a:t>unei</a:t>
            </a:r>
            <a:r>
              <a:rPr lang="en-US" dirty="0" smtClean="0"/>
              <a:t> </a:t>
            </a:r>
            <a:r>
              <a:rPr lang="en-US" dirty="0" err="1" smtClean="0"/>
              <a:t>imagini</a:t>
            </a:r>
            <a:endParaRPr lang="en-US" dirty="0"/>
          </a:p>
        </p:txBody>
      </p:sp>
    </p:spTree>
    <p:extLst>
      <p:ext uri="{BB962C8B-B14F-4D97-AF65-F5344CB8AC3E}">
        <p14:creationId xmlns:p14="http://schemas.microsoft.com/office/powerpoint/2010/main" val="13930693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1" name="Picture 4"/>
          <p:cNvPicPr>
            <a:picLocks noChangeAspect="1" noChangeArrowheads="1"/>
          </p:cNvPicPr>
          <p:nvPr/>
        </p:nvPicPr>
        <p:blipFill>
          <a:blip r:embed="rId3" cstate="print"/>
          <a:srcRect l="25000" t="24248" r="9644" b="42915"/>
          <a:stretch>
            <a:fillRect/>
          </a:stretch>
        </p:blipFill>
        <p:spPr bwMode="auto">
          <a:xfrm>
            <a:off x="611188" y="1412875"/>
            <a:ext cx="8135937" cy="2498725"/>
          </a:xfrm>
          <a:prstGeom prst="rect">
            <a:avLst/>
          </a:prstGeom>
          <a:noFill/>
          <a:ln w="12700" cap="sq">
            <a:noFill/>
            <a:miter lim="800000"/>
            <a:headEnd type="none" w="sm" len="sm"/>
            <a:tailEnd type="none" w="sm" len="sm"/>
          </a:ln>
        </p:spPr>
      </p:pic>
      <p:pic>
        <p:nvPicPr>
          <p:cNvPr id="242693" name="Picture 6"/>
          <p:cNvPicPr>
            <a:picLocks noChangeAspect="1" noChangeArrowheads="1"/>
          </p:cNvPicPr>
          <p:nvPr/>
        </p:nvPicPr>
        <p:blipFill>
          <a:blip r:embed="rId4" cstate="print"/>
          <a:srcRect/>
          <a:stretch>
            <a:fillRect/>
          </a:stretch>
        </p:blipFill>
        <p:spPr bwMode="auto">
          <a:xfrm>
            <a:off x="2063750" y="4291013"/>
            <a:ext cx="731838" cy="1474787"/>
          </a:xfrm>
          <a:prstGeom prst="rect">
            <a:avLst/>
          </a:prstGeom>
          <a:noFill/>
          <a:ln w="12700" cap="sq">
            <a:noFill/>
            <a:miter lim="800000"/>
            <a:headEnd type="none" w="sm" len="sm"/>
            <a:tailEnd type="none" w="sm" len="sm"/>
          </a:ln>
        </p:spPr>
      </p:pic>
      <p:pic>
        <p:nvPicPr>
          <p:cNvPr id="242694" name="Picture 7"/>
          <p:cNvPicPr>
            <a:picLocks noChangeAspect="1" noChangeArrowheads="1"/>
          </p:cNvPicPr>
          <p:nvPr/>
        </p:nvPicPr>
        <p:blipFill>
          <a:blip r:embed="rId5" cstate="print"/>
          <a:srcRect/>
          <a:stretch>
            <a:fillRect/>
          </a:stretch>
        </p:blipFill>
        <p:spPr bwMode="auto">
          <a:xfrm>
            <a:off x="2843213" y="4292600"/>
            <a:ext cx="731837" cy="1474788"/>
          </a:xfrm>
          <a:prstGeom prst="rect">
            <a:avLst/>
          </a:prstGeom>
          <a:noFill/>
          <a:ln w="12700" cap="sq">
            <a:noFill/>
            <a:miter lim="800000"/>
            <a:headEnd type="none" w="sm" len="sm"/>
            <a:tailEnd type="none" w="sm" len="sm"/>
          </a:ln>
        </p:spPr>
      </p:pic>
      <p:sp>
        <p:nvSpPr>
          <p:cNvPr id="58376" name="Text Box 9"/>
          <p:cNvSpPr txBox="1">
            <a:spLocks noChangeArrowheads="1"/>
          </p:cNvSpPr>
          <p:nvPr/>
        </p:nvSpPr>
        <p:spPr bwMode="auto">
          <a:xfrm>
            <a:off x="4289115" y="4338905"/>
            <a:ext cx="4572000" cy="2195089"/>
          </a:xfrm>
          <a:prstGeom prst="rect">
            <a:avLst/>
          </a:prstGeom>
          <a:noFill/>
          <a:ln w="12700" cap="sq">
            <a:noFill/>
            <a:miter lim="800000"/>
            <a:headEnd type="none" w="sm" len="sm"/>
            <a:tailEnd type="none" w="sm" len="sm"/>
          </a:ln>
        </p:spPr>
        <p:txBody>
          <a:bodyPr lIns="90000" tIns="46800" rIns="90000" bIns="46800">
            <a:spAutoFit/>
          </a:bodyPr>
          <a:lstStyle/>
          <a:p>
            <a:pPr marL="342900" indent="-342900" eaLnBrk="0" hangingPunct="0">
              <a:spcBef>
                <a:spcPct val="50000"/>
              </a:spcBef>
              <a:buFont typeface="Arial"/>
              <a:buChar char="•"/>
              <a:defRPr/>
            </a:pPr>
            <a:r>
              <a:rPr lang="en-US" sz="2100" dirty="0" err="1" smtClean="0">
                <a:solidFill>
                  <a:srgbClr val="000000"/>
                </a:solidFill>
                <a:latin typeface="Trebuchet MS" pitchFamily="34" charset="0"/>
              </a:rPr>
              <a:t>împarte</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fereastra</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în</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celule</a:t>
            </a:r>
            <a:endParaRPr lang="en-US" sz="2100" dirty="0" smtClean="0">
              <a:solidFill>
                <a:srgbClr val="000000"/>
              </a:solidFill>
              <a:latin typeface="Trebuchet MS" pitchFamily="34" charset="0"/>
            </a:endParaRPr>
          </a:p>
          <a:p>
            <a:pPr marL="342900" indent="-342900" eaLnBrk="0" hangingPunct="0">
              <a:spcBef>
                <a:spcPct val="50000"/>
              </a:spcBef>
              <a:buFont typeface="Arial"/>
              <a:buChar char="•"/>
              <a:defRPr/>
            </a:pPr>
            <a:r>
              <a:rPr lang="en-US" sz="2100" dirty="0" err="1" smtClean="0">
                <a:solidFill>
                  <a:srgbClr val="000000"/>
                </a:solidFill>
                <a:latin typeface="Trebuchet MS" pitchFamily="34" charset="0"/>
              </a:rPr>
              <a:t>pentru</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fiecare</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celulă</a:t>
            </a:r>
            <a:r>
              <a:rPr lang="en-US" sz="2100" dirty="0" smtClean="0">
                <a:solidFill>
                  <a:srgbClr val="000000"/>
                </a:solidFill>
                <a:latin typeface="Trebuchet MS" pitchFamily="34" charset="0"/>
              </a:rPr>
              <a:t> = </a:t>
            </a:r>
            <a:r>
              <a:rPr lang="en-US" sz="2100" dirty="0" err="1" smtClean="0">
                <a:solidFill>
                  <a:srgbClr val="000000"/>
                </a:solidFill>
                <a:latin typeface="Trebuchet MS" pitchFamily="34" charset="0"/>
              </a:rPr>
              <a:t>histogramă</a:t>
            </a:r>
            <a:r>
              <a:rPr lang="en-US" sz="2100" dirty="0" smtClean="0">
                <a:solidFill>
                  <a:srgbClr val="000000"/>
                </a:solidFill>
                <a:latin typeface="Trebuchet MS" pitchFamily="34" charset="0"/>
              </a:rPr>
              <a:t> de </a:t>
            </a:r>
            <a:r>
              <a:rPr lang="en-US" sz="2100" dirty="0" err="1" smtClean="0">
                <a:solidFill>
                  <a:srgbClr val="000000"/>
                </a:solidFill>
                <a:latin typeface="Trebuchet MS" pitchFamily="34" charset="0"/>
              </a:rPr>
              <a:t>gradienți</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orientați</a:t>
            </a:r>
            <a:r>
              <a:rPr lang="en-US" sz="2100" dirty="0" smtClean="0">
                <a:solidFill>
                  <a:srgbClr val="000000"/>
                </a:solidFill>
                <a:latin typeface="Trebuchet MS" pitchFamily="34" charset="0"/>
              </a:rPr>
              <a:t> </a:t>
            </a:r>
          </a:p>
          <a:p>
            <a:pPr marL="342900" indent="-342900" eaLnBrk="0" hangingPunct="0">
              <a:spcBef>
                <a:spcPct val="50000"/>
              </a:spcBef>
              <a:buFont typeface="Arial"/>
              <a:buChar char="•"/>
              <a:defRPr/>
            </a:pPr>
            <a:r>
              <a:rPr lang="en-US" sz="2100" dirty="0" err="1">
                <a:solidFill>
                  <a:srgbClr val="000000"/>
                </a:solidFill>
                <a:latin typeface="Trebuchet MS" pitchFamily="34" charset="0"/>
              </a:rPr>
              <a:t>g</a:t>
            </a:r>
            <a:r>
              <a:rPr lang="en-US" sz="2100" dirty="0" err="1" smtClean="0">
                <a:solidFill>
                  <a:srgbClr val="000000"/>
                </a:solidFill>
                <a:latin typeface="Trebuchet MS" pitchFamily="34" charset="0"/>
              </a:rPr>
              <a:t>rupează</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celule</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în</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blocuri</a:t>
            </a:r>
            <a:endParaRPr lang="en-US" sz="2100" dirty="0" smtClean="0">
              <a:solidFill>
                <a:srgbClr val="000000"/>
              </a:solidFill>
              <a:latin typeface="Trebuchet MS" pitchFamily="34" charset="0"/>
            </a:endParaRPr>
          </a:p>
          <a:p>
            <a:pPr marL="342900" indent="-342900" eaLnBrk="0" hangingPunct="0">
              <a:spcBef>
                <a:spcPct val="50000"/>
              </a:spcBef>
              <a:buFont typeface="Arial"/>
              <a:buChar char="•"/>
              <a:defRPr/>
            </a:pPr>
            <a:r>
              <a:rPr lang="en-US" sz="2100" dirty="0" smtClean="0">
                <a:solidFill>
                  <a:srgbClr val="000000"/>
                </a:solidFill>
                <a:latin typeface="Trebuchet MS" pitchFamily="34" charset="0"/>
              </a:rPr>
              <a:t>HOG = </a:t>
            </a:r>
            <a:r>
              <a:rPr lang="en-US" sz="2100" dirty="0" err="1" smtClean="0">
                <a:solidFill>
                  <a:srgbClr val="000000"/>
                </a:solidFill>
                <a:latin typeface="Trebuchet MS" pitchFamily="34" charset="0"/>
              </a:rPr>
              <a:t>histograme</a:t>
            </a:r>
            <a:r>
              <a:rPr lang="en-US" sz="2100" dirty="0" smtClean="0">
                <a:solidFill>
                  <a:srgbClr val="000000"/>
                </a:solidFill>
                <a:latin typeface="Trebuchet MS" pitchFamily="34" charset="0"/>
              </a:rPr>
              <a:t> de </a:t>
            </a:r>
            <a:r>
              <a:rPr lang="en-US" sz="2100" dirty="0" err="1" smtClean="0">
                <a:solidFill>
                  <a:srgbClr val="000000"/>
                </a:solidFill>
                <a:latin typeface="Trebuchet MS" pitchFamily="34" charset="0"/>
              </a:rPr>
              <a:t>blocuri</a:t>
            </a:r>
            <a:endParaRPr lang="en-US" sz="2100" dirty="0" smtClean="0">
              <a:solidFill>
                <a:srgbClr val="000000"/>
              </a:solidFill>
              <a:latin typeface="Trebuchet MS" pitchFamily="34" charset="0"/>
            </a:endParaRPr>
          </a:p>
        </p:txBody>
      </p:sp>
      <p:sp>
        <p:nvSpPr>
          <p:cNvPr id="2" name="TextBox 1"/>
          <p:cNvSpPr txBox="1"/>
          <p:nvPr/>
        </p:nvSpPr>
        <p:spPr>
          <a:xfrm>
            <a:off x="678934" y="2393745"/>
            <a:ext cx="1369138" cy="369332"/>
          </a:xfrm>
          <a:prstGeom prst="rect">
            <a:avLst/>
          </a:prstGeom>
          <a:solidFill>
            <a:srgbClr val="FFFFFF"/>
          </a:solidFill>
        </p:spPr>
        <p:txBody>
          <a:bodyPr wrap="square" rtlCol="0">
            <a:spAutoFit/>
          </a:bodyPr>
          <a:lstStyle/>
          <a:p>
            <a:pPr algn="ctr"/>
            <a:r>
              <a:rPr lang="en-US" dirty="0" smtClean="0"/>
              <a:t>Imagine</a:t>
            </a:r>
            <a:endParaRPr lang="en-US" dirty="0"/>
          </a:p>
        </p:txBody>
      </p:sp>
      <p:sp>
        <p:nvSpPr>
          <p:cNvPr id="11" name="TextBox 10"/>
          <p:cNvSpPr txBox="1"/>
          <p:nvPr/>
        </p:nvSpPr>
        <p:spPr>
          <a:xfrm>
            <a:off x="2283243" y="2379779"/>
            <a:ext cx="1511299" cy="369332"/>
          </a:xfrm>
          <a:prstGeom prst="rect">
            <a:avLst/>
          </a:prstGeom>
          <a:solidFill>
            <a:srgbClr val="FFFFFF"/>
          </a:solidFill>
        </p:spPr>
        <p:txBody>
          <a:bodyPr wrap="square" rtlCol="0">
            <a:spAutoFit/>
          </a:bodyPr>
          <a:lstStyle/>
          <a:p>
            <a:pPr algn="ctr"/>
            <a:r>
              <a:rPr lang="en-US" dirty="0" err="1" smtClean="0"/>
              <a:t>Gradientul</a:t>
            </a:r>
            <a:endParaRPr lang="en-US" dirty="0"/>
          </a:p>
        </p:txBody>
      </p:sp>
      <p:sp>
        <p:nvSpPr>
          <p:cNvPr id="12" name="TextBox 11"/>
          <p:cNvSpPr txBox="1"/>
          <p:nvPr/>
        </p:nvSpPr>
        <p:spPr>
          <a:xfrm>
            <a:off x="5437189" y="3758294"/>
            <a:ext cx="1511299" cy="369332"/>
          </a:xfrm>
          <a:prstGeom prst="rect">
            <a:avLst/>
          </a:prstGeom>
          <a:solidFill>
            <a:srgbClr val="FFFFFF"/>
          </a:solidFill>
        </p:spPr>
        <p:txBody>
          <a:bodyPr wrap="square" rtlCol="0">
            <a:spAutoFit/>
          </a:bodyPr>
          <a:lstStyle/>
          <a:p>
            <a:pPr algn="ctr"/>
            <a:r>
              <a:rPr lang="en-US" dirty="0" err="1"/>
              <a:t>C</a:t>
            </a:r>
            <a:r>
              <a:rPr lang="en-US" dirty="0" err="1" smtClean="0"/>
              <a:t>elule</a:t>
            </a:r>
            <a:endParaRPr lang="en-US" dirty="0"/>
          </a:p>
        </p:txBody>
      </p:sp>
      <p:sp>
        <p:nvSpPr>
          <p:cNvPr id="13" name="TextBox 12"/>
          <p:cNvSpPr txBox="1"/>
          <p:nvPr/>
        </p:nvSpPr>
        <p:spPr>
          <a:xfrm>
            <a:off x="1926051" y="1290929"/>
            <a:ext cx="4188240" cy="369332"/>
          </a:xfrm>
          <a:prstGeom prst="rect">
            <a:avLst/>
          </a:prstGeom>
          <a:solidFill>
            <a:srgbClr val="FFFFFF"/>
          </a:solidFill>
        </p:spPr>
        <p:txBody>
          <a:bodyPr wrap="square" rtlCol="0">
            <a:spAutoFit/>
          </a:bodyPr>
          <a:lstStyle/>
          <a:p>
            <a:pPr algn="ctr"/>
            <a:r>
              <a:rPr lang="en-US" dirty="0" err="1" smtClean="0"/>
              <a:t>Histogramă</a:t>
            </a:r>
            <a:r>
              <a:rPr lang="en-US" dirty="0" smtClean="0"/>
              <a:t> </a:t>
            </a:r>
            <a:r>
              <a:rPr lang="en-US" dirty="0">
                <a:solidFill>
                  <a:srgbClr val="000000"/>
                </a:solidFill>
                <a:latin typeface="Trebuchet MS" pitchFamily="34" charset="0"/>
              </a:rPr>
              <a:t>de </a:t>
            </a:r>
            <a:r>
              <a:rPr lang="en-US" dirty="0" err="1">
                <a:solidFill>
                  <a:srgbClr val="000000"/>
                </a:solidFill>
                <a:latin typeface="Trebuchet MS" pitchFamily="34" charset="0"/>
              </a:rPr>
              <a:t>gradienți</a:t>
            </a:r>
            <a:r>
              <a:rPr lang="en-US" dirty="0">
                <a:solidFill>
                  <a:srgbClr val="000000"/>
                </a:solidFill>
                <a:latin typeface="Trebuchet MS" pitchFamily="34" charset="0"/>
              </a:rPr>
              <a:t> </a:t>
            </a:r>
            <a:r>
              <a:rPr lang="en-US" dirty="0" err="1">
                <a:solidFill>
                  <a:srgbClr val="000000"/>
                </a:solidFill>
                <a:latin typeface="Trebuchet MS" pitchFamily="34" charset="0"/>
              </a:rPr>
              <a:t>orientați</a:t>
            </a:r>
            <a:r>
              <a:rPr lang="en-US" dirty="0">
                <a:solidFill>
                  <a:srgbClr val="000000"/>
                </a:solidFill>
                <a:latin typeface="Trebuchet MS" pitchFamily="34" charset="0"/>
              </a:rPr>
              <a:t> </a:t>
            </a:r>
          </a:p>
        </p:txBody>
      </p:sp>
      <p:sp>
        <p:nvSpPr>
          <p:cNvPr id="14" name="TextBox 13"/>
          <p:cNvSpPr txBox="1"/>
          <p:nvPr/>
        </p:nvSpPr>
        <p:spPr>
          <a:xfrm>
            <a:off x="6296878" y="1849902"/>
            <a:ext cx="2355279" cy="369332"/>
          </a:xfrm>
          <a:prstGeom prst="rect">
            <a:avLst/>
          </a:prstGeom>
          <a:solidFill>
            <a:srgbClr val="FFFFFF"/>
          </a:solidFill>
        </p:spPr>
        <p:txBody>
          <a:bodyPr wrap="square" rtlCol="0">
            <a:spAutoFit/>
          </a:bodyPr>
          <a:lstStyle/>
          <a:p>
            <a:r>
              <a:rPr lang="en-US" dirty="0" err="1" smtClean="0"/>
              <a:t>Blocuri</a:t>
            </a:r>
            <a:r>
              <a:rPr lang="en-US" dirty="0" smtClean="0"/>
              <a:t>  </a:t>
            </a:r>
            <a:r>
              <a:rPr lang="en-US" dirty="0" err="1" smtClean="0"/>
              <a:t>suprapuse</a:t>
            </a:r>
            <a:endParaRPr lang="en-US" dirty="0"/>
          </a:p>
        </p:txBody>
      </p:sp>
      <p:sp>
        <p:nvSpPr>
          <p:cNvPr id="15" name="TextBox 14"/>
          <p:cNvSpPr txBox="1"/>
          <p:nvPr/>
        </p:nvSpPr>
        <p:spPr>
          <a:xfrm>
            <a:off x="6296878" y="2847158"/>
            <a:ext cx="2355279" cy="369332"/>
          </a:xfrm>
          <a:prstGeom prst="rect">
            <a:avLst/>
          </a:prstGeom>
          <a:solidFill>
            <a:srgbClr val="FFFFFF"/>
          </a:solidFill>
        </p:spPr>
        <p:txBody>
          <a:bodyPr wrap="square" rtlCol="0">
            <a:spAutoFit/>
          </a:bodyPr>
          <a:lstStyle/>
          <a:p>
            <a:r>
              <a:rPr lang="en-US" dirty="0" err="1" smtClean="0"/>
              <a:t>Normalizare</a:t>
            </a:r>
            <a:r>
              <a:rPr lang="en-US" dirty="0" smtClean="0"/>
              <a:t> </a:t>
            </a:r>
            <a:r>
              <a:rPr lang="en-US" dirty="0" err="1" smtClean="0"/>
              <a:t>locală</a:t>
            </a:r>
            <a:endParaRPr lang="en-US" dirty="0"/>
          </a:p>
        </p:txBody>
      </p:sp>
      <p:sp>
        <p:nvSpPr>
          <p:cNvPr id="16" name="TextBox 15"/>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K. </a:t>
            </a:r>
            <a:r>
              <a:rPr lang="en-US" sz="1200" dirty="0" err="1" smtClean="0"/>
              <a:t>Grauman</a:t>
            </a:r>
            <a:endParaRPr lang="en-US" sz="1200" dirty="0"/>
          </a:p>
        </p:txBody>
      </p:sp>
      <p:sp>
        <p:nvSpPr>
          <p:cNvPr id="17" name="TextBox 16"/>
          <p:cNvSpPr txBox="1"/>
          <p:nvPr/>
        </p:nvSpPr>
        <p:spPr>
          <a:xfrm>
            <a:off x="0" y="6322329"/>
            <a:ext cx="4667818" cy="738664"/>
          </a:xfrm>
          <a:prstGeom prst="rect">
            <a:avLst/>
          </a:prstGeom>
          <a:noFill/>
        </p:spPr>
        <p:txBody>
          <a:bodyPr wrap="square" rtlCol="0">
            <a:spAutoFit/>
          </a:bodyPr>
          <a:lstStyle/>
          <a:p>
            <a:pPr>
              <a:spcBef>
                <a:spcPct val="0"/>
              </a:spcBef>
            </a:pPr>
            <a:r>
              <a:rPr lang="en-US" sz="1400" dirty="0"/>
              <a:t>https://</a:t>
            </a:r>
            <a:r>
              <a:rPr lang="en-US" sz="1400" dirty="0" err="1"/>
              <a:t>www.youtube.com</a:t>
            </a:r>
            <a:r>
              <a:rPr lang="en-US" sz="1400" dirty="0"/>
              <a:t>/</a:t>
            </a:r>
            <a:r>
              <a:rPr lang="en-US" sz="1400" dirty="0" err="1"/>
              <a:t>watch?v</a:t>
            </a:r>
            <a:r>
              <a:rPr lang="en-US" sz="1400" dirty="0"/>
              <a:t>=</a:t>
            </a:r>
            <a:r>
              <a:rPr lang="en-US" sz="1400" dirty="0" smtClean="0"/>
              <a:t>7S5qXET179I</a:t>
            </a:r>
            <a:endParaRPr lang="en-US" sz="1400" dirty="0"/>
          </a:p>
          <a:p>
            <a:pPr>
              <a:spcBef>
                <a:spcPct val="0"/>
              </a:spcBef>
            </a:pPr>
            <a:r>
              <a:rPr lang="en-US" sz="1400" dirty="0"/>
              <a:t>http://</a:t>
            </a:r>
            <a:r>
              <a:rPr lang="en-US" sz="1400" dirty="0" err="1"/>
              <a:t>lear.inrialpes.fr</a:t>
            </a:r>
            <a:r>
              <a:rPr lang="en-US" sz="1400" dirty="0"/>
              <a:t>/people/</a:t>
            </a:r>
            <a:r>
              <a:rPr lang="en-US" sz="1400" dirty="0" err="1"/>
              <a:t>triggs</a:t>
            </a:r>
            <a:r>
              <a:rPr lang="en-US" sz="1400" dirty="0"/>
              <a:t>/pubs/Dalal-cvpr05.pdf</a:t>
            </a:r>
          </a:p>
          <a:p>
            <a:endParaRPr lang="en-US" sz="1400" dirty="0"/>
          </a:p>
        </p:txBody>
      </p:sp>
      <p:sp>
        <p:nvSpPr>
          <p:cNvPr id="18" name="Rectangle 57"/>
          <p:cNvSpPr>
            <a:spLocks noChangeArrowheads="1"/>
          </p:cNvSpPr>
          <p:nvPr/>
        </p:nvSpPr>
        <p:spPr bwMode="auto">
          <a:xfrm>
            <a:off x="41106" y="5897969"/>
            <a:ext cx="4205298" cy="46166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200" dirty="0" err="1">
                <a:solidFill>
                  <a:schemeClr val="tx2"/>
                </a:solidFill>
              </a:rPr>
              <a:t>Navneet</a:t>
            </a:r>
            <a:r>
              <a:rPr lang="en-US" sz="1200" dirty="0">
                <a:solidFill>
                  <a:schemeClr val="tx2"/>
                </a:solidFill>
              </a:rPr>
              <a:t> </a:t>
            </a:r>
            <a:r>
              <a:rPr lang="en-US" sz="1200" dirty="0" err="1">
                <a:solidFill>
                  <a:schemeClr val="tx2"/>
                </a:solidFill>
              </a:rPr>
              <a:t>Dalal</a:t>
            </a:r>
            <a:r>
              <a:rPr lang="en-US" sz="1200" dirty="0">
                <a:solidFill>
                  <a:schemeClr val="tx2"/>
                </a:solidFill>
              </a:rPr>
              <a:t> and Bill </a:t>
            </a:r>
            <a:r>
              <a:rPr lang="en-US" sz="1200" dirty="0" err="1">
                <a:solidFill>
                  <a:schemeClr val="tx2"/>
                </a:solidFill>
              </a:rPr>
              <a:t>Triggs</a:t>
            </a:r>
            <a:r>
              <a:rPr lang="en-US" sz="1200" dirty="0">
                <a:solidFill>
                  <a:schemeClr val="tx2"/>
                </a:solidFill>
              </a:rPr>
              <a:t>, </a:t>
            </a:r>
            <a:endParaRPr lang="en-US" sz="1200" dirty="0" smtClean="0">
              <a:solidFill>
                <a:schemeClr val="tx2"/>
              </a:solidFill>
            </a:endParaRPr>
          </a:p>
          <a:p>
            <a:r>
              <a:rPr lang="en-US" sz="1200" dirty="0" smtClean="0">
                <a:solidFill>
                  <a:schemeClr val="tx2"/>
                </a:solidFill>
              </a:rPr>
              <a:t>Histograms </a:t>
            </a:r>
            <a:r>
              <a:rPr lang="en-US" sz="1200" dirty="0">
                <a:solidFill>
                  <a:schemeClr val="tx2"/>
                </a:solidFill>
              </a:rPr>
              <a:t>of Oriented Gradients for Human Detection, CVPR05</a:t>
            </a:r>
          </a:p>
        </p:txBody>
      </p:sp>
      <p:sp>
        <p:nvSpPr>
          <p:cNvPr id="19" name="Rectangle 2"/>
          <p:cNvSpPr>
            <a:spLocks noGrp="1" noChangeArrowheads="1"/>
          </p:cNvSpPr>
          <p:nvPr>
            <p:ph type="title"/>
          </p:nvPr>
        </p:nvSpPr>
        <p:spPr>
          <a:xfrm>
            <a:off x="899898" y="2402"/>
            <a:ext cx="7315200" cy="830591"/>
          </a:xfrm>
        </p:spPr>
        <p:txBody>
          <a:bodyPr>
            <a:noAutofit/>
          </a:bodyPr>
          <a:lstStyle/>
          <a:p>
            <a:r>
              <a:rPr lang="en-US" sz="3000" dirty="0" smtClean="0"/>
              <a:t> </a:t>
            </a:r>
            <a:r>
              <a:rPr lang="en-US" sz="3000" dirty="0" err="1" smtClean="0"/>
              <a:t>HoG</a:t>
            </a:r>
            <a:r>
              <a:rPr lang="en-US" sz="3000" dirty="0" smtClean="0"/>
              <a:t> </a:t>
            </a:r>
            <a:r>
              <a:rPr lang="en-US" sz="3000" dirty="0" err="1" smtClean="0"/>
              <a:t>pentru</a:t>
            </a:r>
            <a:r>
              <a:rPr lang="en-US" sz="3000" dirty="0" smtClean="0"/>
              <a:t> </a:t>
            </a:r>
            <a:r>
              <a:rPr lang="en-US" sz="3000" dirty="0" err="1" smtClean="0"/>
              <a:t>detectarea</a:t>
            </a:r>
            <a:r>
              <a:rPr lang="en-US" sz="3000" dirty="0" smtClean="0"/>
              <a:t> </a:t>
            </a:r>
            <a:r>
              <a:rPr lang="en-US" sz="3000" dirty="0" err="1" smtClean="0"/>
              <a:t>oamenilor</a:t>
            </a:r>
            <a:endParaRPr lang="en-US" sz="3000" dirty="0" smtClean="0"/>
          </a:p>
        </p:txBody>
      </p:sp>
    </p:spTree>
    <p:extLst>
      <p:ext uri="{BB962C8B-B14F-4D97-AF65-F5344CB8AC3E}">
        <p14:creationId xmlns:p14="http://schemas.microsoft.com/office/powerpoint/2010/main" val="1710815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4" name="Picture 4" descr="img00012"/>
          <p:cNvPicPr>
            <a:picLocks noChangeAspect="1" noChangeArrowheads="1"/>
          </p:cNvPicPr>
          <p:nvPr/>
        </p:nvPicPr>
        <p:blipFill>
          <a:blip r:embed="rId3" cstate="print"/>
          <a:srcRect/>
          <a:stretch>
            <a:fillRect/>
          </a:stretch>
        </p:blipFill>
        <p:spPr bwMode="auto">
          <a:xfrm>
            <a:off x="5181600" y="802036"/>
            <a:ext cx="3033498" cy="2275124"/>
          </a:xfrm>
          <a:prstGeom prst="rect">
            <a:avLst/>
          </a:prstGeom>
          <a:noFill/>
          <a:ln w="9525">
            <a:noFill/>
            <a:miter lim="800000"/>
            <a:headEnd/>
            <a:tailEnd/>
          </a:ln>
        </p:spPr>
      </p:pic>
      <p:pic>
        <p:nvPicPr>
          <p:cNvPr id="243715" name="Picture 5" descr="newyork372"/>
          <p:cNvPicPr>
            <a:picLocks noChangeAspect="1" noChangeArrowheads="1"/>
          </p:cNvPicPr>
          <p:nvPr/>
        </p:nvPicPr>
        <p:blipFill>
          <a:blip r:embed="rId4" cstate="print"/>
          <a:srcRect/>
          <a:stretch>
            <a:fillRect/>
          </a:stretch>
        </p:blipFill>
        <p:spPr bwMode="auto">
          <a:xfrm>
            <a:off x="381000" y="4419600"/>
            <a:ext cx="3543300" cy="1828800"/>
          </a:xfrm>
          <a:prstGeom prst="rect">
            <a:avLst/>
          </a:prstGeom>
          <a:noFill/>
          <a:ln w="9525">
            <a:noFill/>
            <a:miter lim="800000"/>
            <a:headEnd/>
            <a:tailEnd/>
          </a:ln>
        </p:spPr>
      </p:pic>
      <p:pic>
        <p:nvPicPr>
          <p:cNvPr id="243716" name="Picture 6" descr="vestsbk"/>
          <p:cNvPicPr>
            <a:picLocks noChangeAspect="1" noChangeArrowheads="1"/>
          </p:cNvPicPr>
          <p:nvPr/>
        </p:nvPicPr>
        <p:blipFill>
          <a:blip r:embed="rId5" cstate="print"/>
          <a:srcRect/>
          <a:stretch>
            <a:fillRect/>
          </a:stretch>
        </p:blipFill>
        <p:spPr bwMode="auto">
          <a:xfrm>
            <a:off x="1447800" y="843823"/>
            <a:ext cx="1853804" cy="3395832"/>
          </a:xfrm>
          <a:prstGeom prst="rect">
            <a:avLst/>
          </a:prstGeom>
          <a:noFill/>
          <a:ln w="9525">
            <a:noFill/>
            <a:miter lim="800000"/>
            <a:headEnd/>
            <a:tailEnd/>
          </a:ln>
        </p:spPr>
      </p:pic>
      <p:pic>
        <p:nvPicPr>
          <p:cNvPr id="243717" name="Picture 8" descr="person_270"/>
          <p:cNvPicPr>
            <a:picLocks noChangeAspect="1" noChangeArrowheads="1"/>
          </p:cNvPicPr>
          <p:nvPr/>
        </p:nvPicPr>
        <p:blipFill>
          <a:blip r:embed="rId6" cstate="print"/>
          <a:srcRect/>
          <a:stretch>
            <a:fillRect/>
          </a:stretch>
        </p:blipFill>
        <p:spPr bwMode="auto">
          <a:xfrm>
            <a:off x="4343400" y="3124200"/>
            <a:ext cx="4495800" cy="3371850"/>
          </a:xfrm>
          <a:prstGeom prst="rect">
            <a:avLst/>
          </a:prstGeom>
          <a:noFill/>
          <a:ln w="9525">
            <a:noFill/>
            <a:miter lim="800000"/>
            <a:headEnd/>
            <a:tailEnd/>
          </a:ln>
        </p:spPr>
      </p:pic>
      <p:sp>
        <p:nvSpPr>
          <p:cNvPr id="7" name="Rectangle 2"/>
          <p:cNvSpPr>
            <a:spLocks noGrp="1" noChangeArrowheads="1"/>
          </p:cNvSpPr>
          <p:nvPr>
            <p:ph type="title"/>
          </p:nvPr>
        </p:nvSpPr>
        <p:spPr>
          <a:xfrm>
            <a:off x="899898" y="2402"/>
            <a:ext cx="7315200" cy="830591"/>
          </a:xfrm>
        </p:spPr>
        <p:txBody>
          <a:bodyPr>
            <a:noAutofit/>
          </a:bodyPr>
          <a:lstStyle/>
          <a:p>
            <a:r>
              <a:rPr lang="en-US" sz="3000" dirty="0" smtClean="0"/>
              <a:t> HOG</a:t>
            </a:r>
            <a:r>
              <a:rPr lang="en-US" sz="3000" dirty="0"/>
              <a:t> </a:t>
            </a:r>
            <a:r>
              <a:rPr lang="en-US" sz="3000" dirty="0" err="1" smtClean="0"/>
              <a:t>pentru</a:t>
            </a:r>
            <a:r>
              <a:rPr lang="en-US" sz="3000" dirty="0" smtClean="0"/>
              <a:t> </a:t>
            </a:r>
            <a:r>
              <a:rPr lang="en-US" sz="3000" dirty="0" err="1" smtClean="0"/>
              <a:t>detectarea</a:t>
            </a:r>
            <a:r>
              <a:rPr lang="en-US" sz="3000" dirty="0" smtClean="0"/>
              <a:t> </a:t>
            </a:r>
            <a:r>
              <a:rPr lang="en-US" sz="3000" dirty="0" err="1" smtClean="0"/>
              <a:t>oamenilor</a:t>
            </a:r>
            <a:endParaRPr lang="en-US" sz="3000" dirty="0" smtClean="0"/>
          </a:p>
        </p:txBody>
      </p:sp>
      <p:sp>
        <p:nvSpPr>
          <p:cNvPr id="9" name="TextBox 8"/>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a:t>
            </a:r>
            <a:r>
              <a:rPr lang="en-US" sz="1200" dirty="0" err="1" smtClean="0"/>
              <a:t>N.Dalal</a:t>
            </a:r>
            <a:endParaRPr lang="en-US" sz="1200" dirty="0"/>
          </a:p>
        </p:txBody>
      </p:sp>
    </p:spTree>
    <p:extLst>
      <p:ext uri="{BB962C8B-B14F-4D97-AF65-F5344CB8AC3E}">
        <p14:creationId xmlns:p14="http://schemas.microsoft.com/office/powerpoint/2010/main" val="26302991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57200" y="221922"/>
            <a:ext cx="7315200" cy="830591"/>
          </a:xfrm>
        </p:spPr>
        <p:txBody>
          <a:bodyPr>
            <a:noAutofit/>
          </a:bodyPr>
          <a:lstStyle/>
          <a:p>
            <a:r>
              <a:rPr lang="en-US" sz="3000" dirty="0"/>
              <a:t> HOG </a:t>
            </a:r>
            <a:r>
              <a:rPr lang="en-US" sz="3000" dirty="0" err="1"/>
              <a:t>pentru</a:t>
            </a:r>
            <a:r>
              <a:rPr lang="en-US" sz="3000" dirty="0"/>
              <a:t> </a:t>
            </a:r>
            <a:r>
              <a:rPr lang="en-US" sz="3000" dirty="0" err="1"/>
              <a:t>detectarea</a:t>
            </a:r>
            <a:r>
              <a:rPr lang="en-US" sz="3000" dirty="0"/>
              <a:t> </a:t>
            </a:r>
            <a:r>
              <a:rPr lang="en-US" sz="3000" dirty="0" err="1"/>
              <a:t>oamenilor</a:t>
            </a:r>
            <a:endParaRPr lang="en-US" sz="3000" dirty="0" smtClean="0"/>
          </a:p>
        </p:txBody>
      </p:sp>
      <p:sp>
        <p:nvSpPr>
          <p:cNvPr id="58376" name="Text Box 9"/>
          <p:cNvSpPr txBox="1">
            <a:spLocks noChangeArrowheads="1"/>
          </p:cNvSpPr>
          <p:nvPr/>
        </p:nvSpPr>
        <p:spPr bwMode="auto">
          <a:xfrm>
            <a:off x="4224272" y="1270149"/>
            <a:ext cx="4870408" cy="5103578"/>
          </a:xfrm>
          <a:prstGeom prst="rect">
            <a:avLst/>
          </a:prstGeom>
          <a:noFill/>
          <a:ln w="12700" cap="sq">
            <a:noFill/>
            <a:miter lim="800000"/>
            <a:headEnd type="none" w="sm" len="sm"/>
            <a:tailEnd type="none" w="sm" len="sm"/>
          </a:ln>
        </p:spPr>
        <p:txBody>
          <a:bodyPr wrap="square" lIns="90000" tIns="46800" rIns="90000" bIns="46800">
            <a:spAutoFit/>
          </a:bodyPr>
          <a:lstStyle/>
          <a:p>
            <a:pPr marL="342900" indent="-342900" eaLnBrk="0" hangingPunct="0">
              <a:spcBef>
                <a:spcPct val="50000"/>
              </a:spcBef>
              <a:buFont typeface="Arial"/>
              <a:buChar char="•"/>
              <a:defRPr/>
            </a:pPr>
            <a:r>
              <a:rPr lang="en-US" sz="2100" dirty="0" err="1">
                <a:solidFill>
                  <a:srgbClr val="000000"/>
                </a:solidFill>
                <a:latin typeface="Trebuchet MS" pitchFamily="34" charset="0"/>
              </a:rPr>
              <a:t>r</a:t>
            </a:r>
            <a:r>
              <a:rPr lang="en-US" sz="2100" dirty="0" err="1" smtClean="0">
                <a:solidFill>
                  <a:srgbClr val="000000"/>
                </a:solidFill>
                <a:latin typeface="Trebuchet MS" pitchFamily="34" charset="0"/>
              </a:rPr>
              <a:t>edimensionează</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fereastra</a:t>
            </a:r>
            <a:r>
              <a:rPr lang="en-US" sz="2100" dirty="0" smtClean="0">
                <a:solidFill>
                  <a:srgbClr val="000000"/>
                </a:solidFill>
                <a:latin typeface="Trebuchet MS" pitchFamily="34" charset="0"/>
              </a:rPr>
              <a:t> la 128 x 64 </a:t>
            </a:r>
            <a:r>
              <a:rPr lang="en-US" sz="2100" dirty="0" err="1" smtClean="0">
                <a:solidFill>
                  <a:srgbClr val="000000"/>
                </a:solidFill>
                <a:latin typeface="Trebuchet MS" pitchFamily="34" charset="0"/>
              </a:rPr>
              <a:t>pixeli</a:t>
            </a:r>
            <a:endParaRPr lang="en-US" sz="2100" dirty="0" smtClean="0">
              <a:solidFill>
                <a:srgbClr val="000000"/>
              </a:solidFill>
              <a:latin typeface="Trebuchet MS" pitchFamily="34" charset="0"/>
            </a:endParaRPr>
          </a:p>
          <a:p>
            <a:pPr marL="342900" indent="-342900" eaLnBrk="0" hangingPunct="0">
              <a:spcBef>
                <a:spcPct val="50000"/>
              </a:spcBef>
              <a:buFont typeface="Arial"/>
              <a:buChar char="•"/>
              <a:defRPr/>
            </a:pPr>
            <a:r>
              <a:rPr lang="en-US" sz="2100" dirty="0" err="1">
                <a:solidFill>
                  <a:srgbClr val="000000"/>
                </a:solidFill>
                <a:latin typeface="Trebuchet MS" pitchFamily="34" charset="0"/>
              </a:rPr>
              <a:t>împarte</a:t>
            </a:r>
            <a:r>
              <a:rPr lang="en-US" sz="2100" dirty="0">
                <a:solidFill>
                  <a:srgbClr val="000000"/>
                </a:solidFill>
                <a:latin typeface="Trebuchet MS" pitchFamily="34" charset="0"/>
              </a:rPr>
              <a:t> </a:t>
            </a:r>
            <a:r>
              <a:rPr lang="en-US" sz="2100" dirty="0" err="1">
                <a:solidFill>
                  <a:srgbClr val="000000"/>
                </a:solidFill>
                <a:latin typeface="Trebuchet MS" pitchFamily="34" charset="0"/>
              </a:rPr>
              <a:t>imaginea</a:t>
            </a:r>
            <a:r>
              <a:rPr lang="en-US" sz="2100" dirty="0">
                <a:solidFill>
                  <a:srgbClr val="000000"/>
                </a:solidFill>
                <a:latin typeface="Trebuchet MS" pitchFamily="34" charset="0"/>
              </a:rPr>
              <a:t> </a:t>
            </a:r>
            <a:r>
              <a:rPr lang="en-US" sz="2100" dirty="0" err="1">
                <a:solidFill>
                  <a:srgbClr val="000000"/>
                </a:solidFill>
                <a:latin typeface="Trebuchet MS" pitchFamily="34" charset="0"/>
              </a:rPr>
              <a:t>în</a:t>
            </a:r>
            <a:r>
              <a:rPr lang="en-US" sz="2100" dirty="0">
                <a:solidFill>
                  <a:srgbClr val="000000"/>
                </a:solidFill>
                <a:latin typeface="Trebuchet MS" pitchFamily="34" charset="0"/>
              </a:rPr>
              <a:t> </a:t>
            </a:r>
            <a:r>
              <a:rPr lang="en-US" sz="2100" dirty="0" err="1">
                <a:solidFill>
                  <a:srgbClr val="000000"/>
                </a:solidFill>
                <a:latin typeface="Trebuchet MS" pitchFamily="34" charset="0"/>
              </a:rPr>
              <a:t>celule</a:t>
            </a:r>
            <a:r>
              <a:rPr lang="en-US" sz="2100" dirty="0">
                <a:solidFill>
                  <a:srgbClr val="000000"/>
                </a:solidFill>
                <a:latin typeface="Trebuchet MS" pitchFamily="34" charset="0"/>
              </a:rPr>
              <a:t>, </a:t>
            </a:r>
            <a:r>
              <a:rPr lang="en-US" sz="2100" dirty="0" err="1">
                <a:solidFill>
                  <a:srgbClr val="000000"/>
                </a:solidFill>
                <a:latin typeface="Trebuchet MS" pitchFamily="34" charset="0"/>
              </a:rPr>
              <a:t>fiecare</a:t>
            </a:r>
            <a:r>
              <a:rPr lang="en-US" sz="2100" dirty="0">
                <a:solidFill>
                  <a:srgbClr val="000000"/>
                </a:solidFill>
                <a:latin typeface="Trebuchet MS" pitchFamily="34" charset="0"/>
              </a:rPr>
              <a:t> </a:t>
            </a:r>
            <a:r>
              <a:rPr lang="en-US" sz="2100" dirty="0" err="1">
                <a:solidFill>
                  <a:srgbClr val="000000"/>
                </a:solidFill>
                <a:latin typeface="Trebuchet MS" pitchFamily="34" charset="0"/>
              </a:rPr>
              <a:t>celulă</a:t>
            </a:r>
            <a:r>
              <a:rPr lang="en-US" sz="2100" dirty="0">
                <a:solidFill>
                  <a:srgbClr val="000000"/>
                </a:solidFill>
                <a:latin typeface="Trebuchet MS" pitchFamily="34" charset="0"/>
              </a:rPr>
              <a:t> are 8 x 8 </a:t>
            </a:r>
            <a:r>
              <a:rPr lang="en-US" sz="2100" dirty="0" err="1">
                <a:solidFill>
                  <a:srgbClr val="000000"/>
                </a:solidFill>
                <a:latin typeface="Trebuchet MS" pitchFamily="34" charset="0"/>
              </a:rPr>
              <a:t>pixeli</a:t>
            </a:r>
            <a:endParaRPr lang="en-US" sz="2100" dirty="0">
              <a:solidFill>
                <a:srgbClr val="000000"/>
              </a:solidFill>
              <a:latin typeface="Trebuchet MS" pitchFamily="34" charset="0"/>
            </a:endParaRPr>
          </a:p>
          <a:p>
            <a:pPr marL="342900" indent="-342900" eaLnBrk="0" hangingPunct="0">
              <a:spcBef>
                <a:spcPct val="50000"/>
              </a:spcBef>
              <a:buFont typeface="Arial"/>
              <a:buChar char="•"/>
              <a:defRPr/>
            </a:pPr>
            <a:r>
              <a:rPr lang="en-US" sz="2100" dirty="0" err="1" smtClean="0">
                <a:solidFill>
                  <a:srgbClr val="000000"/>
                </a:solidFill>
                <a:latin typeface="Trebuchet MS" pitchFamily="34" charset="0"/>
              </a:rPr>
              <a:t>calculează</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gradientul</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imaginii</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pentru</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fiecare</a:t>
            </a:r>
            <a:r>
              <a:rPr lang="en-US" sz="2100" dirty="0" smtClean="0">
                <a:solidFill>
                  <a:srgbClr val="000000"/>
                </a:solidFill>
                <a:latin typeface="Trebuchet MS" pitchFamily="34" charset="0"/>
              </a:rPr>
              <a:t> pixel </a:t>
            </a:r>
            <a:r>
              <a:rPr lang="en-US" sz="2100" dirty="0" err="1" smtClean="0">
                <a:solidFill>
                  <a:srgbClr val="000000"/>
                </a:solidFill>
                <a:latin typeface="Trebuchet MS" pitchFamily="34" charset="0"/>
              </a:rPr>
              <a:t>avem</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orientare</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si</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magnitudine</a:t>
            </a:r>
            <a:r>
              <a:rPr lang="en-US" sz="2100" dirty="0" smtClean="0">
                <a:solidFill>
                  <a:srgbClr val="000000"/>
                </a:solidFill>
                <a:latin typeface="Trebuchet MS" pitchFamily="34" charset="0"/>
              </a:rPr>
              <a:t>)</a:t>
            </a:r>
          </a:p>
          <a:p>
            <a:pPr marL="342900" indent="-342900" eaLnBrk="0" hangingPunct="0">
              <a:spcBef>
                <a:spcPct val="50000"/>
              </a:spcBef>
              <a:buFont typeface="Arial"/>
              <a:buChar char="•"/>
              <a:defRPr/>
            </a:pPr>
            <a:r>
              <a:rPr lang="en-US" sz="2100" dirty="0" err="1" smtClean="0">
                <a:solidFill>
                  <a:srgbClr val="000000"/>
                </a:solidFill>
                <a:latin typeface="Trebuchet MS" pitchFamily="34" charset="0"/>
              </a:rPr>
              <a:t>pentru</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fiecare</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celulă</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calculează</a:t>
            </a:r>
            <a:r>
              <a:rPr lang="en-US" sz="2100" dirty="0" smtClean="0">
                <a:solidFill>
                  <a:srgbClr val="000000"/>
                </a:solidFill>
                <a:latin typeface="Trebuchet MS" pitchFamily="34" charset="0"/>
              </a:rPr>
              <a:t> o </a:t>
            </a:r>
            <a:r>
              <a:rPr lang="en-US" sz="2100" dirty="0" err="1" smtClean="0">
                <a:solidFill>
                  <a:srgbClr val="000000"/>
                </a:solidFill>
                <a:latin typeface="Trebuchet MS" pitchFamily="34" charset="0"/>
              </a:rPr>
              <a:t>histogramă</a:t>
            </a:r>
            <a:r>
              <a:rPr lang="en-US" sz="2100" dirty="0" smtClean="0">
                <a:solidFill>
                  <a:srgbClr val="000000"/>
                </a:solidFill>
                <a:latin typeface="Trebuchet MS" pitchFamily="34" charset="0"/>
              </a:rPr>
              <a:t> de </a:t>
            </a:r>
            <a:r>
              <a:rPr lang="en-US" sz="2100" dirty="0" err="1" smtClean="0">
                <a:solidFill>
                  <a:srgbClr val="000000"/>
                </a:solidFill>
                <a:latin typeface="Trebuchet MS" pitchFamily="34" charset="0"/>
              </a:rPr>
              <a:t>gradienți</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orientați</a:t>
            </a:r>
            <a:r>
              <a:rPr lang="en-US" sz="2100" dirty="0" smtClean="0">
                <a:solidFill>
                  <a:srgbClr val="000000"/>
                </a:solidFill>
                <a:latin typeface="Trebuchet MS" pitchFamily="34" charset="0"/>
              </a:rPr>
              <a:t> </a:t>
            </a:r>
          </a:p>
          <a:p>
            <a:pPr marL="342900" indent="-342900" eaLnBrk="0" hangingPunct="0">
              <a:spcBef>
                <a:spcPct val="50000"/>
              </a:spcBef>
              <a:buFont typeface="Arial"/>
              <a:buChar char="•"/>
              <a:defRPr/>
            </a:pPr>
            <a:r>
              <a:rPr lang="en-US" sz="2100" dirty="0" err="1">
                <a:solidFill>
                  <a:srgbClr val="000000"/>
                </a:solidFill>
                <a:latin typeface="Trebuchet MS" pitchFamily="34" charset="0"/>
              </a:rPr>
              <a:t>g</a:t>
            </a:r>
            <a:r>
              <a:rPr lang="en-US" sz="2100" dirty="0" err="1" smtClean="0">
                <a:solidFill>
                  <a:srgbClr val="000000"/>
                </a:solidFill>
                <a:latin typeface="Trebuchet MS" pitchFamily="34" charset="0"/>
              </a:rPr>
              <a:t>rupează</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celule</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în</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blocuri</a:t>
            </a:r>
            <a:endParaRPr lang="en-US" sz="2100" dirty="0" smtClean="0">
              <a:solidFill>
                <a:srgbClr val="000000"/>
              </a:solidFill>
              <a:latin typeface="Trebuchet MS" pitchFamily="34" charset="0"/>
            </a:endParaRPr>
          </a:p>
          <a:p>
            <a:pPr marL="342900" indent="-342900" eaLnBrk="0" hangingPunct="0">
              <a:spcBef>
                <a:spcPct val="50000"/>
              </a:spcBef>
              <a:buFont typeface="Arial"/>
              <a:buChar char="•"/>
              <a:defRPr/>
            </a:pPr>
            <a:r>
              <a:rPr lang="en-US" sz="2100" dirty="0" smtClean="0">
                <a:solidFill>
                  <a:srgbClr val="000000"/>
                </a:solidFill>
                <a:latin typeface="Trebuchet MS" pitchFamily="34" charset="0"/>
              </a:rPr>
              <a:t>HOG = descriptor </a:t>
            </a:r>
            <a:r>
              <a:rPr lang="en-US" sz="2100" dirty="0" err="1" smtClean="0">
                <a:solidFill>
                  <a:srgbClr val="000000"/>
                </a:solidFill>
                <a:latin typeface="Trebuchet MS" pitchFamily="34" charset="0"/>
              </a:rPr>
              <a:t>obținut</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prin</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concatenarea</a:t>
            </a:r>
            <a:r>
              <a:rPr lang="en-US" sz="2100" dirty="0" smtClean="0">
                <a:solidFill>
                  <a:srgbClr val="000000"/>
                </a:solidFill>
                <a:latin typeface="Trebuchet MS" pitchFamily="34" charset="0"/>
              </a:rPr>
              <a:t> </a:t>
            </a:r>
            <a:r>
              <a:rPr lang="en-US" sz="2100" dirty="0" err="1" smtClean="0">
                <a:solidFill>
                  <a:srgbClr val="000000"/>
                </a:solidFill>
                <a:latin typeface="Trebuchet MS" pitchFamily="34" charset="0"/>
              </a:rPr>
              <a:t>histogramelor</a:t>
            </a:r>
            <a:r>
              <a:rPr lang="en-US" sz="2100" dirty="0" smtClean="0">
                <a:solidFill>
                  <a:srgbClr val="000000"/>
                </a:solidFill>
                <a:latin typeface="Trebuchet MS" pitchFamily="34" charset="0"/>
              </a:rPr>
              <a:t> a 105  </a:t>
            </a:r>
            <a:r>
              <a:rPr lang="en-US" sz="2100" dirty="0" err="1" smtClean="0">
                <a:solidFill>
                  <a:srgbClr val="000000"/>
                </a:solidFill>
                <a:latin typeface="Trebuchet MS" pitchFamily="34" charset="0"/>
              </a:rPr>
              <a:t>blocuri</a:t>
            </a:r>
            <a:endParaRPr lang="en-US" sz="2100" dirty="0" smtClean="0">
              <a:solidFill>
                <a:srgbClr val="000000"/>
              </a:solidFill>
              <a:latin typeface="Trebuchet MS" pitchFamily="34" charset="0"/>
            </a:endParaRPr>
          </a:p>
        </p:txBody>
      </p:sp>
      <p:sp>
        <p:nvSpPr>
          <p:cNvPr id="3" name="TextBox 2"/>
          <p:cNvSpPr txBox="1"/>
          <p:nvPr/>
        </p:nvSpPr>
        <p:spPr>
          <a:xfrm>
            <a:off x="2765237" y="1570344"/>
            <a:ext cx="653473" cy="369332"/>
          </a:xfrm>
          <a:prstGeom prst="rect">
            <a:avLst/>
          </a:prstGeom>
          <a:noFill/>
        </p:spPr>
        <p:txBody>
          <a:bodyPr wrap="square" rtlCol="0">
            <a:spAutoFit/>
          </a:bodyPr>
          <a:lstStyle/>
          <a:p>
            <a:r>
              <a:rPr lang="en-US" dirty="0" smtClean="0"/>
              <a:t>64</a:t>
            </a:r>
            <a:endParaRPr lang="en-US" dirty="0"/>
          </a:p>
        </p:txBody>
      </p:sp>
      <p:sp>
        <p:nvSpPr>
          <p:cNvPr id="16" name="TextBox 15"/>
          <p:cNvSpPr txBox="1"/>
          <p:nvPr/>
        </p:nvSpPr>
        <p:spPr>
          <a:xfrm>
            <a:off x="1327304" y="3162428"/>
            <a:ext cx="653473" cy="369332"/>
          </a:xfrm>
          <a:prstGeom prst="rect">
            <a:avLst/>
          </a:prstGeom>
          <a:noFill/>
        </p:spPr>
        <p:txBody>
          <a:bodyPr wrap="square" rtlCol="0">
            <a:spAutoFit/>
          </a:bodyPr>
          <a:lstStyle/>
          <a:p>
            <a:r>
              <a:rPr lang="en-US" dirty="0" smtClean="0"/>
              <a:t>128</a:t>
            </a:r>
            <a:endParaRPr lang="en-US" dirty="0"/>
          </a:p>
        </p:txBody>
      </p:sp>
      <p:grpSp>
        <p:nvGrpSpPr>
          <p:cNvPr id="9" name="Group 8"/>
          <p:cNvGrpSpPr/>
          <p:nvPr/>
        </p:nvGrpSpPr>
        <p:grpSpPr>
          <a:xfrm>
            <a:off x="1812682" y="1934384"/>
            <a:ext cx="1907381" cy="2829880"/>
            <a:chOff x="653203" y="3911600"/>
            <a:chExt cx="1907381" cy="2829880"/>
          </a:xfrm>
        </p:grpSpPr>
        <p:pic>
          <p:nvPicPr>
            <p:cNvPr id="242693" name="Picture 6"/>
            <p:cNvPicPr>
              <a:picLocks noChangeAspect="1" noChangeArrowheads="1"/>
            </p:cNvPicPr>
            <p:nvPr/>
          </p:nvPicPr>
          <p:blipFill>
            <a:blip r:embed="rId3" cstate="print"/>
            <a:srcRect/>
            <a:stretch>
              <a:fillRect/>
            </a:stretch>
          </p:blipFill>
          <p:spPr bwMode="auto">
            <a:xfrm>
              <a:off x="678934" y="3911600"/>
              <a:ext cx="1873310" cy="2822890"/>
            </a:xfrm>
            <a:prstGeom prst="rect">
              <a:avLst/>
            </a:prstGeom>
            <a:noFill/>
            <a:ln w="12700" cap="sq">
              <a:noFill/>
              <a:miter lim="800000"/>
              <a:headEnd type="none" w="sm" len="sm"/>
              <a:tailEnd type="none" w="sm" len="sm"/>
            </a:ln>
          </p:spPr>
        </p:pic>
        <p:cxnSp>
          <p:nvCxnSpPr>
            <p:cNvPr id="5" name="Straight Connector 4"/>
            <p:cNvCxnSpPr/>
            <p:nvPr/>
          </p:nvCxnSpPr>
          <p:spPr>
            <a:xfrm>
              <a:off x="1600466" y="3920878"/>
              <a:ext cx="0" cy="2809880"/>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65" name="Straight Connector 1664"/>
            <p:cNvCxnSpPr/>
            <p:nvPr/>
          </p:nvCxnSpPr>
          <p:spPr>
            <a:xfrm>
              <a:off x="2048072" y="3920878"/>
              <a:ext cx="0" cy="2809880"/>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66" name="Straight Connector 1665"/>
            <p:cNvCxnSpPr/>
            <p:nvPr/>
          </p:nvCxnSpPr>
          <p:spPr>
            <a:xfrm>
              <a:off x="1126380" y="3920878"/>
              <a:ext cx="0" cy="2809880"/>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67" name="Straight Connector 1666"/>
            <p:cNvCxnSpPr/>
            <p:nvPr/>
          </p:nvCxnSpPr>
          <p:spPr>
            <a:xfrm>
              <a:off x="899688" y="3931600"/>
              <a:ext cx="0" cy="2809880"/>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68" name="Straight Connector 1667"/>
            <p:cNvCxnSpPr/>
            <p:nvPr/>
          </p:nvCxnSpPr>
          <p:spPr>
            <a:xfrm>
              <a:off x="1354598" y="3931600"/>
              <a:ext cx="0" cy="2809880"/>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69" name="Straight Connector 1668"/>
            <p:cNvCxnSpPr/>
            <p:nvPr/>
          </p:nvCxnSpPr>
          <p:spPr>
            <a:xfrm>
              <a:off x="1822145" y="3920878"/>
              <a:ext cx="0" cy="2809880"/>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70" name="Straight Connector 1669"/>
            <p:cNvCxnSpPr/>
            <p:nvPr/>
          </p:nvCxnSpPr>
          <p:spPr>
            <a:xfrm>
              <a:off x="2295879" y="3927566"/>
              <a:ext cx="0" cy="2809880"/>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71" name="Straight Connector 1670"/>
            <p:cNvCxnSpPr/>
            <p:nvPr/>
          </p:nvCxnSpPr>
          <p:spPr>
            <a:xfrm>
              <a:off x="2560584" y="3921255"/>
              <a:ext cx="0" cy="2809880"/>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72" name="Straight Connector 1671"/>
            <p:cNvCxnSpPr/>
            <p:nvPr/>
          </p:nvCxnSpPr>
          <p:spPr>
            <a:xfrm>
              <a:off x="678934" y="3920878"/>
              <a:ext cx="0" cy="2809880"/>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678934" y="3920878"/>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75" name="Straight Connector 1674"/>
            <p:cNvCxnSpPr/>
            <p:nvPr/>
          </p:nvCxnSpPr>
          <p:spPr>
            <a:xfrm flipH="1">
              <a:off x="653203" y="6728374"/>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76" name="Straight Connector 1675"/>
            <p:cNvCxnSpPr/>
            <p:nvPr/>
          </p:nvCxnSpPr>
          <p:spPr>
            <a:xfrm flipH="1">
              <a:off x="678934" y="5309242"/>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77" name="Straight Connector 1676"/>
            <p:cNvCxnSpPr/>
            <p:nvPr/>
          </p:nvCxnSpPr>
          <p:spPr>
            <a:xfrm flipH="1">
              <a:off x="670594" y="4592770"/>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78" name="Straight Connector 1677"/>
            <p:cNvCxnSpPr/>
            <p:nvPr/>
          </p:nvCxnSpPr>
          <p:spPr>
            <a:xfrm flipH="1">
              <a:off x="678934" y="4942343"/>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79" name="Straight Connector 1678"/>
            <p:cNvCxnSpPr/>
            <p:nvPr/>
          </p:nvCxnSpPr>
          <p:spPr>
            <a:xfrm flipH="1">
              <a:off x="665067" y="4258918"/>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80" name="Straight Connector 1679"/>
            <p:cNvCxnSpPr/>
            <p:nvPr/>
          </p:nvCxnSpPr>
          <p:spPr>
            <a:xfrm flipH="1">
              <a:off x="671237" y="4094764"/>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81" name="Straight Connector 1680"/>
            <p:cNvCxnSpPr/>
            <p:nvPr/>
          </p:nvCxnSpPr>
          <p:spPr>
            <a:xfrm flipH="1">
              <a:off x="678934" y="4433682"/>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82" name="Straight Connector 1681"/>
            <p:cNvCxnSpPr/>
            <p:nvPr/>
          </p:nvCxnSpPr>
          <p:spPr>
            <a:xfrm flipH="1">
              <a:off x="668597" y="4775164"/>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83" name="Straight Connector 1682"/>
            <p:cNvCxnSpPr/>
            <p:nvPr/>
          </p:nvCxnSpPr>
          <p:spPr>
            <a:xfrm flipH="1">
              <a:off x="670594" y="5128622"/>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84" name="Straight Connector 1683"/>
            <p:cNvCxnSpPr/>
            <p:nvPr/>
          </p:nvCxnSpPr>
          <p:spPr>
            <a:xfrm flipH="1">
              <a:off x="665067" y="6013576"/>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85" name="Straight Connector 1684"/>
            <p:cNvCxnSpPr/>
            <p:nvPr/>
          </p:nvCxnSpPr>
          <p:spPr>
            <a:xfrm flipH="1">
              <a:off x="678934" y="5654086"/>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86" name="Straight Connector 1685"/>
            <p:cNvCxnSpPr/>
            <p:nvPr/>
          </p:nvCxnSpPr>
          <p:spPr>
            <a:xfrm flipH="1">
              <a:off x="678934" y="6366975"/>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87" name="Straight Connector 1686"/>
            <p:cNvCxnSpPr/>
            <p:nvPr/>
          </p:nvCxnSpPr>
          <p:spPr>
            <a:xfrm flipH="1">
              <a:off x="678934" y="5480176"/>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88" name="Straight Connector 1687"/>
            <p:cNvCxnSpPr/>
            <p:nvPr/>
          </p:nvCxnSpPr>
          <p:spPr>
            <a:xfrm flipH="1">
              <a:off x="678934" y="5844201"/>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89" name="Straight Connector 1688"/>
            <p:cNvCxnSpPr/>
            <p:nvPr/>
          </p:nvCxnSpPr>
          <p:spPr>
            <a:xfrm flipH="1">
              <a:off x="659641" y="6189945"/>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90" name="Straight Connector 1689"/>
            <p:cNvCxnSpPr/>
            <p:nvPr/>
          </p:nvCxnSpPr>
          <p:spPr>
            <a:xfrm flipH="1">
              <a:off x="678585" y="6553772"/>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grpSp>
      <p:pic>
        <p:nvPicPr>
          <p:cNvPr id="1691" name="Picture 6"/>
          <p:cNvPicPr>
            <a:picLocks noChangeAspect="1" noChangeArrowheads="1"/>
          </p:cNvPicPr>
          <p:nvPr/>
        </p:nvPicPr>
        <p:blipFill>
          <a:blip r:embed="rId3" cstate="print"/>
          <a:srcRect/>
          <a:stretch>
            <a:fillRect/>
          </a:stretch>
        </p:blipFill>
        <p:spPr bwMode="auto">
          <a:xfrm>
            <a:off x="253391" y="2392198"/>
            <a:ext cx="731838" cy="1474787"/>
          </a:xfrm>
          <a:prstGeom prst="rect">
            <a:avLst/>
          </a:prstGeom>
          <a:noFill/>
          <a:ln w="12700" cap="sq">
            <a:noFill/>
            <a:miter lim="800000"/>
            <a:headEnd type="none" w="sm" len="sm"/>
            <a:tailEnd type="none" w="sm" len="sm"/>
          </a:ln>
        </p:spPr>
      </p:pic>
      <p:pic>
        <p:nvPicPr>
          <p:cNvPr id="1695" name="Picture 6"/>
          <p:cNvPicPr>
            <a:picLocks noChangeAspect="1" noChangeArrowheads="1"/>
          </p:cNvPicPr>
          <p:nvPr/>
        </p:nvPicPr>
        <p:blipFill>
          <a:blip r:embed="rId3" cstate="print"/>
          <a:srcRect/>
          <a:stretch>
            <a:fillRect/>
          </a:stretch>
        </p:blipFill>
        <p:spPr bwMode="auto">
          <a:xfrm>
            <a:off x="1841878" y="1950350"/>
            <a:ext cx="1875213" cy="2797942"/>
          </a:xfrm>
          <a:prstGeom prst="rect">
            <a:avLst/>
          </a:prstGeom>
          <a:noFill/>
          <a:ln w="12700" cap="sq">
            <a:noFill/>
            <a:miter lim="800000"/>
            <a:headEnd type="none" w="sm" len="sm"/>
            <a:tailEnd type="none" w="sm" len="sm"/>
          </a:ln>
        </p:spPr>
      </p:pic>
      <p:sp>
        <p:nvSpPr>
          <p:cNvPr id="1662" name="Rectangle 1661"/>
          <p:cNvSpPr/>
          <p:nvPr/>
        </p:nvSpPr>
        <p:spPr>
          <a:xfrm>
            <a:off x="1838413" y="1943661"/>
            <a:ext cx="447446" cy="338041"/>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3" name="TextBox 1662"/>
          <p:cNvSpPr txBox="1"/>
          <p:nvPr/>
        </p:nvSpPr>
        <p:spPr>
          <a:xfrm>
            <a:off x="1510943" y="1642573"/>
            <a:ext cx="774916" cy="307777"/>
          </a:xfrm>
          <a:prstGeom prst="rect">
            <a:avLst/>
          </a:prstGeom>
          <a:noFill/>
        </p:spPr>
        <p:txBody>
          <a:bodyPr wrap="square" rtlCol="0">
            <a:spAutoFit/>
          </a:bodyPr>
          <a:lstStyle/>
          <a:p>
            <a:r>
              <a:rPr lang="en-US" sz="1400" dirty="0" err="1" smtClean="0">
                <a:solidFill>
                  <a:srgbClr val="0000FF"/>
                </a:solidFill>
              </a:rPr>
              <a:t>Blocul</a:t>
            </a:r>
            <a:r>
              <a:rPr lang="en-US" sz="1400" dirty="0" smtClean="0">
                <a:solidFill>
                  <a:srgbClr val="0000FF"/>
                </a:solidFill>
              </a:rPr>
              <a:t> 1</a:t>
            </a:r>
            <a:endParaRPr lang="en-US" sz="1400" dirty="0">
              <a:solidFill>
                <a:srgbClr val="0000FF"/>
              </a:solidFill>
            </a:endParaRPr>
          </a:p>
        </p:txBody>
      </p:sp>
      <p:sp>
        <p:nvSpPr>
          <p:cNvPr id="1698" name="Rectangle 1697"/>
          <p:cNvSpPr/>
          <p:nvPr/>
        </p:nvSpPr>
        <p:spPr>
          <a:xfrm>
            <a:off x="2066631" y="1944631"/>
            <a:ext cx="447446" cy="33804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9" name="TextBox 1698"/>
          <p:cNvSpPr txBox="1"/>
          <p:nvPr/>
        </p:nvSpPr>
        <p:spPr>
          <a:xfrm>
            <a:off x="1848997" y="1431876"/>
            <a:ext cx="774916" cy="307777"/>
          </a:xfrm>
          <a:prstGeom prst="rect">
            <a:avLst/>
          </a:prstGeom>
          <a:noFill/>
        </p:spPr>
        <p:txBody>
          <a:bodyPr wrap="square" rtlCol="0">
            <a:spAutoFit/>
          </a:bodyPr>
          <a:lstStyle/>
          <a:p>
            <a:r>
              <a:rPr lang="en-US" sz="1400" dirty="0" err="1" smtClean="0">
                <a:solidFill>
                  <a:srgbClr val="FF0000"/>
                </a:solidFill>
              </a:rPr>
              <a:t>Blocul</a:t>
            </a:r>
            <a:r>
              <a:rPr lang="en-US" sz="1400" dirty="0" smtClean="0">
                <a:solidFill>
                  <a:srgbClr val="FF0000"/>
                </a:solidFill>
              </a:rPr>
              <a:t> 2</a:t>
            </a:r>
            <a:endParaRPr lang="en-US" sz="1400" dirty="0">
              <a:solidFill>
                <a:srgbClr val="FF0000"/>
              </a:solidFill>
            </a:endParaRPr>
          </a:p>
        </p:txBody>
      </p:sp>
      <p:sp>
        <p:nvSpPr>
          <p:cNvPr id="1700" name="Rectangle 1699"/>
          <p:cNvSpPr/>
          <p:nvPr/>
        </p:nvSpPr>
        <p:spPr>
          <a:xfrm>
            <a:off x="2312501" y="1946077"/>
            <a:ext cx="447446" cy="338041"/>
          </a:xfrm>
          <a:prstGeom prst="rect">
            <a:avLst/>
          </a:prstGeom>
          <a:solidFill>
            <a:srgbClr val="00FFFF"/>
          </a:solidFill>
          <a:ln>
            <a:solidFill>
              <a:srgbClr val="00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1" name="TextBox 1700"/>
          <p:cNvSpPr txBox="1"/>
          <p:nvPr/>
        </p:nvSpPr>
        <p:spPr>
          <a:xfrm>
            <a:off x="2168955" y="1636262"/>
            <a:ext cx="774916" cy="307777"/>
          </a:xfrm>
          <a:prstGeom prst="rect">
            <a:avLst/>
          </a:prstGeom>
          <a:noFill/>
        </p:spPr>
        <p:txBody>
          <a:bodyPr wrap="square" rtlCol="0">
            <a:spAutoFit/>
          </a:bodyPr>
          <a:lstStyle/>
          <a:p>
            <a:r>
              <a:rPr lang="en-US" sz="1400" dirty="0" err="1" smtClean="0">
                <a:solidFill>
                  <a:srgbClr val="00FFFF"/>
                </a:solidFill>
              </a:rPr>
              <a:t>Blocul</a:t>
            </a:r>
            <a:r>
              <a:rPr lang="en-US" sz="1400" dirty="0" smtClean="0">
                <a:solidFill>
                  <a:srgbClr val="00FFFF"/>
                </a:solidFill>
              </a:rPr>
              <a:t> 3</a:t>
            </a:r>
            <a:endParaRPr lang="en-US" sz="1400" dirty="0">
              <a:solidFill>
                <a:srgbClr val="00FFFF"/>
              </a:solidFill>
            </a:endParaRPr>
          </a:p>
        </p:txBody>
      </p:sp>
      <p:sp>
        <p:nvSpPr>
          <p:cNvPr id="1702" name="Rectangle 1701"/>
          <p:cNvSpPr/>
          <p:nvPr/>
        </p:nvSpPr>
        <p:spPr>
          <a:xfrm>
            <a:off x="3207551" y="4405294"/>
            <a:ext cx="504815" cy="338041"/>
          </a:xfrm>
          <a:prstGeom prst="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3" name="TextBox 1702"/>
          <p:cNvSpPr txBox="1"/>
          <p:nvPr/>
        </p:nvSpPr>
        <p:spPr>
          <a:xfrm>
            <a:off x="2857977" y="4095479"/>
            <a:ext cx="946731" cy="307777"/>
          </a:xfrm>
          <a:prstGeom prst="rect">
            <a:avLst/>
          </a:prstGeom>
          <a:noFill/>
        </p:spPr>
        <p:txBody>
          <a:bodyPr wrap="square" rtlCol="0">
            <a:spAutoFit/>
          </a:bodyPr>
          <a:lstStyle/>
          <a:p>
            <a:r>
              <a:rPr lang="en-US" sz="1400" dirty="0" err="1" smtClean="0">
                <a:solidFill>
                  <a:srgbClr val="FFFF00"/>
                </a:solidFill>
              </a:rPr>
              <a:t>Blocul</a:t>
            </a:r>
            <a:r>
              <a:rPr lang="en-US" sz="1400" dirty="0" smtClean="0">
                <a:solidFill>
                  <a:srgbClr val="FFFF00"/>
                </a:solidFill>
              </a:rPr>
              <a:t> 105</a:t>
            </a:r>
            <a:endParaRPr lang="en-US" sz="1400" dirty="0">
              <a:solidFill>
                <a:srgbClr val="FFFF00"/>
              </a:solidFill>
            </a:endParaRPr>
          </a:p>
        </p:txBody>
      </p:sp>
      <p:sp>
        <p:nvSpPr>
          <p:cNvPr id="1704" name="TextBox 1703"/>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K. </a:t>
            </a:r>
            <a:r>
              <a:rPr lang="en-US" sz="1200" dirty="0" err="1" smtClean="0"/>
              <a:t>Grauman</a:t>
            </a:r>
            <a:endParaRPr lang="en-US" sz="1200" dirty="0"/>
          </a:p>
        </p:txBody>
      </p:sp>
      <p:sp>
        <p:nvSpPr>
          <p:cNvPr id="1705" name="TextBox 1704"/>
          <p:cNvSpPr txBox="1"/>
          <p:nvPr/>
        </p:nvSpPr>
        <p:spPr>
          <a:xfrm>
            <a:off x="0" y="6288905"/>
            <a:ext cx="4667818" cy="738664"/>
          </a:xfrm>
          <a:prstGeom prst="rect">
            <a:avLst/>
          </a:prstGeom>
          <a:noFill/>
        </p:spPr>
        <p:txBody>
          <a:bodyPr wrap="square" rtlCol="0">
            <a:spAutoFit/>
          </a:bodyPr>
          <a:lstStyle/>
          <a:p>
            <a:pPr>
              <a:spcBef>
                <a:spcPct val="0"/>
              </a:spcBef>
            </a:pPr>
            <a:r>
              <a:rPr lang="en-US" sz="1400" dirty="0"/>
              <a:t>https://</a:t>
            </a:r>
            <a:r>
              <a:rPr lang="en-US" sz="1400" dirty="0" err="1"/>
              <a:t>www.youtube.com</a:t>
            </a:r>
            <a:r>
              <a:rPr lang="en-US" sz="1400" dirty="0"/>
              <a:t>/</a:t>
            </a:r>
            <a:r>
              <a:rPr lang="en-US" sz="1400" dirty="0" err="1"/>
              <a:t>watch?v</a:t>
            </a:r>
            <a:r>
              <a:rPr lang="en-US" sz="1400" dirty="0"/>
              <a:t>=</a:t>
            </a:r>
            <a:r>
              <a:rPr lang="en-US" sz="1400" dirty="0" smtClean="0"/>
              <a:t>7S5qXET179I</a:t>
            </a:r>
            <a:endParaRPr lang="en-US" sz="1400" dirty="0"/>
          </a:p>
          <a:p>
            <a:pPr>
              <a:spcBef>
                <a:spcPct val="0"/>
              </a:spcBef>
            </a:pPr>
            <a:r>
              <a:rPr lang="en-US" sz="1400" dirty="0"/>
              <a:t>http://</a:t>
            </a:r>
            <a:r>
              <a:rPr lang="en-US" sz="1400" dirty="0" err="1"/>
              <a:t>lear.inrialpes.fr</a:t>
            </a:r>
            <a:r>
              <a:rPr lang="en-US" sz="1400" dirty="0"/>
              <a:t>/people/</a:t>
            </a:r>
            <a:r>
              <a:rPr lang="en-US" sz="1400" dirty="0" err="1"/>
              <a:t>triggs</a:t>
            </a:r>
            <a:r>
              <a:rPr lang="en-US" sz="1400" dirty="0"/>
              <a:t>/pubs/Dalal-cvpr05.pdf</a:t>
            </a:r>
          </a:p>
          <a:p>
            <a:endParaRPr lang="en-US" sz="1400" dirty="0"/>
          </a:p>
        </p:txBody>
      </p:sp>
      <p:sp>
        <p:nvSpPr>
          <p:cNvPr id="1706" name="Rectangle 57"/>
          <p:cNvSpPr>
            <a:spLocks noChangeArrowheads="1"/>
          </p:cNvSpPr>
          <p:nvPr/>
        </p:nvSpPr>
        <p:spPr bwMode="auto">
          <a:xfrm>
            <a:off x="41106" y="5864545"/>
            <a:ext cx="4205298" cy="46166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200" dirty="0" err="1">
                <a:solidFill>
                  <a:schemeClr val="tx2"/>
                </a:solidFill>
              </a:rPr>
              <a:t>Navneet</a:t>
            </a:r>
            <a:r>
              <a:rPr lang="en-US" sz="1200" dirty="0">
                <a:solidFill>
                  <a:schemeClr val="tx2"/>
                </a:solidFill>
              </a:rPr>
              <a:t> </a:t>
            </a:r>
            <a:r>
              <a:rPr lang="en-US" sz="1200" dirty="0" err="1">
                <a:solidFill>
                  <a:schemeClr val="tx2"/>
                </a:solidFill>
              </a:rPr>
              <a:t>Dalal</a:t>
            </a:r>
            <a:r>
              <a:rPr lang="en-US" sz="1200" dirty="0">
                <a:solidFill>
                  <a:schemeClr val="tx2"/>
                </a:solidFill>
              </a:rPr>
              <a:t> and Bill </a:t>
            </a:r>
            <a:r>
              <a:rPr lang="en-US" sz="1200" dirty="0" err="1">
                <a:solidFill>
                  <a:schemeClr val="tx2"/>
                </a:solidFill>
              </a:rPr>
              <a:t>Triggs</a:t>
            </a:r>
            <a:r>
              <a:rPr lang="en-US" sz="1200" dirty="0">
                <a:solidFill>
                  <a:schemeClr val="tx2"/>
                </a:solidFill>
              </a:rPr>
              <a:t>, </a:t>
            </a:r>
            <a:endParaRPr lang="en-US" sz="1200" dirty="0" smtClean="0">
              <a:solidFill>
                <a:schemeClr val="tx2"/>
              </a:solidFill>
            </a:endParaRPr>
          </a:p>
          <a:p>
            <a:r>
              <a:rPr lang="en-US" sz="1200" dirty="0" smtClean="0">
                <a:solidFill>
                  <a:schemeClr val="tx2"/>
                </a:solidFill>
              </a:rPr>
              <a:t>Histograms </a:t>
            </a:r>
            <a:r>
              <a:rPr lang="en-US" sz="1200" dirty="0">
                <a:solidFill>
                  <a:schemeClr val="tx2"/>
                </a:solidFill>
              </a:rPr>
              <a:t>of Oriented Gradients for Human Detection, CVPR05</a:t>
            </a:r>
          </a:p>
        </p:txBody>
      </p:sp>
    </p:spTree>
    <p:extLst>
      <p:ext uri="{BB962C8B-B14F-4D97-AF65-F5344CB8AC3E}">
        <p14:creationId xmlns:p14="http://schemas.microsoft.com/office/powerpoint/2010/main" val="157486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9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837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837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8376">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8376">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9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0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0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0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837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662" grpId="0" animBg="1"/>
      <p:bldP spid="1663" grpId="0"/>
      <p:bldP spid="1698" grpId="0" animBg="1"/>
      <p:bldP spid="1699" grpId="0"/>
      <p:bldP spid="1700" grpId="0" animBg="1"/>
      <p:bldP spid="1701" grpId="0"/>
      <p:bldP spid="1702" grpId="0" animBg="1"/>
      <p:bldP spid="170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AutoShape 7"/>
          <p:cNvSpPr>
            <a:spLocks noChangeArrowheads="1"/>
          </p:cNvSpPr>
          <p:nvPr/>
        </p:nvSpPr>
        <p:spPr bwMode="auto">
          <a:xfrm>
            <a:off x="495384" y="1219200"/>
            <a:ext cx="228600" cy="304800"/>
          </a:xfrm>
          <a:prstGeom prst="upArrow">
            <a:avLst>
              <a:gd name="adj1" fmla="val 50000"/>
              <a:gd name="adj2" fmla="val 33333"/>
            </a:avLst>
          </a:prstGeom>
          <a:solidFill>
            <a:srgbClr val="0000FF"/>
          </a:solidFill>
          <a:ln w="9525">
            <a:noFill/>
            <a:miter lim="800000"/>
            <a:headEnd/>
            <a:tailEnd/>
          </a:ln>
        </p:spPr>
        <p:txBody>
          <a:bodyPr wrap="none" anchor="ctr"/>
          <a:lstStyle/>
          <a:p>
            <a:pPr eaLnBrk="0" hangingPunct="0"/>
            <a:endParaRPr lang="en-US" sz="2100" b="1">
              <a:solidFill>
                <a:srgbClr val="000000"/>
              </a:solidFill>
            </a:endParaRPr>
          </a:p>
        </p:txBody>
      </p:sp>
      <p:pic>
        <p:nvPicPr>
          <p:cNvPr id="244740" name="Picture 12"/>
          <p:cNvPicPr>
            <a:picLocks noChangeAspect="1" noChangeArrowheads="1"/>
          </p:cNvPicPr>
          <p:nvPr/>
        </p:nvPicPr>
        <p:blipFill>
          <a:blip r:embed="rId3" cstate="print"/>
          <a:srcRect/>
          <a:stretch>
            <a:fillRect/>
          </a:stretch>
        </p:blipFill>
        <p:spPr bwMode="auto">
          <a:xfrm>
            <a:off x="3352800" y="1524000"/>
            <a:ext cx="2667000" cy="5105400"/>
          </a:xfrm>
          <a:prstGeom prst="rect">
            <a:avLst/>
          </a:prstGeom>
          <a:noFill/>
          <a:ln w="9525">
            <a:noFill/>
            <a:miter lim="800000"/>
            <a:headEnd/>
            <a:tailEnd/>
          </a:ln>
        </p:spPr>
      </p:pic>
      <p:grpSp>
        <p:nvGrpSpPr>
          <p:cNvPr id="28" name="Group 27"/>
          <p:cNvGrpSpPr/>
          <p:nvPr/>
        </p:nvGrpSpPr>
        <p:grpSpPr>
          <a:xfrm>
            <a:off x="104685" y="451866"/>
            <a:ext cx="8476775" cy="707886"/>
            <a:chOff x="30705" y="279260"/>
            <a:chExt cx="8476775" cy="707886"/>
          </a:xfrm>
        </p:grpSpPr>
        <p:sp>
          <p:nvSpPr>
            <p:cNvPr id="29" name="TextBox 28"/>
            <p:cNvSpPr txBox="1"/>
            <p:nvPr/>
          </p:nvSpPr>
          <p:spPr>
            <a:xfrm>
              <a:off x="30705" y="379219"/>
              <a:ext cx="929000" cy="461665"/>
            </a:xfrm>
            <a:prstGeom prst="rect">
              <a:avLst/>
            </a:prstGeom>
            <a:noFill/>
          </p:spPr>
          <p:txBody>
            <a:bodyPr wrap="square" rtlCol="0">
              <a:spAutoFit/>
            </a:bodyPr>
            <a:lstStyle/>
            <a:p>
              <a:pPr algn="ctr"/>
              <a:r>
                <a:rPr lang="en-US" sz="1200" b="1" dirty="0"/>
                <a:t>i</a:t>
              </a:r>
              <a:r>
                <a:rPr lang="en-US" sz="1200" b="1" dirty="0" smtClean="0"/>
                <a:t>magine</a:t>
              </a:r>
            </a:p>
            <a:p>
              <a:pPr algn="ctr"/>
              <a:r>
                <a:rPr lang="en-US" sz="1200" b="1" dirty="0" err="1" smtClean="0"/>
                <a:t>Inițială</a:t>
              </a:r>
              <a:endParaRPr lang="en-US" sz="1200" b="1" dirty="0"/>
            </a:p>
          </p:txBody>
        </p:sp>
        <p:sp>
          <p:nvSpPr>
            <p:cNvPr id="30" name="TextBox 29"/>
            <p:cNvSpPr txBox="1"/>
            <p:nvPr/>
          </p:nvSpPr>
          <p:spPr>
            <a:xfrm>
              <a:off x="1062179" y="331568"/>
              <a:ext cx="848487" cy="553998"/>
            </a:xfrm>
            <a:prstGeom prst="rect">
              <a:avLst/>
            </a:prstGeom>
            <a:solidFill>
              <a:schemeClr val="tx2">
                <a:lumMod val="40000"/>
                <a:lumOff val="60000"/>
              </a:schemeClr>
            </a:solidFill>
            <a:ln>
              <a:solidFill>
                <a:srgbClr val="000000"/>
              </a:solidFill>
            </a:ln>
          </p:spPr>
          <p:txBody>
            <a:bodyPr wrap="square" rtlCol="0">
              <a:spAutoFit/>
            </a:bodyPr>
            <a:lstStyle/>
            <a:p>
              <a:pPr algn="ctr"/>
              <a:r>
                <a:rPr lang="en-US" sz="1000" b="1" dirty="0" err="1"/>
                <a:t>n</a:t>
              </a:r>
              <a:r>
                <a:rPr lang="en-US" sz="1000" b="1" dirty="0" err="1" smtClean="0"/>
                <a:t>ormalizare</a:t>
              </a:r>
              <a:r>
                <a:rPr lang="en-US" sz="1000" b="1" dirty="0" smtClean="0"/>
                <a:t> Gamma &amp; </a:t>
              </a:r>
            </a:p>
            <a:p>
              <a:pPr algn="ctr"/>
              <a:r>
                <a:rPr lang="en-US" sz="1000" b="1" dirty="0" err="1" smtClean="0"/>
                <a:t>culoare</a:t>
              </a:r>
              <a:endParaRPr lang="en-US" sz="1000" b="1" dirty="0"/>
            </a:p>
          </p:txBody>
        </p:sp>
        <p:sp>
          <p:nvSpPr>
            <p:cNvPr id="31" name="TextBox 30"/>
            <p:cNvSpPr txBox="1"/>
            <p:nvPr/>
          </p:nvSpPr>
          <p:spPr>
            <a:xfrm>
              <a:off x="2187305" y="408512"/>
              <a:ext cx="756704" cy="400110"/>
            </a:xfrm>
            <a:prstGeom prst="rect">
              <a:avLst/>
            </a:prstGeom>
            <a:solidFill>
              <a:srgbClr val="8EB4E3"/>
            </a:solidFill>
            <a:ln>
              <a:solidFill>
                <a:srgbClr val="000000"/>
              </a:solidFill>
            </a:ln>
          </p:spPr>
          <p:txBody>
            <a:bodyPr wrap="square" rtlCol="0">
              <a:spAutoFit/>
            </a:bodyPr>
            <a:lstStyle/>
            <a:p>
              <a:pPr algn="ctr"/>
              <a:r>
                <a:rPr lang="en-US" sz="1000" b="1" dirty="0" err="1"/>
                <a:t>c</a:t>
              </a:r>
              <a:r>
                <a:rPr lang="en-US" sz="1000" b="1" dirty="0" err="1" smtClean="0"/>
                <a:t>alculează</a:t>
              </a:r>
              <a:r>
                <a:rPr lang="en-US" sz="1000" b="1" dirty="0" smtClean="0"/>
                <a:t> </a:t>
              </a:r>
              <a:r>
                <a:rPr lang="en-US" sz="1000" b="1" dirty="0" err="1" smtClean="0"/>
                <a:t>gradienți</a:t>
              </a:r>
              <a:endParaRPr lang="en-US" sz="1000" b="1" dirty="0"/>
            </a:p>
          </p:txBody>
        </p:sp>
        <p:sp>
          <p:nvSpPr>
            <p:cNvPr id="32" name="TextBox 31"/>
            <p:cNvSpPr txBox="1"/>
            <p:nvPr/>
          </p:nvSpPr>
          <p:spPr>
            <a:xfrm>
              <a:off x="3222205" y="334696"/>
              <a:ext cx="827825" cy="553998"/>
            </a:xfrm>
            <a:prstGeom prst="rect">
              <a:avLst/>
            </a:prstGeom>
            <a:solidFill>
              <a:srgbClr val="8EB4E3"/>
            </a:solidFill>
            <a:ln>
              <a:solidFill>
                <a:srgbClr val="000000"/>
              </a:solidFill>
            </a:ln>
          </p:spPr>
          <p:txBody>
            <a:bodyPr wrap="square" rtlCol="0">
              <a:spAutoFit/>
            </a:bodyPr>
            <a:lstStyle/>
            <a:p>
              <a:pPr algn="ctr"/>
              <a:r>
                <a:rPr lang="en-US" sz="1000" b="1" dirty="0" smtClean="0"/>
                <a:t>HOG </a:t>
              </a:r>
              <a:r>
                <a:rPr lang="en-US" sz="1000" b="1" dirty="0" err="1" smtClean="0"/>
                <a:t>în</a:t>
              </a:r>
              <a:r>
                <a:rPr lang="en-US" sz="1000" b="1" dirty="0" smtClean="0"/>
                <a:t> </a:t>
              </a:r>
            </a:p>
            <a:p>
              <a:pPr algn="ctr"/>
              <a:r>
                <a:rPr lang="en-US" sz="1000" b="1" dirty="0" err="1" smtClean="0"/>
                <a:t>celule</a:t>
              </a:r>
              <a:r>
                <a:rPr lang="en-US" sz="1000" b="1" dirty="0" smtClean="0"/>
                <a:t> </a:t>
              </a:r>
              <a:r>
                <a:rPr lang="en-US" sz="1000" b="1" dirty="0" err="1" smtClean="0"/>
                <a:t>după</a:t>
              </a:r>
              <a:r>
                <a:rPr lang="en-US" sz="1000" b="1" dirty="0" smtClean="0"/>
                <a:t> </a:t>
              </a:r>
            </a:p>
            <a:p>
              <a:pPr algn="ctr"/>
              <a:r>
                <a:rPr lang="en-US" sz="1000" b="1" dirty="0" err="1" smtClean="0"/>
                <a:t>orientare</a:t>
              </a:r>
              <a:endParaRPr lang="en-US" sz="1000" b="1" dirty="0"/>
            </a:p>
          </p:txBody>
        </p:sp>
        <p:sp>
          <p:nvSpPr>
            <p:cNvPr id="33" name="TextBox 32"/>
            <p:cNvSpPr txBox="1"/>
            <p:nvPr/>
          </p:nvSpPr>
          <p:spPr>
            <a:xfrm>
              <a:off x="4320927" y="279260"/>
              <a:ext cx="882989" cy="707886"/>
            </a:xfrm>
            <a:prstGeom prst="rect">
              <a:avLst/>
            </a:prstGeom>
            <a:solidFill>
              <a:srgbClr val="8EB4E3"/>
            </a:solidFill>
            <a:ln>
              <a:solidFill>
                <a:srgbClr val="000000"/>
              </a:solidFill>
            </a:ln>
          </p:spPr>
          <p:txBody>
            <a:bodyPr wrap="square" rtlCol="0">
              <a:spAutoFit/>
            </a:bodyPr>
            <a:lstStyle/>
            <a:p>
              <a:pPr algn="ctr"/>
              <a:r>
                <a:rPr lang="en-US" sz="1000" b="1" dirty="0" err="1" smtClean="0"/>
                <a:t>Normalizare</a:t>
              </a:r>
              <a:r>
                <a:rPr lang="en-US" sz="1000" b="1" dirty="0" smtClean="0"/>
                <a:t> </a:t>
              </a:r>
            </a:p>
            <a:p>
              <a:pPr algn="ctr"/>
              <a:r>
                <a:rPr lang="en-US" sz="1000" b="1" dirty="0"/>
                <a:t>c</a:t>
              </a:r>
              <a:r>
                <a:rPr lang="en-US" sz="1000" b="1" dirty="0" smtClean="0"/>
                <a:t>ontrast </a:t>
              </a:r>
              <a:r>
                <a:rPr lang="en-US" sz="1000" b="1" dirty="0" err="1" smtClean="0"/>
                <a:t>în</a:t>
              </a:r>
              <a:endParaRPr lang="en-US" sz="1000" b="1" dirty="0" smtClean="0"/>
            </a:p>
            <a:p>
              <a:pPr algn="ctr"/>
              <a:r>
                <a:rPr lang="en-US" sz="1000" b="1" dirty="0" err="1" smtClean="0"/>
                <a:t>blocuri</a:t>
              </a:r>
              <a:r>
                <a:rPr lang="en-US" sz="1000" b="1" dirty="0" smtClean="0"/>
                <a:t> </a:t>
              </a:r>
            </a:p>
            <a:p>
              <a:pPr algn="ctr"/>
              <a:r>
                <a:rPr lang="en-US" sz="1000" b="1" dirty="0" err="1" smtClean="0"/>
                <a:t>suprapuse</a:t>
              </a:r>
              <a:endParaRPr lang="en-US" sz="1000" b="1" dirty="0"/>
            </a:p>
          </p:txBody>
        </p:sp>
        <p:sp>
          <p:nvSpPr>
            <p:cNvPr id="34" name="TextBox 33"/>
            <p:cNvSpPr txBox="1"/>
            <p:nvPr/>
          </p:nvSpPr>
          <p:spPr>
            <a:xfrm>
              <a:off x="5474813" y="356204"/>
              <a:ext cx="790978" cy="553998"/>
            </a:xfrm>
            <a:prstGeom prst="rect">
              <a:avLst/>
            </a:prstGeom>
            <a:solidFill>
              <a:srgbClr val="8EB4E3"/>
            </a:solidFill>
            <a:ln>
              <a:solidFill>
                <a:srgbClr val="000000"/>
              </a:solidFill>
            </a:ln>
          </p:spPr>
          <p:txBody>
            <a:bodyPr wrap="square" rtlCol="0">
              <a:spAutoFit/>
            </a:bodyPr>
            <a:lstStyle/>
            <a:p>
              <a:pPr algn="ctr"/>
              <a:r>
                <a:rPr lang="en-US" sz="1000" b="1" dirty="0" err="1" smtClean="0"/>
                <a:t>Colectează</a:t>
              </a:r>
              <a:r>
                <a:rPr lang="en-US" sz="1000" b="1" dirty="0" smtClean="0"/>
                <a:t> HOG din </a:t>
              </a:r>
              <a:r>
                <a:rPr lang="en-US" sz="1000" b="1" dirty="0" err="1" smtClean="0"/>
                <a:t>fereastră</a:t>
              </a:r>
              <a:endParaRPr lang="en-US" sz="1000" b="1" dirty="0"/>
            </a:p>
          </p:txBody>
        </p:sp>
        <p:sp>
          <p:nvSpPr>
            <p:cNvPr id="35" name="TextBox 34"/>
            <p:cNvSpPr txBox="1"/>
            <p:nvPr/>
          </p:nvSpPr>
          <p:spPr>
            <a:xfrm>
              <a:off x="6535605" y="421188"/>
              <a:ext cx="791683" cy="400110"/>
            </a:xfrm>
            <a:prstGeom prst="rect">
              <a:avLst/>
            </a:prstGeom>
            <a:solidFill>
              <a:srgbClr val="8EB4E3"/>
            </a:solidFill>
            <a:ln>
              <a:solidFill>
                <a:srgbClr val="000000"/>
              </a:solidFill>
            </a:ln>
          </p:spPr>
          <p:txBody>
            <a:bodyPr wrap="square" rtlCol="0">
              <a:spAutoFit/>
            </a:bodyPr>
            <a:lstStyle/>
            <a:p>
              <a:pPr algn="ctr"/>
              <a:r>
                <a:rPr lang="en-US" sz="1000" b="1" dirty="0" err="1" smtClean="0"/>
                <a:t>Clasificator</a:t>
              </a:r>
              <a:r>
                <a:rPr lang="en-US" sz="1000" b="1" dirty="0" smtClean="0"/>
                <a:t> </a:t>
              </a:r>
            </a:p>
            <a:p>
              <a:pPr algn="ctr"/>
              <a:r>
                <a:rPr lang="en-US" sz="1000" b="1" dirty="0" err="1" smtClean="0"/>
                <a:t>liniar</a:t>
              </a:r>
              <a:endParaRPr lang="en-US" sz="1000" b="1" dirty="0"/>
            </a:p>
          </p:txBody>
        </p:sp>
        <p:sp>
          <p:nvSpPr>
            <p:cNvPr id="36" name="TextBox 35"/>
            <p:cNvSpPr txBox="1"/>
            <p:nvPr/>
          </p:nvSpPr>
          <p:spPr>
            <a:xfrm>
              <a:off x="7598185" y="391458"/>
              <a:ext cx="909295" cy="461665"/>
            </a:xfrm>
            <a:prstGeom prst="rect">
              <a:avLst/>
            </a:prstGeom>
            <a:noFill/>
            <a:ln>
              <a:noFill/>
            </a:ln>
          </p:spPr>
          <p:txBody>
            <a:bodyPr wrap="square" rtlCol="0">
              <a:spAutoFit/>
            </a:bodyPr>
            <a:lstStyle/>
            <a:p>
              <a:pPr algn="ctr"/>
              <a:r>
                <a:rPr lang="en-US" sz="1200" b="1" dirty="0" smtClean="0"/>
                <a:t>e un </a:t>
              </a:r>
              <a:r>
                <a:rPr lang="en-US" sz="1200" b="1" dirty="0" err="1" smtClean="0"/>
                <a:t>om</a:t>
              </a:r>
              <a:r>
                <a:rPr lang="en-US" sz="1200" b="1" dirty="0" smtClean="0"/>
                <a:t>/ </a:t>
              </a:r>
            </a:p>
            <a:p>
              <a:pPr algn="ctr"/>
              <a:r>
                <a:rPr lang="en-US" sz="1200" b="1" dirty="0" smtClean="0"/>
                <a:t>nu e un </a:t>
              </a:r>
              <a:r>
                <a:rPr lang="en-US" sz="1200" b="1" dirty="0" err="1" smtClean="0"/>
                <a:t>om</a:t>
              </a:r>
              <a:endParaRPr lang="en-US" sz="1200" b="1" dirty="0"/>
            </a:p>
          </p:txBody>
        </p:sp>
        <p:cxnSp>
          <p:nvCxnSpPr>
            <p:cNvPr id="37" name="Straight Arrow Connector 36"/>
            <p:cNvCxnSpPr/>
            <p:nvPr/>
          </p:nvCxnSpPr>
          <p:spPr>
            <a:xfrm>
              <a:off x="792027"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17091"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2951308"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050030" y="630658"/>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5203916"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265791" y="62124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7327692"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44" name="TextBox 43"/>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N. </a:t>
            </a:r>
            <a:r>
              <a:rPr lang="en-US" sz="1200" dirty="0" err="1" smtClean="0"/>
              <a:t>Dalal</a:t>
            </a:r>
            <a:endParaRPr lang="en-US" sz="1200" dirty="0"/>
          </a:p>
        </p:txBody>
      </p:sp>
    </p:spTree>
    <p:extLst>
      <p:ext uri="{BB962C8B-B14F-4D97-AF65-F5344CB8AC3E}">
        <p14:creationId xmlns:p14="http://schemas.microsoft.com/office/powerpoint/2010/main" val="38874533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p:cNvSpPr txBox="1">
            <a:spLocks noChangeArrowheads="1"/>
          </p:cNvSpPr>
          <p:nvPr/>
        </p:nvSpPr>
        <p:spPr bwMode="auto">
          <a:xfrm>
            <a:off x="152400" y="0"/>
            <a:ext cx="647237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3600" dirty="0" err="1" smtClean="0">
                <a:solidFill>
                  <a:srgbClr val="000000"/>
                </a:solidFill>
              </a:rPr>
              <a:t>Detectare</a:t>
            </a:r>
            <a:r>
              <a:rPr lang="en-US" sz="3600" dirty="0" smtClean="0">
                <a:solidFill>
                  <a:srgbClr val="000000"/>
                </a:solidFill>
              </a:rPr>
              <a:t>: </a:t>
            </a:r>
            <a:r>
              <a:rPr lang="en-US" sz="3600" dirty="0" err="1" smtClean="0">
                <a:solidFill>
                  <a:srgbClr val="000000"/>
                </a:solidFill>
              </a:rPr>
              <a:t>unde</a:t>
            </a:r>
            <a:r>
              <a:rPr lang="en-US" sz="3600" dirty="0" smtClean="0">
                <a:solidFill>
                  <a:srgbClr val="000000"/>
                </a:solidFill>
              </a:rPr>
              <a:t> </a:t>
            </a:r>
            <a:r>
              <a:rPr lang="en-US" sz="3600" dirty="0" err="1" smtClean="0">
                <a:solidFill>
                  <a:srgbClr val="000000"/>
                </a:solidFill>
              </a:rPr>
              <a:t>este</a:t>
            </a:r>
            <a:r>
              <a:rPr lang="en-US" sz="3600" dirty="0" smtClean="0">
                <a:solidFill>
                  <a:srgbClr val="000000"/>
                </a:solidFill>
              </a:rPr>
              <a:t> </a:t>
            </a:r>
            <a:r>
              <a:rPr lang="en-US" sz="3600" dirty="0" err="1" smtClean="0">
                <a:solidFill>
                  <a:srgbClr val="000000"/>
                </a:solidFill>
              </a:rPr>
              <a:t>felinarul</a:t>
            </a:r>
            <a:r>
              <a:rPr lang="en-US" sz="3600" dirty="0" smtClean="0">
                <a:solidFill>
                  <a:srgbClr val="000000"/>
                </a:solidFill>
              </a:rPr>
              <a:t>?</a:t>
            </a:r>
          </a:p>
        </p:txBody>
      </p:sp>
      <p:pic>
        <p:nvPicPr>
          <p:cNvPr id="28675" name="Picture 6"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6" name="Oval 3"/>
          <p:cNvSpPr>
            <a:spLocks noChangeArrowheads="1"/>
          </p:cNvSpPr>
          <p:nvPr/>
        </p:nvSpPr>
        <p:spPr bwMode="auto">
          <a:xfrm>
            <a:off x="5867400" y="4038600"/>
            <a:ext cx="1447800" cy="2206370"/>
          </a:xfrm>
          <a:prstGeom prst="ellipse">
            <a:avLst/>
          </a:prstGeom>
          <a:solidFill>
            <a:srgbClr val="FF99CC">
              <a:alpha val="34901"/>
            </a:srgbClr>
          </a:solidFill>
          <a:ln w="101600">
            <a:solidFill>
              <a:srgbClr val="FF00FF"/>
            </a:solidFill>
            <a:round/>
            <a:headEnd/>
            <a:tailEnd/>
          </a:ln>
        </p:spPr>
        <p:txBody>
          <a:bodyPr wrap="none" anchor="ctr"/>
          <a:lstStyle/>
          <a:p>
            <a:pPr fontAlgn="base">
              <a:spcBef>
                <a:spcPct val="0"/>
              </a:spcBef>
              <a:spcAft>
                <a:spcPct val="0"/>
              </a:spcAft>
            </a:pPr>
            <a:endParaRPr lang="en-US" smtClean="0">
              <a:solidFill>
                <a:srgbClr val="000000"/>
              </a:solidFill>
            </a:endParaRPr>
          </a:p>
        </p:txBody>
      </p:sp>
      <p:sp>
        <p:nvSpPr>
          <p:cNvPr id="5" name="Text Box 6"/>
          <p:cNvSpPr txBox="1">
            <a:spLocks noChangeArrowheads="1"/>
          </p:cNvSpPr>
          <p:nvPr/>
        </p:nvSpPr>
        <p:spPr bwMode="auto">
          <a:xfrm>
            <a:off x="5490368" y="7279036"/>
            <a:ext cx="40687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400" dirty="0" smtClean="0">
                <a:solidFill>
                  <a:srgbClr val="000000"/>
                </a:solidFill>
              </a:rPr>
              <a:t>Source: </a:t>
            </a:r>
            <a:r>
              <a:rPr lang="en-US" sz="1400" dirty="0" err="1" smtClean="0">
                <a:solidFill>
                  <a:srgbClr val="000000"/>
                </a:solidFill>
              </a:rPr>
              <a:t>Fei-Fei</a:t>
            </a:r>
            <a:r>
              <a:rPr lang="en-US" sz="1400" dirty="0" smtClean="0">
                <a:solidFill>
                  <a:srgbClr val="000000"/>
                </a:solidFill>
              </a:rPr>
              <a:t> Li, Rob Fergus, Antonio </a:t>
            </a:r>
            <a:r>
              <a:rPr lang="en-US" sz="1400" dirty="0" err="1" smtClean="0">
                <a:solidFill>
                  <a:srgbClr val="000000"/>
                </a:solidFill>
              </a:rPr>
              <a:t>Torralba</a:t>
            </a:r>
            <a:r>
              <a:rPr lang="en-US" sz="1400" dirty="0" smtClean="0">
                <a:solidFill>
                  <a:srgbClr val="000000"/>
                </a:solidFill>
              </a:rPr>
              <a:t>.</a:t>
            </a:r>
          </a:p>
        </p:txBody>
      </p:sp>
      <p:sp>
        <p:nvSpPr>
          <p:cNvPr id="2" name="TextBox 1"/>
          <p:cNvSpPr txBox="1"/>
          <p:nvPr/>
        </p:nvSpPr>
        <p:spPr>
          <a:xfrm>
            <a:off x="6487722" y="-16833"/>
            <a:ext cx="2278682" cy="646331"/>
          </a:xfrm>
          <a:prstGeom prst="rect">
            <a:avLst/>
          </a:prstGeom>
          <a:noFill/>
        </p:spPr>
        <p:txBody>
          <a:bodyPr wrap="square" rtlCol="0">
            <a:spAutoFit/>
          </a:bodyPr>
          <a:lstStyle/>
          <a:p>
            <a:r>
              <a:rPr lang="en-US" sz="3600" dirty="0" err="1" smtClean="0">
                <a:solidFill>
                  <a:srgbClr val="660066"/>
                </a:solidFill>
              </a:rPr>
              <a:t>Localizare</a:t>
            </a:r>
            <a:endParaRPr lang="en-US" sz="3600" dirty="0">
              <a:solidFill>
                <a:srgbClr val="660066"/>
              </a:solidFill>
            </a:endParaRPr>
          </a:p>
        </p:txBody>
      </p:sp>
      <p:sp>
        <p:nvSpPr>
          <p:cNvPr id="7" name="Oval 3"/>
          <p:cNvSpPr>
            <a:spLocks noChangeArrowheads="1"/>
          </p:cNvSpPr>
          <p:nvPr/>
        </p:nvSpPr>
        <p:spPr bwMode="auto">
          <a:xfrm>
            <a:off x="2774088" y="3538277"/>
            <a:ext cx="1447800" cy="1965764"/>
          </a:xfrm>
          <a:prstGeom prst="ellipse">
            <a:avLst/>
          </a:prstGeom>
          <a:solidFill>
            <a:srgbClr val="FF99CC">
              <a:alpha val="34901"/>
            </a:srgbClr>
          </a:solidFill>
          <a:ln w="101600">
            <a:solidFill>
              <a:srgbClr val="FF00FF"/>
            </a:solidFill>
            <a:round/>
            <a:headEnd/>
            <a:tailEnd/>
          </a:ln>
        </p:spPr>
        <p:txBody>
          <a:bodyPr wrap="none" anchor="ctr"/>
          <a:lstStyle/>
          <a:p>
            <a:pPr fontAlgn="base">
              <a:spcBef>
                <a:spcPct val="0"/>
              </a:spcBef>
              <a:spcAft>
                <a:spcPct val="0"/>
              </a:spcAft>
            </a:pPr>
            <a:endParaRPr lang="en-US" smtClean="0">
              <a:solidFill>
                <a:srgbClr val="000000"/>
              </a:solidFill>
            </a:endParaRPr>
          </a:p>
        </p:txBody>
      </p:sp>
    </p:spTree>
    <p:extLst>
      <p:ext uri="{BB962C8B-B14F-4D97-AF65-F5344CB8AC3E}">
        <p14:creationId xmlns:p14="http://schemas.microsoft.com/office/powerpoint/2010/main" val="405141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6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 grpId="0"/>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4" name="AutoShape 4"/>
          <p:cNvSpPr>
            <a:spLocks noChangeArrowheads="1"/>
          </p:cNvSpPr>
          <p:nvPr/>
        </p:nvSpPr>
        <p:spPr bwMode="auto">
          <a:xfrm>
            <a:off x="1447800" y="1219200"/>
            <a:ext cx="228600" cy="304800"/>
          </a:xfrm>
          <a:prstGeom prst="upArrow">
            <a:avLst>
              <a:gd name="adj1" fmla="val 50000"/>
              <a:gd name="adj2" fmla="val 33333"/>
            </a:avLst>
          </a:prstGeom>
          <a:solidFill>
            <a:srgbClr val="0000FF"/>
          </a:solidFill>
          <a:ln w="9525">
            <a:noFill/>
            <a:miter lim="800000"/>
            <a:headEnd/>
            <a:tailEnd/>
          </a:ln>
        </p:spPr>
        <p:txBody>
          <a:bodyPr wrap="none" anchor="ctr"/>
          <a:lstStyle/>
          <a:p>
            <a:pPr eaLnBrk="0" hangingPunct="0"/>
            <a:endParaRPr lang="en-US" sz="2100" b="1">
              <a:solidFill>
                <a:srgbClr val="000000"/>
              </a:solidFill>
            </a:endParaRPr>
          </a:p>
        </p:txBody>
      </p:sp>
      <p:grpSp>
        <p:nvGrpSpPr>
          <p:cNvPr id="22" name="Group 21"/>
          <p:cNvGrpSpPr/>
          <p:nvPr/>
        </p:nvGrpSpPr>
        <p:grpSpPr>
          <a:xfrm>
            <a:off x="104685" y="451866"/>
            <a:ext cx="8476775" cy="707886"/>
            <a:chOff x="30705" y="279260"/>
            <a:chExt cx="8476775" cy="707886"/>
          </a:xfrm>
        </p:grpSpPr>
        <p:sp>
          <p:nvSpPr>
            <p:cNvPr id="23" name="TextBox 22"/>
            <p:cNvSpPr txBox="1"/>
            <p:nvPr/>
          </p:nvSpPr>
          <p:spPr>
            <a:xfrm>
              <a:off x="30705" y="379219"/>
              <a:ext cx="929000" cy="461665"/>
            </a:xfrm>
            <a:prstGeom prst="rect">
              <a:avLst/>
            </a:prstGeom>
            <a:noFill/>
          </p:spPr>
          <p:txBody>
            <a:bodyPr wrap="square" rtlCol="0">
              <a:spAutoFit/>
            </a:bodyPr>
            <a:lstStyle/>
            <a:p>
              <a:pPr algn="ctr"/>
              <a:r>
                <a:rPr lang="en-US" sz="1200" b="1" dirty="0"/>
                <a:t>i</a:t>
              </a:r>
              <a:r>
                <a:rPr lang="en-US" sz="1200" b="1" dirty="0" smtClean="0"/>
                <a:t>magine</a:t>
              </a:r>
            </a:p>
            <a:p>
              <a:pPr algn="ctr"/>
              <a:r>
                <a:rPr lang="en-US" sz="1200" b="1" dirty="0" err="1" smtClean="0"/>
                <a:t>Inițială</a:t>
              </a:r>
              <a:endParaRPr lang="en-US" sz="1200" b="1" dirty="0"/>
            </a:p>
          </p:txBody>
        </p:sp>
        <p:sp>
          <p:nvSpPr>
            <p:cNvPr id="24" name="TextBox 23"/>
            <p:cNvSpPr txBox="1"/>
            <p:nvPr/>
          </p:nvSpPr>
          <p:spPr>
            <a:xfrm>
              <a:off x="1062179" y="331568"/>
              <a:ext cx="848487" cy="553998"/>
            </a:xfrm>
            <a:prstGeom prst="rect">
              <a:avLst/>
            </a:prstGeom>
            <a:solidFill>
              <a:schemeClr val="tx2">
                <a:lumMod val="40000"/>
                <a:lumOff val="60000"/>
              </a:schemeClr>
            </a:solidFill>
            <a:ln>
              <a:solidFill>
                <a:srgbClr val="000000"/>
              </a:solidFill>
            </a:ln>
          </p:spPr>
          <p:txBody>
            <a:bodyPr wrap="square" rtlCol="0">
              <a:spAutoFit/>
            </a:bodyPr>
            <a:lstStyle/>
            <a:p>
              <a:pPr algn="ctr"/>
              <a:r>
                <a:rPr lang="en-US" sz="1000" b="1" dirty="0" err="1"/>
                <a:t>n</a:t>
              </a:r>
              <a:r>
                <a:rPr lang="en-US" sz="1000" b="1" dirty="0" err="1" smtClean="0"/>
                <a:t>ormalizare</a:t>
              </a:r>
              <a:r>
                <a:rPr lang="en-US" sz="1000" b="1" dirty="0" smtClean="0"/>
                <a:t> Gamma &amp; </a:t>
              </a:r>
            </a:p>
            <a:p>
              <a:pPr algn="ctr"/>
              <a:r>
                <a:rPr lang="en-US" sz="1000" b="1" dirty="0" err="1" smtClean="0"/>
                <a:t>culoare</a:t>
              </a:r>
              <a:endParaRPr lang="en-US" sz="1000" b="1" dirty="0"/>
            </a:p>
          </p:txBody>
        </p:sp>
        <p:sp>
          <p:nvSpPr>
            <p:cNvPr id="25" name="TextBox 24"/>
            <p:cNvSpPr txBox="1"/>
            <p:nvPr/>
          </p:nvSpPr>
          <p:spPr>
            <a:xfrm>
              <a:off x="2187305" y="408512"/>
              <a:ext cx="756704" cy="400110"/>
            </a:xfrm>
            <a:prstGeom prst="rect">
              <a:avLst/>
            </a:prstGeom>
            <a:solidFill>
              <a:srgbClr val="8EB4E3"/>
            </a:solidFill>
            <a:ln>
              <a:solidFill>
                <a:srgbClr val="000000"/>
              </a:solidFill>
            </a:ln>
          </p:spPr>
          <p:txBody>
            <a:bodyPr wrap="square" rtlCol="0">
              <a:spAutoFit/>
            </a:bodyPr>
            <a:lstStyle/>
            <a:p>
              <a:pPr algn="ctr"/>
              <a:r>
                <a:rPr lang="en-US" sz="1000" b="1" dirty="0" err="1"/>
                <a:t>c</a:t>
              </a:r>
              <a:r>
                <a:rPr lang="en-US" sz="1000" b="1" dirty="0" err="1" smtClean="0"/>
                <a:t>alculează</a:t>
              </a:r>
              <a:r>
                <a:rPr lang="en-US" sz="1000" b="1" dirty="0" smtClean="0"/>
                <a:t> </a:t>
              </a:r>
              <a:r>
                <a:rPr lang="en-US" sz="1000" b="1" dirty="0" err="1" smtClean="0"/>
                <a:t>gradienți</a:t>
              </a:r>
              <a:endParaRPr lang="en-US" sz="1000" b="1" dirty="0"/>
            </a:p>
          </p:txBody>
        </p:sp>
        <p:sp>
          <p:nvSpPr>
            <p:cNvPr id="26" name="TextBox 25"/>
            <p:cNvSpPr txBox="1"/>
            <p:nvPr/>
          </p:nvSpPr>
          <p:spPr>
            <a:xfrm>
              <a:off x="3222205" y="334696"/>
              <a:ext cx="827825" cy="553998"/>
            </a:xfrm>
            <a:prstGeom prst="rect">
              <a:avLst/>
            </a:prstGeom>
            <a:solidFill>
              <a:srgbClr val="8EB4E3"/>
            </a:solidFill>
            <a:ln>
              <a:solidFill>
                <a:srgbClr val="000000"/>
              </a:solidFill>
            </a:ln>
          </p:spPr>
          <p:txBody>
            <a:bodyPr wrap="square" rtlCol="0">
              <a:spAutoFit/>
            </a:bodyPr>
            <a:lstStyle/>
            <a:p>
              <a:pPr algn="ctr"/>
              <a:r>
                <a:rPr lang="en-US" sz="1000" b="1" dirty="0" smtClean="0"/>
                <a:t>HOG </a:t>
              </a:r>
              <a:r>
                <a:rPr lang="en-US" sz="1000" b="1" dirty="0" err="1" smtClean="0"/>
                <a:t>în</a:t>
              </a:r>
              <a:r>
                <a:rPr lang="en-US" sz="1000" b="1" dirty="0" smtClean="0"/>
                <a:t> </a:t>
              </a:r>
            </a:p>
            <a:p>
              <a:pPr algn="ctr"/>
              <a:r>
                <a:rPr lang="en-US" sz="1000" b="1" dirty="0" err="1" smtClean="0"/>
                <a:t>celule</a:t>
              </a:r>
              <a:r>
                <a:rPr lang="en-US" sz="1000" b="1" dirty="0" smtClean="0"/>
                <a:t> </a:t>
              </a:r>
              <a:r>
                <a:rPr lang="en-US" sz="1000" b="1" dirty="0" err="1" smtClean="0"/>
                <a:t>după</a:t>
              </a:r>
              <a:r>
                <a:rPr lang="en-US" sz="1000" b="1" dirty="0" smtClean="0"/>
                <a:t> </a:t>
              </a:r>
            </a:p>
            <a:p>
              <a:pPr algn="ctr"/>
              <a:r>
                <a:rPr lang="en-US" sz="1000" b="1" dirty="0" err="1" smtClean="0"/>
                <a:t>orientare</a:t>
              </a:r>
              <a:endParaRPr lang="en-US" sz="1000" b="1" dirty="0"/>
            </a:p>
          </p:txBody>
        </p:sp>
        <p:sp>
          <p:nvSpPr>
            <p:cNvPr id="27" name="TextBox 26"/>
            <p:cNvSpPr txBox="1"/>
            <p:nvPr/>
          </p:nvSpPr>
          <p:spPr>
            <a:xfrm>
              <a:off x="4320927" y="279260"/>
              <a:ext cx="882989" cy="707886"/>
            </a:xfrm>
            <a:prstGeom prst="rect">
              <a:avLst/>
            </a:prstGeom>
            <a:solidFill>
              <a:srgbClr val="8EB4E3"/>
            </a:solidFill>
            <a:ln>
              <a:solidFill>
                <a:srgbClr val="000000"/>
              </a:solidFill>
            </a:ln>
          </p:spPr>
          <p:txBody>
            <a:bodyPr wrap="square" rtlCol="0">
              <a:spAutoFit/>
            </a:bodyPr>
            <a:lstStyle/>
            <a:p>
              <a:pPr algn="ctr"/>
              <a:r>
                <a:rPr lang="en-US" sz="1000" b="1" dirty="0" err="1" smtClean="0"/>
                <a:t>Normalizare</a:t>
              </a:r>
              <a:r>
                <a:rPr lang="en-US" sz="1000" b="1" dirty="0" smtClean="0"/>
                <a:t> </a:t>
              </a:r>
            </a:p>
            <a:p>
              <a:pPr algn="ctr"/>
              <a:r>
                <a:rPr lang="en-US" sz="1000" b="1" dirty="0"/>
                <a:t>c</a:t>
              </a:r>
              <a:r>
                <a:rPr lang="en-US" sz="1000" b="1" dirty="0" smtClean="0"/>
                <a:t>ontrast </a:t>
              </a:r>
              <a:r>
                <a:rPr lang="en-US" sz="1000" b="1" dirty="0" err="1" smtClean="0"/>
                <a:t>în</a:t>
              </a:r>
              <a:endParaRPr lang="en-US" sz="1000" b="1" dirty="0" smtClean="0"/>
            </a:p>
            <a:p>
              <a:pPr algn="ctr"/>
              <a:r>
                <a:rPr lang="en-US" sz="1000" b="1" dirty="0" err="1" smtClean="0"/>
                <a:t>blocuri</a:t>
              </a:r>
              <a:r>
                <a:rPr lang="en-US" sz="1000" b="1" dirty="0" smtClean="0"/>
                <a:t> </a:t>
              </a:r>
            </a:p>
            <a:p>
              <a:pPr algn="ctr"/>
              <a:r>
                <a:rPr lang="en-US" sz="1000" b="1" dirty="0" err="1" smtClean="0"/>
                <a:t>suprapuse</a:t>
              </a:r>
              <a:endParaRPr lang="en-US" sz="1000" b="1" dirty="0"/>
            </a:p>
          </p:txBody>
        </p:sp>
        <p:sp>
          <p:nvSpPr>
            <p:cNvPr id="28" name="TextBox 27"/>
            <p:cNvSpPr txBox="1"/>
            <p:nvPr/>
          </p:nvSpPr>
          <p:spPr>
            <a:xfrm>
              <a:off x="5474813" y="356204"/>
              <a:ext cx="790978" cy="553998"/>
            </a:xfrm>
            <a:prstGeom prst="rect">
              <a:avLst/>
            </a:prstGeom>
            <a:solidFill>
              <a:srgbClr val="8EB4E3"/>
            </a:solidFill>
            <a:ln>
              <a:solidFill>
                <a:srgbClr val="000000"/>
              </a:solidFill>
            </a:ln>
          </p:spPr>
          <p:txBody>
            <a:bodyPr wrap="square" rtlCol="0">
              <a:spAutoFit/>
            </a:bodyPr>
            <a:lstStyle/>
            <a:p>
              <a:pPr algn="ctr"/>
              <a:r>
                <a:rPr lang="en-US" sz="1000" b="1" dirty="0" err="1" smtClean="0"/>
                <a:t>Colectează</a:t>
              </a:r>
              <a:r>
                <a:rPr lang="en-US" sz="1000" b="1" dirty="0" smtClean="0"/>
                <a:t> HOG din </a:t>
              </a:r>
              <a:r>
                <a:rPr lang="en-US" sz="1000" b="1" dirty="0" err="1" smtClean="0"/>
                <a:t>fereastră</a:t>
              </a:r>
              <a:endParaRPr lang="en-US" sz="1000" b="1" dirty="0"/>
            </a:p>
          </p:txBody>
        </p:sp>
        <p:sp>
          <p:nvSpPr>
            <p:cNvPr id="30" name="TextBox 29"/>
            <p:cNvSpPr txBox="1"/>
            <p:nvPr/>
          </p:nvSpPr>
          <p:spPr>
            <a:xfrm>
              <a:off x="7598185" y="391458"/>
              <a:ext cx="909295" cy="461665"/>
            </a:xfrm>
            <a:prstGeom prst="rect">
              <a:avLst/>
            </a:prstGeom>
            <a:noFill/>
            <a:ln>
              <a:noFill/>
            </a:ln>
          </p:spPr>
          <p:txBody>
            <a:bodyPr wrap="square" rtlCol="0">
              <a:spAutoFit/>
            </a:bodyPr>
            <a:lstStyle/>
            <a:p>
              <a:pPr algn="ctr"/>
              <a:r>
                <a:rPr lang="en-US" sz="1200" b="1" dirty="0" smtClean="0"/>
                <a:t>e un </a:t>
              </a:r>
              <a:r>
                <a:rPr lang="en-US" sz="1200" b="1" dirty="0" err="1" smtClean="0"/>
                <a:t>om</a:t>
              </a:r>
              <a:r>
                <a:rPr lang="en-US" sz="1200" b="1" dirty="0" smtClean="0"/>
                <a:t>/ </a:t>
              </a:r>
            </a:p>
            <a:p>
              <a:pPr algn="ctr"/>
              <a:r>
                <a:rPr lang="en-US" sz="1200" b="1" dirty="0" smtClean="0"/>
                <a:t>nu e un </a:t>
              </a:r>
              <a:r>
                <a:rPr lang="en-US" sz="1200" b="1" dirty="0" err="1" smtClean="0"/>
                <a:t>om</a:t>
              </a:r>
              <a:endParaRPr lang="en-US" sz="1200" b="1" dirty="0"/>
            </a:p>
          </p:txBody>
        </p:sp>
        <p:cxnSp>
          <p:nvCxnSpPr>
            <p:cNvPr id="31" name="Straight Arrow Connector 30"/>
            <p:cNvCxnSpPr/>
            <p:nvPr/>
          </p:nvCxnSpPr>
          <p:spPr>
            <a:xfrm>
              <a:off x="792027"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1917091"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951308"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4050030" y="630658"/>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5203916"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265791" y="62124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327692"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9" name="Rectangle 2"/>
          <p:cNvSpPr txBox="1">
            <a:spLocks noChangeArrowheads="1"/>
          </p:cNvSpPr>
          <p:nvPr/>
        </p:nvSpPr>
        <p:spPr>
          <a:xfrm>
            <a:off x="457200" y="990600"/>
            <a:ext cx="8229600" cy="513556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smtClean="0"/>
          </a:p>
          <a:p>
            <a:endParaRPr lang="en-US" dirty="0" smtClean="0"/>
          </a:p>
          <a:p>
            <a:r>
              <a:rPr lang="en-US" dirty="0" err="1" smtClean="0"/>
              <a:t>Testat</a:t>
            </a:r>
            <a:r>
              <a:rPr lang="en-US" dirty="0" smtClean="0"/>
              <a:t> cu</a:t>
            </a:r>
          </a:p>
          <a:p>
            <a:pPr lvl="1"/>
            <a:r>
              <a:rPr lang="en-US" dirty="0" smtClean="0">
                <a:solidFill>
                  <a:srgbClr val="FF0000"/>
                </a:solidFill>
              </a:rPr>
              <a:t>R</a:t>
            </a:r>
            <a:r>
              <a:rPr lang="en-US" dirty="0" smtClean="0">
                <a:solidFill>
                  <a:srgbClr val="00FF00"/>
                </a:solidFill>
              </a:rPr>
              <a:t>G</a:t>
            </a:r>
            <a:r>
              <a:rPr lang="en-US" dirty="0" smtClean="0">
                <a:solidFill>
                  <a:srgbClr val="0000FF"/>
                </a:solidFill>
              </a:rPr>
              <a:t>B</a:t>
            </a:r>
          </a:p>
          <a:p>
            <a:pPr lvl="1"/>
            <a:r>
              <a:rPr lang="en-US" dirty="0" err="1">
                <a:solidFill>
                  <a:schemeClr val="bg1">
                    <a:lumMod val="65000"/>
                  </a:schemeClr>
                </a:solidFill>
              </a:rPr>
              <a:t>t</a:t>
            </a:r>
            <a:r>
              <a:rPr lang="en-US" dirty="0" err="1" smtClean="0">
                <a:solidFill>
                  <a:schemeClr val="bg1">
                    <a:lumMod val="65000"/>
                  </a:schemeClr>
                </a:solidFill>
              </a:rPr>
              <a:t>onuri</a:t>
            </a:r>
            <a:r>
              <a:rPr lang="en-US" dirty="0" smtClean="0">
                <a:solidFill>
                  <a:schemeClr val="bg1">
                    <a:lumMod val="65000"/>
                  </a:schemeClr>
                </a:solidFill>
              </a:rPr>
              <a:t> de </a:t>
            </a:r>
            <a:r>
              <a:rPr lang="en-US" dirty="0" err="1" smtClean="0">
                <a:solidFill>
                  <a:schemeClr val="bg1">
                    <a:lumMod val="65000"/>
                  </a:schemeClr>
                </a:solidFill>
              </a:rPr>
              <a:t>gri</a:t>
            </a:r>
            <a:endParaRPr lang="en-US" dirty="0" smtClean="0">
              <a:solidFill>
                <a:schemeClr val="bg1">
                  <a:lumMod val="65000"/>
                </a:schemeClr>
              </a:solidFill>
            </a:endParaRPr>
          </a:p>
          <a:p>
            <a:pPr lvl="1"/>
            <a:endParaRPr lang="en-US" dirty="0" smtClean="0"/>
          </a:p>
          <a:p>
            <a:r>
              <a:rPr lang="en-US" dirty="0" err="1" smtClean="0"/>
              <a:t>Normalizare</a:t>
            </a:r>
            <a:r>
              <a:rPr lang="en-US" dirty="0" smtClean="0"/>
              <a:t> Gamma (</a:t>
            </a:r>
            <a:r>
              <a:rPr lang="en-US" dirty="0" err="1" smtClean="0"/>
              <a:t>transformarea</a:t>
            </a:r>
            <a:r>
              <a:rPr lang="en-US" dirty="0" smtClean="0"/>
              <a:t> </a:t>
            </a:r>
            <a:r>
              <a:rPr lang="en-US" dirty="0" err="1" smtClean="0"/>
              <a:t>valorilor</a:t>
            </a:r>
            <a:r>
              <a:rPr lang="en-US" dirty="0" smtClean="0"/>
              <a:t> </a:t>
            </a:r>
            <a:r>
              <a:rPr lang="en-US" dirty="0" err="1" smtClean="0"/>
              <a:t>intensităților</a:t>
            </a:r>
            <a:r>
              <a:rPr lang="en-US" dirty="0" smtClean="0"/>
              <a:t>/</a:t>
            </a:r>
            <a:r>
              <a:rPr lang="en-US" dirty="0" err="1" smtClean="0"/>
              <a:t>culorilor</a:t>
            </a:r>
            <a:r>
              <a:rPr lang="en-US" dirty="0" smtClean="0"/>
              <a:t>)</a:t>
            </a:r>
          </a:p>
          <a:p>
            <a:pPr lvl="1"/>
            <a:r>
              <a:rPr lang="en-US" dirty="0" err="1"/>
              <a:t>f</a:t>
            </a:r>
            <a:r>
              <a:rPr lang="en-US" dirty="0" err="1" smtClean="0"/>
              <a:t>ără</a:t>
            </a:r>
            <a:r>
              <a:rPr lang="en-US" dirty="0" smtClean="0"/>
              <a:t> </a:t>
            </a:r>
            <a:r>
              <a:rPr lang="en-US" dirty="0" err="1" smtClean="0"/>
              <a:t>normalizare</a:t>
            </a:r>
            <a:endParaRPr lang="en-US" dirty="0" smtClean="0"/>
          </a:p>
          <a:p>
            <a:pPr lvl="1"/>
            <a:r>
              <a:rPr lang="en-US" dirty="0" err="1" smtClean="0"/>
              <a:t>rădăcină</a:t>
            </a:r>
            <a:r>
              <a:rPr lang="en-US" dirty="0" smtClean="0"/>
              <a:t> </a:t>
            </a:r>
            <a:r>
              <a:rPr lang="en-US" dirty="0" err="1" smtClean="0"/>
              <a:t>pătrată</a:t>
            </a:r>
            <a:r>
              <a:rPr lang="en-US" dirty="0" smtClean="0"/>
              <a:t> </a:t>
            </a:r>
          </a:p>
          <a:p>
            <a:pPr lvl="1"/>
            <a:r>
              <a:rPr lang="en-US" dirty="0" err="1" smtClean="0"/>
              <a:t>logaritm</a:t>
            </a:r>
            <a:endParaRPr lang="en-US" dirty="0"/>
          </a:p>
        </p:txBody>
      </p:sp>
      <p:sp>
        <p:nvSpPr>
          <p:cNvPr id="41" name="TextBox 40"/>
          <p:cNvSpPr txBox="1"/>
          <p:nvPr/>
        </p:nvSpPr>
        <p:spPr>
          <a:xfrm>
            <a:off x="3317118" y="2522342"/>
            <a:ext cx="3441968" cy="369332"/>
          </a:xfrm>
          <a:prstGeom prst="rect">
            <a:avLst/>
          </a:prstGeom>
          <a:noFill/>
        </p:spPr>
        <p:txBody>
          <a:bodyPr wrap="none" rtlCol="0">
            <a:spAutoFit/>
          </a:bodyPr>
          <a:lstStyle/>
          <a:p>
            <a:r>
              <a:rPr lang="en-US" dirty="0" err="1"/>
              <a:t>p</a:t>
            </a:r>
            <a:r>
              <a:rPr lang="en-US" dirty="0" err="1" smtClean="0"/>
              <a:t>erformanță</a:t>
            </a:r>
            <a:r>
              <a:rPr lang="en-US" dirty="0" smtClean="0"/>
              <a:t> </a:t>
            </a:r>
            <a:r>
              <a:rPr lang="en-US" dirty="0" err="1" smtClean="0"/>
              <a:t>mai</a:t>
            </a:r>
            <a:r>
              <a:rPr lang="en-US" dirty="0" smtClean="0"/>
              <a:t> </a:t>
            </a:r>
            <a:r>
              <a:rPr lang="en-US" dirty="0" err="1" smtClean="0"/>
              <a:t>bună</a:t>
            </a:r>
            <a:r>
              <a:rPr lang="en-US" dirty="0" smtClean="0"/>
              <a:t> </a:t>
            </a:r>
            <a:r>
              <a:rPr lang="en-US" dirty="0" err="1" smtClean="0"/>
              <a:t>pentru</a:t>
            </a:r>
            <a:r>
              <a:rPr lang="en-US" dirty="0" smtClean="0"/>
              <a:t> RGB</a:t>
            </a:r>
            <a:endParaRPr lang="en-US" dirty="0"/>
          </a:p>
        </p:txBody>
      </p:sp>
      <p:sp>
        <p:nvSpPr>
          <p:cNvPr id="42" name="TextBox 41"/>
          <p:cNvSpPr txBox="1"/>
          <p:nvPr/>
        </p:nvSpPr>
        <p:spPr>
          <a:xfrm>
            <a:off x="4124010" y="5207546"/>
            <a:ext cx="2851073" cy="369332"/>
          </a:xfrm>
          <a:prstGeom prst="rect">
            <a:avLst/>
          </a:prstGeom>
          <a:noFill/>
        </p:spPr>
        <p:txBody>
          <a:bodyPr wrap="none" rtlCol="0">
            <a:spAutoFit/>
          </a:bodyPr>
          <a:lstStyle/>
          <a:p>
            <a:r>
              <a:rPr lang="en-US" dirty="0" err="1"/>
              <a:t>p</a:t>
            </a:r>
            <a:r>
              <a:rPr lang="en-US" dirty="0" err="1" smtClean="0"/>
              <a:t>erformanță</a:t>
            </a:r>
            <a:r>
              <a:rPr lang="en-US" dirty="0" smtClean="0"/>
              <a:t> </a:t>
            </a:r>
            <a:r>
              <a:rPr lang="en-US" dirty="0" err="1" smtClean="0"/>
              <a:t>puțin</a:t>
            </a:r>
            <a:r>
              <a:rPr lang="en-US" dirty="0" smtClean="0"/>
              <a:t> </a:t>
            </a:r>
            <a:r>
              <a:rPr lang="en-US" dirty="0" err="1" smtClean="0"/>
              <a:t>mai</a:t>
            </a:r>
            <a:r>
              <a:rPr lang="en-US" dirty="0" smtClean="0"/>
              <a:t> </a:t>
            </a:r>
            <a:r>
              <a:rPr lang="en-US" dirty="0" err="1" smtClean="0"/>
              <a:t>bună</a:t>
            </a:r>
            <a:r>
              <a:rPr lang="en-US" dirty="0" smtClean="0"/>
              <a:t> </a:t>
            </a:r>
            <a:endParaRPr lang="en-US" dirty="0"/>
          </a:p>
        </p:txBody>
      </p:sp>
      <p:sp>
        <p:nvSpPr>
          <p:cNvPr id="43" name="Right Brace 42"/>
          <p:cNvSpPr/>
          <p:nvPr/>
        </p:nvSpPr>
        <p:spPr>
          <a:xfrm>
            <a:off x="3062278" y="2566570"/>
            <a:ext cx="228600" cy="3106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ight Brace 43"/>
          <p:cNvSpPr/>
          <p:nvPr/>
        </p:nvSpPr>
        <p:spPr>
          <a:xfrm>
            <a:off x="3871184" y="5256862"/>
            <a:ext cx="228600" cy="3106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N. </a:t>
            </a:r>
            <a:r>
              <a:rPr lang="en-US" sz="1200" dirty="0" err="1" smtClean="0"/>
              <a:t>Dalal</a:t>
            </a:r>
            <a:endParaRPr lang="en-US" sz="1200" dirty="0"/>
          </a:p>
        </p:txBody>
      </p:sp>
      <p:grpSp>
        <p:nvGrpSpPr>
          <p:cNvPr id="9" name="Group 8"/>
          <p:cNvGrpSpPr/>
          <p:nvPr/>
        </p:nvGrpSpPr>
        <p:grpSpPr>
          <a:xfrm>
            <a:off x="4272239" y="1767341"/>
            <a:ext cx="4710276" cy="1903029"/>
            <a:chOff x="-3798825" y="2154280"/>
            <a:chExt cx="4710276" cy="1903029"/>
          </a:xfrm>
        </p:grpSpPr>
        <p:sp>
          <p:nvSpPr>
            <p:cNvPr id="7" name="Rectangle 6"/>
            <p:cNvSpPr/>
            <p:nvPr/>
          </p:nvSpPr>
          <p:spPr>
            <a:xfrm>
              <a:off x="-3798825" y="2154280"/>
              <a:ext cx="4710276" cy="1878149"/>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hogEx_gra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338" y="2318885"/>
              <a:ext cx="665566" cy="1336633"/>
            </a:xfrm>
            <a:prstGeom prst="rect">
              <a:avLst/>
            </a:prstGeom>
          </p:spPr>
        </p:pic>
        <p:pic>
          <p:nvPicPr>
            <p:cNvPr id="3" name="Picture 2" descr="hogE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686" y="2292436"/>
              <a:ext cx="665565" cy="1336631"/>
            </a:xfrm>
            <a:prstGeom prst="rect">
              <a:avLst/>
            </a:prstGeom>
          </p:spPr>
        </p:pic>
        <p:pic>
          <p:nvPicPr>
            <p:cNvPr id="4" name="Picture 3" descr="hogEx_r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4307" y="2325860"/>
              <a:ext cx="665566" cy="1336633"/>
            </a:xfrm>
            <a:prstGeom prst="rect">
              <a:avLst/>
            </a:prstGeom>
          </p:spPr>
        </p:pic>
        <p:pic>
          <p:nvPicPr>
            <p:cNvPr id="5" name="Picture 4" descr="hogEx_gree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763" y="2325860"/>
              <a:ext cx="665566" cy="1336633"/>
            </a:xfrm>
            <a:prstGeom prst="rect">
              <a:avLst/>
            </a:prstGeom>
          </p:spPr>
        </p:pic>
        <p:pic>
          <p:nvPicPr>
            <p:cNvPr id="6" name="Picture 5" descr="hogEx_blu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325860"/>
              <a:ext cx="665566" cy="1336633"/>
            </a:xfrm>
            <a:prstGeom prst="rect">
              <a:avLst/>
            </a:prstGeom>
          </p:spPr>
        </p:pic>
        <p:sp>
          <p:nvSpPr>
            <p:cNvPr id="8" name="TextBox 7"/>
            <p:cNvSpPr txBox="1"/>
            <p:nvPr/>
          </p:nvSpPr>
          <p:spPr>
            <a:xfrm>
              <a:off x="-3692688" y="3595644"/>
              <a:ext cx="835450" cy="461665"/>
            </a:xfrm>
            <a:prstGeom prst="rect">
              <a:avLst/>
            </a:prstGeom>
            <a:noFill/>
          </p:spPr>
          <p:txBody>
            <a:bodyPr wrap="square" rtlCol="0">
              <a:spAutoFit/>
            </a:bodyPr>
            <a:lstStyle/>
            <a:p>
              <a:pPr algn="ctr"/>
              <a:r>
                <a:rPr lang="en-US" sz="1200" dirty="0"/>
                <a:t>i</a:t>
              </a:r>
              <a:r>
                <a:rPr lang="en-US" sz="1200" dirty="0" smtClean="0"/>
                <a:t>magine</a:t>
              </a:r>
            </a:p>
            <a:p>
              <a:pPr algn="ctr"/>
              <a:r>
                <a:rPr lang="en-US" sz="1200" dirty="0" err="1" smtClean="0"/>
                <a:t>Inițială</a:t>
              </a:r>
              <a:endParaRPr lang="en-US" sz="1200" dirty="0"/>
            </a:p>
          </p:txBody>
        </p:sp>
        <p:sp>
          <p:nvSpPr>
            <p:cNvPr id="50" name="TextBox 49"/>
            <p:cNvSpPr txBox="1"/>
            <p:nvPr/>
          </p:nvSpPr>
          <p:spPr>
            <a:xfrm>
              <a:off x="-2756984" y="3617016"/>
              <a:ext cx="1043513" cy="276999"/>
            </a:xfrm>
            <a:prstGeom prst="rect">
              <a:avLst/>
            </a:prstGeom>
            <a:noFill/>
          </p:spPr>
          <p:txBody>
            <a:bodyPr wrap="square" rtlCol="0">
              <a:spAutoFit/>
            </a:bodyPr>
            <a:lstStyle/>
            <a:p>
              <a:pPr algn="ctr"/>
              <a:r>
                <a:rPr lang="en-US" sz="1200" dirty="0" err="1">
                  <a:solidFill>
                    <a:srgbClr val="A6A6A6"/>
                  </a:solidFill>
                </a:rPr>
                <a:t>tonuri</a:t>
              </a:r>
              <a:r>
                <a:rPr lang="en-US" sz="1200" dirty="0">
                  <a:solidFill>
                    <a:srgbClr val="A6A6A6"/>
                  </a:solidFill>
                </a:rPr>
                <a:t> de </a:t>
              </a:r>
              <a:r>
                <a:rPr lang="en-US" sz="1200" dirty="0" err="1">
                  <a:solidFill>
                    <a:srgbClr val="A6A6A6"/>
                  </a:solidFill>
                </a:rPr>
                <a:t>gri</a:t>
              </a:r>
              <a:endParaRPr lang="en-US" sz="1200" dirty="0">
                <a:solidFill>
                  <a:srgbClr val="A6A6A6"/>
                </a:solidFill>
              </a:endParaRPr>
            </a:p>
          </p:txBody>
        </p:sp>
        <p:sp>
          <p:nvSpPr>
            <p:cNvPr id="51" name="TextBox 50"/>
            <p:cNvSpPr txBox="1"/>
            <p:nvPr/>
          </p:nvSpPr>
          <p:spPr>
            <a:xfrm>
              <a:off x="-1570948" y="3605382"/>
              <a:ext cx="835450" cy="276999"/>
            </a:xfrm>
            <a:prstGeom prst="rect">
              <a:avLst/>
            </a:prstGeom>
            <a:noFill/>
          </p:spPr>
          <p:txBody>
            <a:bodyPr wrap="square" rtlCol="0">
              <a:spAutoFit/>
            </a:bodyPr>
            <a:lstStyle/>
            <a:p>
              <a:pPr algn="ctr"/>
              <a:r>
                <a:rPr lang="en-US" sz="1200" dirty="0" err="1">
                  <a:solidFill>
                    <a:srgbClr val="FF0000"/>
                  </a:solidFill>
                </a:rPr>
                <a:t>rosu</a:t>
              </a:r>
              <a:endParaRPr lang="en-US" sz="1200" dirty="0">
                <a:solidFill>
                  <a:srgbClr val="FF0000"/>
                </a:solidFill>
              </a:endParaRPr>
            </a:p>
          </p:txBody>
        </p:sp>
        <p:sp>
          <p:nvSpPr>
            <p:cNvPr id="52" name="TextBox 51"/>
            <p:cNvSpPr txBox="1"/>
            <p:nvPr/>
          </p:nvSpPr>
          <p:spPr>
            <a:xfrm>
              <a:off x="-852159" y="3602945"/>
              <a:ext cx="835450" cy="276999"/>
            </a:xfrm>
            <a:prstGeom prst="rect">
              <a:avLst/>
            </a:prstGeom>
            <a:noFill/>
          </p:spPr>
          <p:txBody>
            <a:bodyPr wrap="square" rtlCol="0">
              <a:spAutoFit/>
            </a:bodyPr>
            <a:lstStyle/>
            <a:p>
              <a:pPr algn="ctr"/>
              <a:r>
                <a:rPr lang="en-US" sz="1200" dirty="0" err="1" smtClean="0">
                  <a:solidFill>
                    <a:srgbClr val="00FF00"/>
                  </a:solidFill>
                </a:rPr>
                <a:t>verde</a:t>
              </a:r>
              <a:endParaRPr lang="en-US" sz="1200" dirty="0">
                <a:solidFill>
                  <a:srgbClr val="00FF00"/>
                </a:solidFill>
              </a:endParaRPr>
            </a:p>
          </p:txBody>
        </p:sp>
        <p:sp>
          <p:nvSpPr>
            <p:cNvPr id="53" name="TextBox 52"/>
            <p:cNvSpPr txBox="1"/>
            <p:nvPr/>
          </p:nvSpPr>
          <p:spPr>
            <a:xfrm>
              <a:off x="-77488" y="3619657"/>
              <a:ext cx="835450" cy="276999"/>
            </a:xfrm>
            <a:prstGeom prst="rect">
              <a:avLst/>
            </a:prstGeom>
            <a:noFill/>
          </p:spPr>
          <p:txBody>
            <a:bodyPr wrap="square" rtlCol="0">
              <a:spAutoFit/>
            </a:bodyPr>
            <a:lstStyle/>
            <a:p>
              <a:pPr algn="ctr"/>
              <a:r>
                <a:rPr lang="en-US" sz="1200" dirty="0" err="1" smtClean="0">
                  <a:solidFill>
                    <a:srgbClr val="0000FF"/>
                  </a:solidFill>
                </a:rPr>
                <a:t>albastru</a:t>
              </a:r>
              <a:endParaRPr lang="en-US" sz="1200" dirty="0">
                <a:solidFill>
                  <a:srgbClr val="0000FF"/>
                </a:solidFill>
              </a:endParaRPr>
            </a:p>
          </p:txBody>
        </p:sp>
      </p:grpSp>
      <p:sp>
        <p:nvSpPr>
          <p:cNvPr id="38" name="TextBox 37"/>
          <p:cNvSpPr txBox="1"/>
          <p:nvPr/>
        </p:nvSpPr>
        <p:spPr>
          <a:xfrm>
            <a:off x="6609585" y="593794"/>
            <a:ext cx="791683" cy="400110"/>
          </a:xfrm>
          <a:prstGeom prst="rect">
            <a:avLst/>
          </a:prstGeom>
          <a:solidFill>
            <a:srgbClr val="8EB4E3"/>
          </a:solidFill>
          <a:ln>
            <a:solidFill>
              <a:srgbClr val="000000"/>
            </a:solidFill>
          </a:ln>
        </p:spPr>
        <p:txBody>
          <a:bodyPr wrap="square" rtlCol="0">
            <a:spAutoFit/>
          </a:bodyPr>
          <a:lstStyle/>
          <a:p>
            <a:pPr algn="ctr"/>
            <a:r>
              <a:rPr lang="en-US" sz="1000" b="1" dirty="0" err="1" smtClean="0"/>
              <a:t>Clasificator</a:t>
            </a:r>
            <a:r>
              <a:rPr lang="en-US" sz="1000" b="1" dirty="0" smtClean="0"/>
              <a:t> </a:t>
            </a:r>
          </a:p>
          <a:p>
            <a:pPr algn="ctr"/>
            <a:r>
              <a:rPr lang="en-US" sz="1000" b="1" dirty="0" err="1" smtClean="0"/>
              <a:t>liniar</a:t>
            </a:r>
            <a:endParaRPr lang="en-US" sz="1000" b="1" dirty="0"/>
          </a:p>
        </p:txBody>
      </p:sp>
    </p:spTree>
    <p:extLst>
      <p:ext uri="{BB962C8B-B14F-4D97-AF65-F5344CB8AC3E}">
        <p14:creationId xmlns:p14="http://schemas.microsoft.com/office/powerpoint/2010/main" val="119525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animBg="1"/>
      <p:bldP spid="4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AutoShape 4"/>
          <p:cNvSpPr>
            <a:spLocks noChangeArrowheads="1"/>
          </p:cNvSpPr>
          <p:nvPr/>
        </p:nvSpPr>
        <p:spPr bwMode="auto">
          <a:xfrm>
            <a:off x="2537040" y="1219200"/>
            <a:ext cx="228600" cy="304800"/>
          </a:xfrm>
          <a:prstGeom prst="upArrow">
            <a:avLst>
              <a:gd name="adj1" fmla="val 50000"/>
              <a:gd name="adj2" fmla="val 33333"/>
            </a:avLst>
          </a:prstGeom>
          <a:solidFill>
            <a:srgbClr val="0000FF"/>
          </a:solidFill>
          <a:ln w="9525">
            <a:noFill/>
            <a:miter lim="800000"/>
            <a:headEnd/>
            <a:tailEnd/>
          </a:ln>
        </p:spPr>
        <p:txBody>
          <a:bodyPr wrap="none" anchor="ctr"/>
          <a:lstStyle/>
          <a:p>
            <a:pPr eaLnBrk="0" hangingPunct="0"/>
            <a:endParaRPr lang="en-US" sz="2100" b="1">
              <a:solidFill>
                <a:srgbClr val="000000"/>
              </a:solidFill>
            </a:endParaRPr>
          </a:p>
        </p:txBody>
      </p:sp>
      <p:pic>
        <p:nvPicPr>
          <p:cNvPr id="246788" name="Picture 6"/>
          <p:cNvPicPr>
            <a:picLocks noChangeAspect="1" noChangeArrowheads="1"/>
          </p:cNvPicPr>
          <p:nvPr/>
        </p:nvPicPr>
        <p:blipFill>
          <a:blip r:embed="rId3" cstate="print"/>
          <a:srcRect/>
          <a:stretch>
            <a:fillRect/>
          </a:stretch>
        </p:blipFill>
        <p:spPr bwMode="auto">
          <a:xfrm>
            <a:off x="3276600" y="1447800"/>
            <a:ext cx="2571750" cy="5000625"/>
          </a:xfrm>
          <a:prstGeom prst="rect">
            <a:avLst/>
          </a:prstGeom>
          <a:noFill/>
          <a:ln w="9525">
            <a:noFill/>
            <a:miter lim="800000"/>
            <a:headEnd/>
            <a:tailEnd/>
          </a:ln>
        </p:spPr>
      </p:pic>
      <p:pic>
        <p:nvPicPr>
          <p:cNvPr id="246789" name="Picture 7"/>
          <p:cNvPicPr>
            <a:picLocks noChangeAspect="1" noChangeArrowheads="1"/>
          </p:cNvPicPr>
          <p:nvPr/>
        </p:nvPicPr>
        <p:blipFill>
          <a:blip r:embed="rId4" cstate="print"/>
          <a:srcRect/>
          <a:stretch>
            <a:fillRect/>
          </a:stretch>
        </p:blipFill>
        <p:spPr bwMode="auto">
          <a:xfrm>
            <a:off x="1295400" y="3429000"/>
            <a:ext cx="768350" cy="390525"/>
          </a:xfrm>
          <a:prstGeom prst="rect">
            <a:avLst/>
          </a:prstGeom>
          <a:noFill/>
          <a:ln w="9525">
            <a:noFill/>
            <a:miter lim="800000"/>
            <a:headEnd/>
            <a:tailEnd/>
          </a:ln>
        </p:spPr>
      </p:pic>
      <p:pic>
        <p:nvPicPr>
          <p:cNvPr id="246790" name="Picture 9"/>
          <p:cNvPicPr>
            <a:picLocks noChangeAspect="1" noChangeArrowheads="1"/>
          </p:cNvPicPr>
          <p:nvPr/>
        </p:nvPicPr>
        <p:blipFill>
          <a:blip r:embed="rId5" cstate="print"/>
          <a:srcRect/>
          <a:stretch>
            <a:fillRect/>
          </a:stretch>
        </p:blipFill>
        <p:spPr bwMode="auto">
          <a:xfrm>
            <a:off x="1066800" y="2209800"/>
            <a:ext cx="1152525" cy="393700"/>
          </a:xfrm>
          <a:prstGeom prst="rect">
            <a:avLst/>
          </a:prstGeom>
          <a:noFill/>
          <a:ln w="9525">
            <a:noFill/>
            <a:miter lim="800000"/>
            <a:headEnd/>
            <a:tailEnd/>
          </a:ln>
        </p:spPr>
      </p:pic>
      <p:pic>
        <p:nvPicPr>
          <p:cNvPr id="246791" name="Picture 10"/>
          <p:cNvPicPr>
            <a:picLocks noChangeAspect="1" noChangeArrowheads="1"/>
          </p:cNvPicPr>
          <p:nvPr/>
        </p:nvPicPr>
        <p:blipFill>
          <a:blip r:embed="rId6" cstate="print"/>
          <a:srcRect/>
          <a:stretch>
            <a:fillRect/>
          </a:stretch>
        </p:blipFill>
        <p:spPr bwMode="auto">
          <a:xfrm>
            <a:off x="685800" y="4800600"/>
            <a:ext cx="1909763" cy="393700"/>
          </a:xfrm>
          <a:prstGeom prst="rect">
            <a:avLst/>
          </a:prstGeom>
          <a:noFill/>
          <a:ln w="9525">
            <a:noFill/>
            <a:miter lim="800000"/>
            <a:headEnd/>
            <a:tailEnd/>
          </a:ln>
        </p:spPr>
      </p:pic>
      <p:pic>
        <p:nvPicPr>
          <p:cNvPr id="246792" name="Picture 12"/>
          <p:cNvPicPr>
            <a:picLocks noChangeAspect="1" noChangeArrowheads="1"/>
          </p:cNvPicPr>
          <p:nvPr/>
        </p:nvPicPr>
        <p:blipFill>
          <a:blip r:embed="rId7" cstate="print"/>
          <a:srcRect/>
          <a:stretch>
            <a:fillRect/>
          </a:stretch>
        </p:blipFill>
        <p:spPr bwMode="auto">
          <a:xfrm>
            <a:off x="6858000" y="2209800"/>
            <a:ext cx="776288" cy="776288"/>
          </a:xfrm>
          <a:prstGeom prst="rect">
            <a:avLst/>
          </a:prstGeom>
          <a:noFill/>
          <a:ln w="9525">
            <a:noFill/>
            <a:miter lim="800000"/>
            <a:headEnd/>
            <a:tailEnd/>
          </a:ln>
        </p:spPr>
      </p:pic>
      <p:pic>
        <p:nvPicPr>
          <p:cNvPr id="246793" name="Picture 13"/>
          <p:cNvPicPr>
            <a:picLocks noChangeAspect="1" noChangeArrowheads="1"/>
          </p:cNvPicPr>
          <p:nvPr/>
        </p:nvPicPr>
        <p:blipFill>
          <a:blip r:embed="rId8" cstate="print"/>
          <a:srcRect/>
          <a:stretch>
            <a:fillRect/>
          </a:stretch>
        </p:blipFill>
        <p:spPr bwMode="auto">
          <a:xfrm>
            <a:off x="6705600" y="4114800"/>
            <a:ext cx="1160463" cy="1160463"/>
          </a:xfrm>
          <a:prstGeom prst="rect">
            <a:avLst/>
          </a:prstGeom>
          <a:noFill/>
          <a:ln w="9525">
            <a:noFill/>
            <a:miter lim="800000"/>
            <a:headEnd/>
            <a:tailEnd/>
          </a:ln>
        </p:spPr>
      </p:pic>
      <p:sp>
        <p:nvSpPr>
          <p:cNvPr id="246794" name="Text Box 14"/>
          <p:cNvSpPr txBox="1">
            <a:spLocks noChangeArrowheads="1"/>
          </p:cNvSpPr>
          <p:nvPr/>
        </p:nvSpPr>
        <p:spPr bwMode="auto">
          <a:xfrm>
            <a:off x="990600" y="3886200"/>
            <a:ext cx="1682750" cy="415925"/>
          </a:xfrm>
          <a:prstGeom prst="rect">
            <a:avLst/>
          </a:prstGeom>
          <a:noFill/>
          <a:ln w="9525">
            <a:noFill/>
            <a:miter lim="800000"/>
            <a:headEnd/>
            <a:tailEnd/>
          </a:ln>
        </p:spPr>
        <p:txBody>
          <a:bodyPr>
            <a:spAutoFit/>
          </a:bodyPr>
          <a:lstStyle/>
          <a:p>
            <a:pPr eaLnBrk="0" hangingPunct="0">
              <a:spcBef>
                <a:spcPct val="50000"/>
              </a:spcBef>
            </a:pPr>
            <a:r>
              <a:rPr lang="en-US" sz="2100" b="1" dirty="0" err="1" smtClean="0">
                <a:solidFill>
                  <a:srgbClr val="000000"/>
                </a:solidFill>
              </a:rPr>
              <a:t>necentrat</a:t>
            </a:r>
            <a:endParaRPr lang="en-US" sz="2100" b="1" dirty="0">
              <a:solidFill>
                <a:srgbClr val="000000"/>
              </a:solidFill>
            </a:endParaRPr>
          </a:p>
        </p:txBody>
      </p:sp>
      <p:sp>
        <p:nvSpPr>
          <p:cNvPr id="246795" name="Text Box 15"/>
          <p:cNvSpPr txBox="1">
            <a:spLocks noChangeArrowheads="1"/>
          </p:cNvSpPr>
          <p:nvPr/>
        </p:nvSpPr>
        <p:spPr bwMode="auto">
          <a:xfrm>
            <a:off x="1066800" y="2667000"/>
            <a:ext cx="1524000" cy="415498"/>
          </a:xfrm>
          <a:prstGeom prst="rect">
            <a:avLst/>
          </a:prstGeom>
          <a:noFill/>
          <a:ln w="9525">
            <a:noFill/>
            <a:miter lim="800000"/>
            <a:headEnd/>
            <a:tailEnd/>
          </a:ln>
        </p:spPr>
        <p:txBody>
          <a:bodyPr>
            <a:spAutoFit/>
          </a:bodyPr>
          <a:lstStyle/>
          <a:p>
            <a:pPr eaLnBrk="0" hangingPunct="0">
              <a:spcBef>
                <a:spcPct val="50000"/>
              </a:spcBef>
            </a:pPr>
            <a:r>
              <a:rPr lang="en-US" sz="2100" b="1" dirty="0" err="1" smtClean="0">
                <a:solidFill>
                  <a:srgbClr val="000000"/>
                </a:solidFill>
              </a:rPr>
              <a:t>centrat</a:t>
            </a:r>
            <a:endParaRPr lang="en-US" sz="2100" b="1" dirty="0">
              <a:solidFill>
                <a:srgbClr val="000000"/>
              </a:solidFill>
            </a:endParaRPr>
          </a:p>
        </p:txBody>
      </p:sp>
      <p:sp>
        <p:nvSpPr>
          <p:cNvPr id="246796" name="Text Box 16"/>
          <p:cNvSpPr txBox="1">
            <a:spLocks noChangeArrowheads="1"/>
          </p:cNvSpPr>
          <p:nvPr/>
        </p:nvSpPr>
        <p:spPr bwMode="auto">
          <a:xfrm>
            <a:off x="762000" y="5334000"/>
            <a:ext cx="1981200" cy="415498"/>
          </a:xfrm>
          <a:prstGeom prst="rect">
            <a:avLst/>
          </a:prstGeom>
          <a:noFill/>
          <a:ln w="9525">
            <a:noFill/>
            <a:miter lim="800000"/>
            <a:headEnd/>
            <a:tailEnd/>
          </a:ln>
        </p:spPr>
        <p:txBody>
          <a:bodyPr>
            <a:spAutoFit/>
          </a:bodyPr>
          <a:lstStyle/>
          <a:p>
            <a:pPr eaLnBrk="0" hangingPunct="0">
              <a:spcBef>
                <a:spcPct val="50000"/>
              </a:spcBef>
            </a:pPr>
            <a:r>
              <a:rPr lang="en-US" sz="2100" b="1" dirty="0">
                <a:solidFill>
                  <a:srgbClr val="000000"/>
                </a:solidFill>
              </a:rPr>
              <a:t>c</a:t>
            </a:r>
            <a:r>
              <a:rPr lang="en-US" sz="2100" b="1" dirty="0" smtClean="0">
                <a:solidFill>
                  <a:srgbClr val="000000"/>
                </a:solidFill>
              </a:rPr>
              <a:t>ubic </a:t>
            </a:r>
            <a:r>
              <a:rPr lang="en-US" sz="2100" b="1" dirty="0" err="1" smtClean="0">
                <a:solidFill>
                  <a:srgbClr val="000000"/>
                </a:solidFill>
              </a:rPr>
              <a:t>corectat</a:t>
            </a:r>
            <a:endParaRPr lang="en-US" sz="2100" b="1" dirty="0">
              <a:solidFill>
                <a:srgbClr val="000000"/>
              </a:solidFill>
            </a:endParaRPr>
          </a:p>
        </p:txBody>
      </p:sp>
      <p:sp>
        <p:nvSpPr>
          <p:cNvPr id="246797" name="Text Box 17"/>
          <p:cNvSpPr txBox="1">
            <a:spLocks noChangeArrowheads="1"/>
          </p:cNvSpPr>
          <p:nvPr/>
        </p:nvSpPr>
        <p:spPr bwMode="auto">
          <a:xfrm>
            <a:off x="6781800" y="3048000"/>
            <a:ext cx="1524000" cy="366713"/>
          </a:xfrm>
          <a:prstGeom prst="rect">
            <a:avLst/>
          </a:prstGeom>
          <a:noFill/>
          <a:ln w="9525">
            <a:noFill/>
            <a:miter lim="800000"/>
            <a:headEnd/>
            <a:tailEnd/>
          </a:ln>
        </p:spPr>
        <p:txBody>
          <a:bodyPr>
            <a:spAutoFit/>
          </a:bodyPr>
          <a:lstStyle/>
          <a:p>
            <a:pPr eaLnBrk="0" hangingPunct="0">
              <a:spcBef>
                <a:spcPct val="50000"/>
              </a:spcBef>
            </a:pPr>
            <a:r>
              <a:rPr lang="en-US" sz="2100" b="1">
                <a:solidFill>
                  <a:srgbClr val="000000"/>
                </a:solidFill>
              </a:rPr>
              <a:t>diagonal</a:t>
            </a:r>
          </a:p>
        </p:txBody>
      </p:sp>
      <p:sp>
        <p:nvSpPr>
          <p:cNvPr id="246798" name="Text Box 18"/>
          <p:cNvSpPr txBox="1">
            <a:spLocks noChangeArrowheads="1"/>
          </p:cNvSpPr>
          <p:nvPr/>
        </p:nvSpPr>
        <p:spPr bwMode="auto">
          <a:xfrm>
            <a:off x="6934200" y="5410200"/>
            <a:ext cx="1524000" cy="366713"/>
          </a:xfrm>
          <a:prstGeom prst="rect">
            <a:avLst/>
          </a:prstGeom>
          <a:noFill/>
          <a:ln w="9525">
            <a:noFill/>
            <a:miter lim="800000"/>
            <a:headEnd/>
            <a:tailEnd/>
          </a:ln>
        </p:spPr>
        <p:txBody>
          <a:bodyPr>
            <a:spAutoFit/>
          </a:bodyPr>
          <a:lstStyle/>
          <a:p>
            <a:pPr eaLnBrk="0" hangingPunct="0">
              <a:spcBef>
                <a:spcPct val="50000"/>
              </a:spcBef>
            </a:pPr>
            <a:r>
              <a:rPr lang="en-US" sz="2100" b="1">
                <a:solidFill>
                  <a:srgbClr val="000000"/>
                </a:solidFill>
              </a:rPr>
              <a:t>Sobel</a:t>
            </a:r>
          </a:p>
        </p:txBody>
      </p:sp>
      <p:grpSp>
        <p:nvGrpSpPr>
          <p:cNvPr id="16" name="Group 15"/>
          <p:cNvGrpSpPr/>
          <p:nvPr/>
        </p:nvGrpSpPr>
        <p:grpSpPr>
          <a:xfrm>
            <a:off x="104685" y="451866"/>
            <a:ext cx="8476775" cy="707886"/>
            <a:chOff x="30705" y="279260"/>
            <a:chExt cx="8476775" cy="707886"/>
          </a:xfrm>
        </p:grpSpPr>
        <p:sp>
          <p:nvSpPr>
            <p:cNvPr id="17" name="TextBox 16"/>
            <p:cNvSpPr txBox="1"/>
            <p:nvPr/>
          </p:nvSpPr>
          <p:spPr>
            <a:xfrm>
              <a:off x="30705" y="379219"/>
              <a:ext cx="929000" cy="461665"/>
            </a:xfrm>
            <a:prstGeom prst="rect">
              <a:avLst/>
            </a:prstGeom>
            <a:noFill/>
          </p:spPr>
          <p:txBody>
            <a:bodyPr wrap="square" rtlCol="0">
              <a:spAutoFit/>
            </a:bodyPr>
            <a:lstStyle/>
            <a:p>
              <a:pPr algn="ctr"/>
              <a:r>
                <a:rPr lang="en-US" sz="1200" b="1" dirty="0"/>
                <a:t>i</a:t>
              </a:r>
              <a:r>
                <a:rPr lang="en-US" sz="1200" b="1" dirty="0" smtClean="0"/>
                <a:t>magine</a:t>
              </a:r>
            </a:p>
            <a:p>
              <a:pPr algn="ctr"/>
              <a:r>
                <a:rPr lang="en-US" sz="1200" b="1" dirty="0" err="1" smtClean="0"/>
                <a:t>Inițială</a:t>
              </a:r>
              <a:endParaRPr lang="en-US" sz="1200" b="1" dirty="0"/>
            </a:p>
          </p:txBody>
        </p:sp>
        <p:sp>
          <p:nvSpPr>
            <p:cNvPr id="18" name="TextBox 17"/>
            <p:cNvSpPr txBox="1"/>
            <p:nvPr/>
          </p:nvSpPr>
          <p:spPr>
            <a:xfrm>
              <a:off x="1062179" y="331568"/>
              <a:ext cx="848487" cy="553998"/>
            </a:xfrm>
            <a:prstGeom prst="rect">
              <a:avLst/>
            </a:prstGeom>
            <a:solidFill>
              <a:schemeClr val="tx2">
                <a:lumMod val="40000"/>
                <a:lumOff val="60000"/>
              </a:schemeClr>
            </a:solidFill>
            <a:ln>
              <a:solidFill>
                <a:srgbClr val="000000"/>
              </a:solidFill>
            </a:ln>
          </p:spPr>
          <p:txBody>
            <a:bodyPr wrap="square" rtlCol="0">
              <a:spAutoFit/>
            </a:bodyPr>
            <a:lstStyle/>
            <a:p>
              <a:pPr algn="ctr"/>
              <a:r>
                <a:rPr lang="en-US" sz="1000" b="1" dirty="0" err="1"/>
                <a:t>n</a:t>
              </a:r>
              <a:r>
                <a:rPr lang="en-US" sz="1000" b="1" dirty="0" err="1" smtClean="0"/>
                <a:t>ormalizare</a:t>
              </a:r>
              <a:r>
                <a:rPr lang="en-US" sz="1000" b="1" dirty="0" smtClean="0"/>
                <a:t> Gamma &amp; </a:t>
              </a:r>
            </a:p>
            <a:p>
              <a:pPr algn="ctr"/>
              <a:r>
                <a:rPr lang="en-US" sz="1000" b="1" dirty="0" err="1" smtClean="0"/>
                <a:t>culoare</a:t>
              </a:r>
              <a:endParaRPr lang="en-US" sz="1000" b="1" dirty="0"/>
            </a:p>
          </p:txBody>
        </p:sp>
        <p:sp>
          <p:nvSpPr>
            <p:cNvPr id="19" name="TextBox 18"/>
            <p:cNvSpPr txBox="1"/>
            <p:nvPr/>
          </p:nvSpPr>
          <p:spPr>
            <a:xfrm>
              <a:off x="2187305" y="408512"/>
              <a:ext cx="756704" cy="400110"/>
            </a:xfrm>
            <a:prstGeom prst="rect">
              <a:avLst/>
            </a:prstGeom>
            <a:solidFill>
              <a:srgbClr val="8EB4E3"/>
            </a:solidFill>
            <a:ln>
              <a:solidFill>
                <a:srgbClr val="000000"/>
              </a:solidFill>
            </a:ln>
          </p:spPr>
          <p:txBody>
            <a:bodyPr wrap="square" rtlCol="0">
              <a:spAutoFit/>
            </a:bodyPr>
            <a:lstStyle/>
            <a:p>
              <a:pPr algn="ctr"/>
              <a:r>
                <a:rPr lang="en-US" sz="1000" b="1" dirty="0" err="1"/>
                <a:t>c</a:t>
              </a:r>
              <a:r>
                <a:rPr lang="en-US" sz="1000" b="1" dirty="0" err="1" smtClean="0"/>
                <a:t>alculează</a:t>
              </a:r>
              <a:r>
                <a:rPr lang="en-US" sz="1000" b="1" dirty="0" smtClean="0"/>
                <a:t> </a:t>
              </a:r>
              <a:r>
                <a:rPr lang="en-US" sz="1000" b="1" dirty="0" err="1" smtClean="0"/>
                <a:t>gradienți</a:t>
              </a:r>
              <a:endParaRPr lang="en-US" sz="1000" b="1" dirty="0"/>
            </a:p>
          </p:txBody>
        </p:sp>
        <p:sp>
          <p:nvSpPr>
            <p:cNvPr id="20" name="TextBox 19"/>
            <p:cNvSpPr txBox="1"/>
            <p:nvPr/>
          </p:nvSpPr>
          <p:spPr>
            <a:xfrm>
              <a:off x="3222205" y="334696"/>
              <a:ext cx="827825" cy="553998"/>
            </a:xfrm>
            <a:prstGeom prst="rect">
              <a:avLst/>
            </a:prstGeom>
            <a:solidFill>
              <a:srgbClr val="8EB4E3"/>
            </a:solidFill>
            <a:ln>
              <a:solidFill>
                <a:srgbClr val="000000"/>
              </a:solidFill>
            </a:ln>
          </p:spPr>
          <p:txBody>
            <a:bodyPr wrap="square" rtlCol="0">
              <a:spAutoFit/>
            </a:bodyPr>
            <a:lstStyle/>
            <a:p>
              <a:pPr algn="ctr"/>
              <a:r>
                <a:rPr lang="en-US" sz="1000" b="1" dirty="0" smtClean="0"/>
                <a:t>HOG </a:t>
              </a:r>
              <a:r>
                <a:rPr lang="en-US" sz="1000" b="1" dirty="0" err="1" smtClean="0"/>
                <a:t>în</a:t>
              </a:r>
              <a:r>
                <a:rPr lang="en-US" sz="1000" b="1" dirty="0" smtClean="0"/>
                <a:t> </a:t>
              </a:r>
            </a:p>
            <a:p>
              <a:pPr algn="ctr"/>
              <a:r>
                <a:rPr lang="en-US" sz="1000" b="1" dirty="0" err="1" smtClean="0"/>
                <a:t>celule</a:t>
              </a:r>
              <a:r>
                <a:rPr lang="en-US" sz="1000" b="1" dirty="0" smtClean="0"/>
                <a:t> </a:t>
              </a:r>
              <a:r>
                <a:rPr lang="en-US" sz="1000" b="1" dirty="0" err="1" smtClean="0"/>
                <a:t>după</a:t>
              </a:r>
              <a:r>
                <a:rPr lang="en-US" sz="1000" b="1" dirty="0" smtClean="0"/>
                <a:t> </a:t>
              </a:r>
            </a:p>
            <a:p>
              <a:pPr algn="ctr"/>
              <a:r>
                <a:rPr lang="en-US" sz="1000" b="1" dirty="0" err="1" smtClean="0"/>
                <a:t>orientare</a:t>
              </a:r>
              <a:endParaRPr lang="en-US" sz="1000" b="1" dirty="0"/>
            </a:p>
          </p:txBody>
        </p:sp>
        <p:sp>
          <p:nvSpPr>
            <p:cNvPr id="21" name="TextBox 20"/>
            <p:cNvSpPr txBox="1"/>
            <p:nvPr/>
          </p:nvSpPr>
          <p:spPr>
            <a:xfrm>
              <a:off x="4320927" y="279260"/>
              <a:ext cx="882989" cy="707886"/>
            </a:xfrm>
            <a:prstGeom prst="rect">
              <a:avLst/>
            </a:prstGeom>
            <a:solidFill>
              <a:srgbClr val="8EB4E3"/>
            </a:solidFill>
            <a:ln>
              <a:solidFill>
                <a:srgbClr val="000000"/>
              </a:solidFill>
            </a:ln>
          </p:spPr>
          <p:txBody>
            <a:bodyPr wrap="square" rtlCol="0">
              <a:spAutoFit/>
            </a:bodyPr>
            <a:lstStyle/>
            <a:p>
              <a:pPr algn="ctr"/>
              <a:r>
                <a:rPr lang="en-US" sz="1000" b="1" dirty="0" err="1" smtClean="0"/>
                <a:t>Normalizare</a:t>
              </a:r>
              <a:r>
                <a:rPr lang="en-US" sz="1000" b="1" dirty="0" smtClean="0"/>
                <a:t> </a:t>
              </a:r>
            </a:p>
            <a:p>
              <a:pPr algn="ctr"/>
              <a:r>
                <a:rPr lang="en-US" sz="1000" b="1" dirty="0"/>
                <a:t>c</a:t>
              </a:r>
              <a:r>
                <a:rPr lang="en-US" sz="1000" b="1" dirty="0" smtClean="0"/>
                <a:t>ontrast </a:t>
              </a:r>
              <a:r>
                <a:rPr lang="en-US" sz="1000" b="1" dirty="0" err="1" smtClean="0"/>
                <a:t>în</a:t>
              </a:r>
              <a:endParaRPr lang="en-US" sz="1000" b="1" dirty="0" smtClean="0"/>
            </a:p>
            <a:p>
              <a:pPr algn="ctr"/>
              <a:r>
                <a:rPr lang="en-US" sz="1000" b="1" dirty="0" err="1" smtClean="0"/>
                <a:t>blocuri</a:t>
              </a:r>
              <a:r>
                <a:rPr lang="en-US" sz="1000" b="1" dirty="0" smtClean="0"/>
                <a:t> </a:t>
              </a:r>
            </a:p>
            <a:p>
              <a:pPr algn="ctr"/>
              <a:r>
                <a:rPr lang="en-US" sz="1000" b="1" dirty="0" err="1" smtClean="0"/>
                <a:t>suprapuse</a:t>
              </a:r>
              <a:endParaRPr lang="en-US" sz="1000" b="1" dirty="0"/>
            </a:p>
          </p:txBody>
        </p:sp>
        <p:sp>
          <p:nvSpPr>
            <p:cNvPr id="22" name="TextBox 21"/>
            <p:cNvSpPr txBox="1"/>
            <p:nvPr/>
          </p:nvSpPr>
          <p:spPr>
            <a:xfrm>
              <a:off x="5474813" y="356204"/>
              <a:ext cx="790978" cy="553998"/>
            </a:xfrm>
            <a:prstGeom prst="rect">
              <a:avLst/>
            </a:prstGeom>
            <a:solidFill>
              <a:srgbClr val="8EB4E3"/>
            </a:solidFill>
            <a:ln>
              <a:solidFill>
                <a:srgbClr val="000000"/>
              </a:solidFill>
            </a:ln>
          </p:spPr>
          <p:txBody>
            <a:bodyPr wrap="square" rtlCol="0">
              <a:spAutoFit/>
            </a:bodyPr>
            <a:lstStyle/>
            <a:p>
              <a:pPr algn="ctr"/>
              <a:r>
                <a:rPr lang="en-US" sz="1000" b="1" dirty="0" err="1" smtClean="0"/>
                <a:t>Colectează</a:t>
              </a:r>
              <a:r>
                <a:rPr lang="en-US" sz="1000" b="1" dirty="0" smtClean="0"/>
                <a:t> HOG din </a:t>
              </a:r>
              <a:r>
                <a:rPr lang="en-US" sz="1000" b="1" dirty="0" err="1" smtClean="0"/>
                <a:t>fereastră</a:t>
              </a:r>
              <a:endParaRPr lang="en-US" sz="1000" b="1" dirty="0"/>
            </a:p>
          </p:txBody>
        </p:sp>
        <p:sp>
          <p:nvSpPr>
            <p:cNvPr id="24" name="TextBox 23"/>
            <p:cNvSpPr txBox="1"/>
            <p:nvPr/>
          </p:nvSpPr>
          <p:spPr>
            <a:xfrm>
              <a:off x="7598185" y="391458"/>
              <a:ext cx="909295" cy="461665"/>
            </a:xfrm>
            <a:prstGeom prst="rect">
              <a:avLst/>
            </a:prstGeom>
            <a:noFill/>
            <a:ln>
              <a:noFill/>
            </a:ln>
          </p:spPr>
          <p:txBody>
            <a:bodyPr wrap="square" rtlCol="0">
              <a:spAutoFit/>
            </a:bodyPr>
            <a:lstStyle/>
            <a:p>
              <a:pPr algn="ctr"/>
              <a:r>
                <a:rPr lang="en-US" sz="1200" b="1" dirty="0" smtClean="0"/>
                <a:t>e un </a:t>
              </a:r>
              <a:r>
                <a:rPr lang="en-US" sz="1200" b="1" dirty="0" err="1" smtClean="0"/>
                <a:t>om</a:t>
              </a:r>
              <a:r>
                <a:rPr lang="en-US" sz="1200" b="1" dirty="0" smtClean="0"/>
                <a:t>/ </a:t>
              </a:r>
            </a:p>
            <a:p>
              <a:pPr algn="ctr"/>
              <a:r>
                <a:rPr lang="en-US" sz="1200" b="1" dirty="0" smtClean="0"/>
                <a:t>nu e un </a:t>
              </a:r>
              <a:r>
                <a:rPr lang="en-US" sz="1200" b="1" dirty="0" err="1" smtClean="0"/>
                <a:t>om</a:t>
              </a:r>
              <a:endParaRPr lang="en-US" sz="1200" b="1" dirty="0"/>
            </a:p>
          </p:txBody>
        </p:sp>
        <p:cxnSp>
          <p:nvCxnSpPr>
            <p:cNvPr id="25" name="Straight Arrow Connector 24"/>
            <p:cNvCxnSpPr/>
            <p:nvPr/>
          </p:nvCxnSpPr>
          <p:spPr>
            <a:xfrm>
              <a:off x="792027"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1917091"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2951308"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050030" y="630658"/>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5203916"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6265791" y="62124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327692"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2" name="Oval 31"/>
          <p:cNvSpPr/>
          <p:nvPr/>
        </p:nvSpPr>
        <p:spPr>
          <a:xfrm>
            <a:off x="762000" y="1828800"/>
            <a:ext cx="1752600" cy="140255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N. </a:t>
            </a:r>
            <a:r>
              <a:rPr lang="en-US" sz="1200" dirty="0" err="1" smtClean="0"/>
              <a:t>Dalal</a:t>
            </a:r>
            <a:endParaRPr lang="en-US" sz="1200" dirty="0"/>
          </a:p>
        </p:txBody>
      </p:sp>
      <p:sp>
        <p:nvSpPr>
          <p:cNvPr id="34" name="TextBox 33"/>
          <p:cNvSpPr txBox="1"/>
          <p:nvPr/>
        </p:nvSpPr>
        <p:spPr>
          <a:xfrm>
            <a:off x="6609585" y="593794"/>
            <a:ext cx="791683" cy="400110"/>
          </a:xfrm>
          <a:prstGeom prst="rect">
            <a:avLst/>
          </a:prstGeom>
          <a:solidFill>
            <a:srgbClr val="8EB4E3"/>
          </a:solidFill>
          <a:ln>
            <a:solidFill>
              <a:srgbClr val="000000"/>
            </a:solidFill>
          </a:ln>
        </p:spPr>
        <p:txBody>
          <a:bodyPr wrap="square" rtlCol="0">
            <a:spAutoFit/>
          </a:bodyPr>
          <a:lstStyle/>
          <a:p>
            <a:pPr algn="ctr"/>
            <a:r>
              <a:rPr lang="en-US" sz="1000" b="1" dirty="0" err="1" smtClean="0"/>
              <a:t>Clasificator</a:t>
            </a:r>
            <a:r>
              <a:rPr lang="en-US" sz="1000" b="1" dirty="0" smtClean="0"/>
              <a:t> </a:t>
            </a:r>
          </a:p>
          <a:p>
            <a:pPr algn="ctr"/>
            <a:r>
              <a:rPr lang="en-US" sz="1000" b="1" dirty="0" err="1" smtClean="0"/>
              <a:t>liniar</a:t>
            </a:r>
            <a:endParaRPr lang="en-US" sz="1000" b="1" dirty="0"/>
          </a:p>
        </p:txBody>
      </p:sp>
    </p:spTree>
    <p:extLst>
      <p:ext uri="{BB962C8B-B14F-4D97-AF65-F5344CB8AC3E}">
        <p14:creationId xmlns:p14="http://schemas.microsoft.com/office/powerpoint/2010/main" val="175517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body" idx="1"/>
          </p:nvPr>
        </p:nvSpPr>
        <p:spPr>
          <a:xfrm>
            <a:off x="289629" y="1600200"/>
            <a:ext cx="6321039" cy="4781532"/>
          </a:xfrm>
        </p:spPr>
        <p:txBody>
          <a:bodyPr>
            <a:normAutofit/>
          </a:bodyPr>
          <a:lstStyle/>
          <a:p>
            <a:pPr eaLnBrk="1" hangingPunct="1"/>
            <a:r>
              <a:rPr lang="en-US" dirty="0" err="1"/>
              <a:t>h</a:t>
            </a:r>
            <a:r>
              <a:rPr lang="en-US" dirty="0" err="1" smtClean="0"/>
              <a:t>istograme</a:t>
            </a:r>
            <a:r>
              <a:rPr lang="en-US" dirty="0" smtClean="0"/>
              <a:t> de </a:t>
            </a:r>
            <a:r>
              <a:rPr lang="en-US" dirty="0" err="1" smtClean="0"/>
              <a:t>gradienți</a:t>
            </a:r>
            <a:r>
              <a:rPr lang="en-US" dirty="0" smtClean="0"/>
              <a:t> </a:t>
            </a:r>
            <a:r>
              <a:rPr lang="en-US" dirty="0" err="1" smtClean="0"/>
              <a:t>orientați</a:t>
            </a:r>
            <a:endParaRPr lang="en-US" dirty="0" smtClean="0"/>
          </a:p>
          <a:p>
            <a:pPr lvl="1" eaLnBrk="1" hangingPunct="1">
              <a:buFontTx/>
              <a:buChar char="-"/>
            </a:pPr>
            <a:r>
              <a:rPr lang="en-US" dirty="0" err="1" smtClean="0"/>
              <a:t>după</a:t>
            </a:r>
            <a:r>
              <a:rPr lang="en-US" dirty="0" smtClean="0"/>
              <a:t> </a:t>
            </a:r>
            <a:r>
              <a:rPr lang="en-US" dirty="0" err="1" smtClean="0"/>
              <a:t>orientare</a:t>
            </a:r>
            <a:r>
              <a:rPr lang="en-US" dirty="0" smtClean="0"/>
              <a:t>: 9 </a:t>
            </a:r>
            <a:r>
              <a:rPr lang="en-US" dirty="0" err="1" smtClean="0"/>
              <a:t>intervale</a:t>
            </a:r>
            <a:r>
              <a:rPr lang="en-US" dirty="0" smtClean="0"/>
              <a:t> </a:t>
            </a:r>
            <a:r>
              <a:rPr lang="en-US" dirty="0" err="1" smtClean="0"/>
              <a:t>pentru</a:t>
            </a:r>
            <a:r>
              <a:rPr lang="en-US" dirty="0" smtClean="0"/>
              <a:t> </a:t>
            </a:r>
            <a:r>
              <a:rPr lang="en-US" dirty="0" err="1" smtClean="0"/>
              <a:t>orientări</a:t>
            </a:r>
            <a:r>
              <a:rPr lang="en-US" dirty="0" smtClean="0"/>
              <a:t> </a:t>
            </a:r>
            <a:r>
              <a:rPr lang="en-US" dirty="0" err="1" smtClean="0"/>
              <a:t>între</a:t>
            </a:r>
            <a:r>
              <a:rPr lang="en-US" dirty="0" smtClean="0"/>
              <a:t> [0</a:t>
            </a:r>
            <a:r>
              <a:rPr lang="en-US" baseline="30000" dirty="0" smtClean="0"/>
              <a:t>o</a:t>
            </a:r>
            <a:r>
              <a:rPr lang="en-US" dirty="0" smtClean="0"/>
              <a:t>, 180</a:t>
            </a:r>
            <a:r>
              <a:rPr lang="en-US" baseline="30000" dirty="0" smtClean="0"/>
              <a:t>o</a:t>
            </a:r>
            <a:r>
              <a:rPr lang="en-US" dirty="0" smtClean="0"/>
              <a:t>]</a:t>
            </a:r>
          </a:p>
          <a:p>
            <a:pPr lvl="1" eaLnBrk="1" hangingPunct="1">
              <a:buFontTx/>
              <a:buChar char="-"/>
            </a:pPr>
            <a:endParaRPr lang="en-US" dirty="0" smtClean="0"/>
          </a:p>
          <a:p>
            <a:pPr lvl="1" eaLnBrk="1" hangingPunct="1">
              <a:buFontTx/>
              <a:buChar char="-"/>
            </a:pPr>
            <a:r>
              <a:rPr lang="en-US" dirty="0" err="1" smtClean="0"/>
              <a:t>după</a:t>
            </a:r>
            <a:r>
              <a:rPr lang="en-US" dirty="0" smtClean="0"/>
              <a:t> </a:t>
            </a:r>
            <a:r>
              <a:rPr lang="en-US" dirty="0" err="1" smtClean="0"/>
              <a:t>celule</a:t>
            </a:r>
            <a:endParaRPr lang="en-US" dirty="0" smtClean="0"/>
          </a:p>
          <a:p>
            <a:pPr marL="457200" lvl="1" indent="0" eaLnBrk="1" hangingPunct="1">
              <a:buNone/>
            </a:pPr>
            <a:endParaRPr lang="en-US" dirty="0" smtClean="0"/>
          </a:p>
          <a:p>
            <a:pPr marL="457200" lvl="1" indent="0" eaLnBrk="1" hangingPunct="1">
              <a:buNone/>
            </a:pPr>
            <a:r>
              <a:rPr lang="en-US" dirty="0" smtClean="0"/>
              <a:t>- </a:t>
            </a:r>
            <a:r>
              <a:rPr lang="en-US" dirty="0" err="1"/>
              <a:t>c</a:t>
            </a:r>
            <a:r>
              <a:rPr lang="en-US" dirty="0" err="1" smtClean="0"/>
              <a:t>ontribuția</a:t>
            </a:r>
            <a:r>
              <a:rPr lang="en-US" dirty="0" smtClean="0"/>
              <a:t> </a:t>
            </a:r>
            <a:r>
              <a:rPr lang="en-US" dirty="0" err="1" smtClean="0"/>
              <a:t>fiecărui</a:t>
            </a:r>
            <a:r>
              <a:rPr lang="en-US" dirty="0" smtClean="0"/>
              <a:t> pixel direct </a:t>
            </a:r>
            <a:r>
              <a:rPr lang="en-US" dirty="0" err="1" smtClean="0"/>
              <a:t>proporțională</a:t>
            </a:r>
            <a:r>
              <a:rPr lang="en-US" dirty="0" smtClean="0"/>
              <a:t> cu </a:t>
            </a:r>
            <a:r>
              <a:rPr lang="en-US" dirty="0" err="1" smtClean="0"/>
              <a:t>magnitudinea</a:t>
            </a:r>
            <a:r>
              <a:rPr lang="en-US" dirty="0" smtClean="0"/>
              <a:t> </a:t>
            </a:r>
            <a:r>
              <a:rPr lang="en-US" dirty="0" err="1" smtClean="0"/>
              <a:t>gradientului</a:t>
            </a:r>
            <a:endParaRPr lang="en-US" dirty="0" smtClean="0"/>
          </a:p>
        </p:txBody>
      </p:sp>
      <p:sp>
        <p:nvSpPr>
          <p:cNvPr id="247812" name="AutoShape 4"/>
          <p:cNvSpPr>
            <a:spLocks noChangeArrowheads="1"/>
          </p:cNvSpPr>
          <p:nvPr/>
        </p:nvSpPr>
        <p:spPr bwMode="auto">
          <a:xfrm>
            <a:off x="3613950" y="1219200"/>
            <a:ext cx="228600" cy="304800"/>
          </a:xfrm>
          <a:prstGeom prst="upArrow">
            <a:avLst>
              <a:gd name="adj1" fmla="val 50000"/>
              <a:gd name="adj2" fmla="val 33333"/>
            </a:avLst>
          </a:prstGeom>
          <a:solidFill>
            <a:srgbClr val="0000FF"/>
          </a:solidFill>
          <a:ln w="9525">
            <a:noFill/>
            <a:miter lim="800000"/>
            <a:headEnd/>
            <a:tailEnd/>
          </a:ln>
        </p:spPr>
        <p:txBody>
          <a:bodyPr wrap="none" anchor="ctr"/>
          <a:lstStyle/>
          <a:p>
            <a:pPr eaLnBrk="0" hangingPunct="0"/>
            <a:endParaRPr lang="en-US" sz="2100" b="1">
              <a:solidFill>
                <a:srgbClr val="000000"/>
              </a:solidFill>
            </a:endParaRPr>
          </a:p>
        </p:txBody>
      </p:sp>
      <p:grpSp>
        <p:nvGrpSpPr>
          <p:cNvPr id="9" name="Group 8"/>
          <p:cNvGrpSpPr/>
          <p:nvPr/>
        </p:nvGrpSpPr>
        <p:grpSpPr>
          <a:xfrm>
            <a:off x="104685" y="451866"/>
            <a:ext cx="8476775" cy="707886"/>
            <a:chOff x="30705" y="279260"/>
            <a:chExt cx="8476775" cy="707886"/>
          </a:xfrm>
        </p:grpSpPr>
        <p:sp>
          <p:nvSpPr>
            <p:cNvPr id="10" name="TextBox 9"/>
            <p:cNvSpPr txBox="1"/>
            <p:nvPr/>
          </p:nvSpPr>
          <p:spPr>
            <a:xfrm>
              <a:off x="30705" y="379219"/>
              <a:ext cx="929000" cy="461665"/>
            </a:xfrm>
            <a:prstGeom prst="rect">
              <a:avLst/>
            </a:prstGeom>
            <a:noFill/>
          </p:spPr>
          <p:txBody>
            <a:bodyPr wrap="square" rtlCol="0">
              <a:spAutoFit/>
            </a:bodyPr>
            <a:lstStyle/>
            <a:p>
              <a:pPr algn="ctr"/>
              <a:r>
                <a:rPr lang="en-US" sz="1200" b="1" dirty="0"/>
                <a:t>i</a:t>
              </a:r>
              <a:r>
                <a:rPr lang="en-US" sz="1200" b="1" dirty="0" smtClean="0"/>
                <a:t>magine</a:t>
              </a:r>
            </a:p>
            <a:p>
              <a:pPr algn="ctr"/>
              <a:r>
                <a:rPr lang="en-US" sz="1200" b="1" dirty="0" err="1" smtClean="0"/>
                <a:t>Inițială</a:t>
              </a:r>
              <a:endParaRPr lang="en-US" sz="1200" b="1" dirty="0"/>
            </a:p>
          </p:txBody>
        </p:sp>
        <p:sp>
          <p:nvSpPr>
            <p:cNvPr id="11" name="TextBox 10"/>
            <p:cNvSpPr txBox="1"/>
            <p:nvPr/>
          </p:nvSpPr>
          <p:spPr>
            <a:xfrm>
              <a:off x="1062179" y="331568"/>
              <a:ext cx="848487" cy="553998"/>
            </a:xfrm>
            <a:prstGeom prst="rect">
              <a:avLst/>
            </a:prstGeom>
            <a:solidFill>
              <a:schemeClr val="tx2">
                <a:lumMod val="40000"/>
                <a:lumOff val="60000"/>
              </a:schemeClr>
            </a:solidFill>
            <a:ln>
              <a:solidFill>
                <a:srgbClr val="000000"/>
              </a:solidFill>
            </a:ln>
          </p:spPr>
          <p:txBody>
            <a:bodyPr wrap="square" rtlCol="0">
              <a:spAutoFit/>
            </a:bodyPr>
            <a:lstStyle/>
            <a:p>
              <a:pPr algn="ctr"/>
              <a:r>
                <a:rPr lang="en-US" sz="1000" b="1" dirty="0" err="1"/>
                <a:t>n</a:t>
              </a:r>
              <a:r>
                <a:rPr lang="en-US" sz="1000" b="1" dirty="0" err="1" smtClean="0"/>
                <a:t>ormalizare</a:t>
              </a:r>
              <a:r>
                <a:rPr lang="en-US" sz="1000" b="1" dirty="0" smtClean="0"/>
                <a:t> Gamma &amp; </a:t>
              </a:r>
            </a:p>
            <a:p>
              <a:pPr algn="ctr"/>
              <a:r>
                <a:rPr lang="en-US" sz="1000" b="1" dirty="0" err="1" smtClean="0"/>
                <a:t>culoare</a:t>
              </a:r>
              <a:endParaRPr lang="en-US" sz="1000" b="1" dirty="0"/>
            </a:p>
          </p:txBody>
        </p:sp>
        <p:sp>
          <p:nvSpPr>
            <p:cNvPr id="12" name="TextBox 11"/>
            <p:cNvSpPr txBox="1"/>
            <p:nvPr/>
          </p:nvSpPr>
          <p:spPr>
            <a:xfrm>
              <a:off x="2187305" y="408512"/>
              <a:ext cx="756704" cy="400110"/>
            </a:xfrm>
            <a:prstGeom prst="rect">
              <a:avLst/>
            </a:prstGeom>
            <a:solidFill>
              <a:srgbClr val="8EB4E3"/>
            </a:solidFill>
            <a:ln>
              <a:solidFill>
                <a:srgbClr val="000000"/>
              </a:solidFill>
            </a:ln>
          </p:spPr>
          <p:txBody>
            <a:bodyPr wrap="square" rtlCol="0">
              <a:spAutoFit/>
            </a:bodyPr>
            <a:lstStyle/>
            <a:p>
              <a:pPr algn="ctr"/>
              <a:r>
                <a:rPr lang="en-US" sz="1000" b="1" dirty="0" err="1"/>
                <a:t>c</a:t>
              </a:r>
              <a:r>
                <a:rPr lang="en-US" sz="1000" b="1" dirty="0" err="1" smtClean="0"/>
                <a:t>alculează</a:t>
              </a:r>
              <a:r>
                <a:rPr lang="en-US" sz="1000" b="1" dirty="0" smtClean="0"/>
                <a:t> </a:t>
              </a:r>
              <a:r>
                <a:rPr lang="en-US" sz="1000" b="1" dirty="0" err="1" smtClean="0"/>
                <a:t>gradienți</a:t>
              </a:r>
              <a:endParaRPr lang="en-US" sz="1000" b="1" dirty="0"/>
            </a:p>
          </p:txBody>
        </p:sp>
        <p:sp>
          <p:nvSpPr>
            <p:cNvPr id="13" name="TextBox 12"/>
            <p:cNvSpPr txBox="1"/>
            <p:nvPr/>
          </p:nvSpPr>
          <p:spPr>
            <a:xfrm>
              <a:off x="3222205" y="334696"/>
              <a:ext cx="827825" cy="553998"/>
            </a:xfrm>
            <a:prstGeom prst="rect">
              <a:avLst/>
            </a:prstGeom>
            <a:solidFill>
              <a:srgbClr val="8EB4E3"/>
            </a:solidFill>
            <a:ln>
              <a:solidFill>
                <a:srgbClr val="000000"/>
              </a:solidFill>
            </a:ln>
          </p:spPr>
          <p:txBody>
            <a:bodyPr wrap="square" rtlCol="0">
              <a:spAutoFit/>
            </a:bodyPr>
            <a:lstStyle/>
            <a:p>
              <a:pPr algn="ctr"/>
              <a:r>
                <a:rPr lang="en-US" sz="1000" b="1" dirty="0" smtClean="0"/>
                <a:t>HOG </a:t>
              </a:r>
              <a:r>
                <a:rPr lang="en-US" sz="1000" b="1" dirty="0" err="1" smtClean="0"/>
                <a:t>în</a:t>
              </a:r>
              <a:r>
                <a:rPr lang="en-US" sz="1000" b="1" dirty="0" smtClean="0"/>
                <a:t> </a:t>
              </a:r>
            </a:p>
            <a:p>
              <a:pPr algn="ctr"/>
              <a:r>
                <a:rPr lang="en-US" sz="1000" b="1" dirty="0" err="1" smtClean="0"/>
                <a:t>celule</a:t>
              </a:r>
              <a:r>
                <a:rPr lang="en-US" sz="1000" b="1" dirty="0" smtClean="0"/>
                <a:t> </a:t>
              </a:r>
              <a:r>
                <a:rPr lang="en-US" sz="1000" b="1" dirty="0" err="1" smtClean="0"/>
                <a:t>după</a:t>
              </a:r>
              <a:r>
                <a:rPr lang="en-US" sz="1000" b="1" dirty="0" smtClean="0"/>
                <a:t> </a:t>
              </a:r>
            </a:p>
            <a:p>
              <a:pPr algn="ctr"/>
              <a:r>
                <a:rPr lang="en-US" sz="1000" b="1" dirty="0" err="1" smtClean="0"/>
                <a:t>orientare</a:t>
              </a:r>
              <a:endParaRPr lang="en-US" sz="1000" b="1" dirty="0"/>
            </a:p>
          </p:txBody>
        </p:sp>
        <p:sp>
          <p:nvSpPr>
            <p:cNvPr id="14" name="TextBox 13"/>
            <p:cNvSpPr txBox="1"/>
            <p:nvPr/>
          </p:nvSpPr>
          <p:spPr>
            <a:xfrm>
              <a:off x="4320927" y="279260"/>
              <a:ext cx="882989" cy="707886"/>
            </a:xfrm>
            <a:prstGeom prst="rect">
              <a:avLst/>
            </a:prstGeom>
            <a:solidFill>
              <a:srgbClr val="8EB4E3"/>
            </a:solidFill>
            <a:ln>
              <a:solidFill>
                <a:srgbClr val="000000"/>
              </a:solidFill>
            </a:ln>
          </p:spPr>
          <p:txBody>
            <a:bodyPr wrap="square" rtlCol="0">
              <a:spAutoFit/>
            </a:bodyPr>
            <a:lstStyle/>
            <a:p>
              <a:pPr algn="ctr"/>
              <a:r>
                <a:rPr lang="en-US" sz="1000" b="1" dirty="0" err="1" smtClean="0"/>
                <a:t>Normalizare</a:t>
              </a:r>
              <a:r>
                <a:rPr lang="en-US" sz="1000" b="1" dirty="0" smtClean="0"/>
                <a:t> </a:t>
              </a:r>
            </a:p>
            <a:p>
              <a:pPr algn="ctr"/>
              <a:r>
                <a:rPr lang="en-US" sz="1000" b="1" dirty="0"/>
                <a:t>c</a:t>
              </a:r>
              <a:r>
                <a:rPr lang="en-US" sz="1000" b="1" dirty="0" smtClean="0"/>
                <a:t>ontrast </a:t>
              </a:r>
              <a:r>
                <a:rPr lang="en-US" sz="1000" b="1" dirty="0" err="1" smtClean="0"/>
                <a:t>în</a:t>
              </a:r>
              <a:endParaRPr lang="en-US" sz="1000" b="1" dirty="0" smtClean="0"/>
            </a:p>
            <a:p>
              <a:pPr algn="ctr"/>
              <a:r>
                <a:rPr lang="en-US" sz="1000" b="1" dirty="0" err="1" smtClean="0"/>
                <a:t>blocuri</a:t>
              </a:r>
              <a:r>
                <a:rPr lang="en-US" sz="1000" b="1" dirty="0" smtClean="0"/>
                <a:t> </a:t>
              </a:r>
            </a:p>
            <a:p>
              <a:pPr algn="ctr"/>
              <a:r>
                <a:rPr lang="en-US" sz="1000" b="1" dirty="0" err="1" smtClean="0"/>
                <a:t>suprapuse</a:t>
              </a:r>
              <a:endParaRPr lang="en-US" sz="1000" b="1" dirty="0"/>
            </a:p>
          </p:txBody>
        </p:sp>
        <p:sp>
          <p:nvSpPr>
            <p:cNvPr id="15" name="TextBox 14"/>
            <p:cNvSpPr txBox="1"/>
            <p:nvPr/>
          </p:nvSpPr>
          <p:spPr>
            <a:xfrm>
              <a:off x="5474813" y="356204"/>
              <a:ext cx="790978" cy="553998"/>
            </a:xfrm>
            <a:prstGeom prst="rect">
              <a:avLst/>
            </a:prstGeom>
            <a:solidFill>
              <a:srgbClr val="8EB4E3"/>
            </a:solidFill>
            <a:ln>
              <a:solidFill>
                <a:srgbClr val="000000"/>
              </a:solidFill>
            </a:ln>
          </p:spPr>
          <p:txBody>
            <a:bodyPr wrap="square" rtlCol="0">
              <a:spAutoFit/>
            </a:bodyPr>
            <a:lstStyle/>
            <a:p>
              <a:pPr algn="ctr"/>
              <a:r>
                <a:rPr lang="en-US" sz="1000" b="1" dirty="0" err="1" smtClean="0"/>
                <a:t>Colectează</a:t>
              </a:r>
              <a:r>
                <a:rPr lang="en-US" sz="1000" b="1" dirty="0" smtClean="0"/>
                <a:t> HOG din </a:t>
              </a:r>
              <a:r>
                <a:rPr lang="en-US" sz="1000" b="1" dirty="0" err="1" smtClean="0"/>
                <a:t>fereastră</a:t>
              </a:r>
              <a:endParaRPr lang="en-US" sz="1000" b="1" dirty="0"/>
            </a:p>
          </p:txBody>
        </p:sp>
        <p:sp>
          <p:nvSpPr>
            <p:cNvPr id="17" name="TextBox 16"/>
            <p:cNvSpPr txBox="1"/>
            <p:nvPr/>
          </p:nvSpPr>
          <p:spPr>
            <a:xfrm>
              <a:off x="7598185" y="391458"/>
              <a:ext cx="909295" cy="461665"/>
            </a:xfrm>
            <a:prstGeom prst="rect">
              <a:avLst/>
            </a:prstGeom>
            <a:noFill/>
            <a:ln>
              <a:noFill/>
            </a:ln>
          </p:spPr>
          <p:txBody>
            <a:bodyPr wrap="square" rtlCol="0">
              <a:spAutoFit/>
            </a:bodyPr>
            <a:lstStyle/>
            <a:p>
              <a:pPr algn="ctr"/>
              <a:r>
                <a:rPr lang="en-US" sz="1200" b="1" dirty="0" smtClean="0"/>
                <a:t>e un </a:t>
              </a:r>
              <a:r>
                <a:rPr lang="en-US" sz="1200" b="1" dirty="0" err="1" smtClean="0"/>
                <a:t>om</a:t>
              </a:r>
              <a:r>
                <a:rPr lang="en-US" sz="1200" b="1" dirty="0" smtClean="0"/>
                <a:t>/ </a:t>
              </a:r>
            </a:p>
            <a:p>
              <a:pPr algn="ctr"/>
              <a:r>
                <a:rPr lang="en-US" sz="1200" b="1" dirty="0" smtClean="0"/>
                <a:t>nu e un </a:t>
              </a:r>
              <a:r>
                <a:rPr lang="en-US" sz="1200" b="1" dirty="0" err="1" smtClean="0"/>
                <a:t>om</a:t>
              </a:r>
              <a:endParaRPr lang="en-US" sz="1200" b="1" dirty="0"/>
            </a:p>
          </p:txBody>
        </p:sp>
        <p:cxnSp>
          <p:nvCxnSpPr>
            <p:cNvPr id="18" name="Straight Arrow Connector 17"/>
            <p:cNvCxnSpPr/>
            <p:nvPr/>
          </p:nvCxnSpPr>
          <p:spPr>
            <a:xfrm>
              <a:off x="792027"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917091"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951308"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050030" y="630658"/>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203916"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265791" y="62124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327692"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25" name="TextBox 24"/>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N. </a:t>
            </a:r>
            <a:r>
              <a:rPr lang="en-US" sz="1200" dirty="0" err="1" smtClean="0"/>
              <a:t>Dalal</a:t>
            </a:r>
            <a:endParaRPr lang="en-US" sz="1200" dirty="0"/>
          </a:p>
        </p:txBody>
      </p:sp>
      <p:pic>
        <p:nvPicPr>
          <p:cNvPr id="2" name="Picture 1" descr="histogramHO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4190" y="2163788"/>
            <a:ext cx="1745536" cy="1236702"/>
          </a:xfrm>
          <a:prstGeom prst="rect">
            <a:avLst/>
          </a:prstGeom>
        </p:spPr>
      </p:pic>
      <p:pic>
        <p:nvPicPr>
          <p:cNvPr id="26" name="Picture 8"/>
          <p:cNvPicPr>
            <a:picLocks noChangeAspect="1" noChangeArrowheads="1"/>
          </p:cNvPicPr>
          <p:nvPr/>
        </p:nvPicPr>
        <p:blipFill>
          <a:blip r:embed="rId4" cstate="print"/>
          <a:srcRect/>
          <a:stretch>
            <a:fillRect/>
          </a:stretch>
        </p:blipFill>
        <p:spPr bwMode="auto">
          <a:xfrm>
            <a:off x="6717601" y="3507311"/>
            <a:ext cx="1152525" cy="1152525"/>
          </a:xfrm>
          <a:prstGeom prst="rect">
            <a:avLst/>
          </a:prstGeom>
          <a:noFill/>
          <a:ln w="9525">
            <a:noFill/>
            <a:miter lim="800000"/>
            <a:headEnd/>
            <a:tailEnd/>
          </a:ln>
        </p:spPr>
      </p:pic>
      <p:sp>
        <p:nvSpPr>
          <p:cNvPr id="27" name="TextBox 26"/>
          <p:cNvSpPr txBox="1"/>
          <p:nvPr/>
        </p:nvSpPr>
        <p:spPr>
          <a:xfrm>
            <a:off x="6609585" y="593794"/>
            <a:ext cx="791683" cy="400110"/>
          </a:xfrm>
          <a:prstGeom prst="rect">
            <a:avLst/>
          </a:prstGeom>
          <a:solidFill>
            <a:srgbClr val="8EB4E3"/>
          </a:solidFill>
          <a:ln>
            <a:solidFill>
              <a:srgbClr val="000000"/>
            </a:solidFill>
          </a:ln>
        </p:spPr>
        <p:txBody>
          <a:bodyPr wrap="square" rtlCol="0">
            <a:spAutoFit/>
          </a:bodyPr>
          <a:lstStyle/>
          <a:p>
            <a:pPr algn="ctr"/>
            <a:r>
              <a:rPr lang="en-US" sz="1000" b="1" dirty="0" err="1" smtClean="0"/>
              <a:t>Clasificator</a:t>
            </a:r>
            <a:r>
              <a:rPr lang="en-US" sz="1000" b="1" dirty="0" smtClean="0"/>
              <a:t> </a:t>
            </a:r>
          </a:p>
          <a:p>
            <a:pPr algn="ctr"/>
            <a:r>
              <a:rPr lang="en-US" sz="1000" b="1" dirty="0" err="1" smtClean="0"/>
              <a:t>liniar</a:t>
            </a:r>
            <a:endParaRPr lang="en-US" sz="1000" b="1" dirty="0"/>
          </a:p>
        </p:txBody>
      </p:sp>
    </p:spTree>
    <p:extLst>
      <p:ext uri="{BB962C8B-B14F-4D97-AF65-F5344CB8AC3E}">
        <p14:creationId xmlns:p14="http://schemas.microsoft.com/office/powerpoint/2010/main" val="412996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8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8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78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body" idx="1"/>
          </p:nvPr>
        </p:nvSpPr>
        <p:spPr>
          <a:xfrm>
            <a:off x="289629" y="1600200"/>
            <a:ext cx="6164959" cy="4109771"/>
          </a:xfrm>
        </p:spPr>
        <p:txBody>
          <a:bodyPr>
            <a:normAutofit/>
          </a:bodyPr>
          <a:lstStyle/>
          <a:p>
            <a:pPr eaLnBrk="1" hangingPunct="1"/>
            <a:r>
              <a:rPr lang="en-US" dirty="0" err="1"/>
              <a:t>h</a:t>
            </a:r>
            <a:r>
              <a:rPr lang="en-US" dirty="0" err="1" smtClean="0"/>
              <a:t>istograme</a:t>
            </a:r>
            <a:r>
              <a:rPr lang="en-US" dirty="0" smtClean="0"/>
              <a:t> de </a:t>
            </a:r>
            <a:r>
              <a:rPr lang="en-US" dirty="0" err="1" smtClean="0"/>
              <a:t>gradienți</a:t>
            </a:r>
            <a:r>
              <a:rPr lang="en-US" dirty="0" smtClean="0"/>
              <a:t> </a:t>
            </a:r>
            <a:r>
              <a:rPr lang="en-US" dirty="0" err="1" smtClean="0"/>
              <a:t>orientați</a:t>
            </a:r>
            <a:endParaRPr lang="en-US" dirty="0" smtClean="0"/>
          </a:p>
          <a:p>
            <a:pPr lvl="1" eaLnBrk="1" hangingPunct="1">
              <a:buFontTx/>
              <a:buChar char="-"/>
            </a:pPr>
            <a:r>
              <a:rPr lang="en-US" dirty="0" err="1" smtClean="0"/>
              <a:t>interpolare</a:t>
            </a:r>
            <a:r>
              <a:rPr lang="en-US" dirty="0" smtClean="0"/>
              <a:t> </a:t>
            </a:r>
            <a:r>
              <a:rPr lang="en-US" dirty="0" err="1" smtClean="0"/>
              <a:t>triliniară</a:t>
            </a:r>
            <a:r>
              <a:rPr lang="en-US" dirty="0" smtClean="0"/>
              <a:t>:</a:t>
            </a:r>
          </a:p>
          <a:p>
            <a:pPr lvl="1" eaLnBrk="1" hangingPunct="1">
              <a:buFontTx/>
              <a:buChar char="-"/>
            </a:pPr>
            <a:endParaRPr lang="en-US" dirty="0" smtClean="0"/>
          </a:p>
          <a:p>
            <a:pPr lvl="2">
              <a:buFontTx/>
              <a:buChar char="-"/>
            </a:pPr>
            <a:r>
              <a:rPr lang="en-US" dirty="0" err="1"/>
              <a:t>l</a:t>
            </a:r>
            <a:r>
              <a:rPr lang="en-US" dirty="0" err="1" smtClean="0"/>
              <a:t>iniară</a:t>
            </a:r>
            <a:r>
              <a:rPr lang="en-US" dirty="0" smtClean="0"/>
              <a:t> </a:t>
            </a:r>
            <a:r>
              <a:rPr lang="en-US" dirty="0" err="1" smtClean="0"/>
              <a:t>după</a:t>
            </a:r>
            <a:r>
              <a:rPr lang="en-US" dirty="0" smtClean="0"/>
              <a:t> </a:t>
            </a:r>
            <a:r>
              <a:rPr lang="en-US" dirty="0" err="1" smtClean="0"/>
              <a:t>orientare</a:t>
            </a:r>
            <a:endParaRPr lang="en-US" dirty="0" smtClean="0"/>
          </a:p>
          <a:p>
            <a:pPr lvl="2">
              <a:buFontTx/>
              <a:buChar char="-"/>
            </a:pPr>
            <a:endParaRPr lang="en-US" dirty="0"/>
          </a:p>
          <a:p>
            <a:pPr lvl="2">
              <a:buFontTx/>
              <a:buChar char="-"/>
            </a:pPr>
            <a:endParaRPr lang="en-US" dirty="0" smtClean="0"/>
          </a:p>
          <a:p>
            <a:pPr lvl="2">
              <a:buFontTx/>
              <a:buChar char="-"/>
            </a:pPr>
            <a:endParaRPr lang="en-US" dirty="0" smtClean="0"/>
          </a:p>
          <a:p>
            <a:pPr lvl="2">
              <a:buFontTx/>
              <a:buChar char="-"/>
            </a:pPr>
            <a:r>
              <a:rPr lang="en-US" dirty="0" err="1"/>
              <a:t>b</a:t>
            </a:r>
            <a:r>
              <a:rPr lang="en-US" dirty="0" err="1" smtClean="0"/>
              <a:t>iliniară</a:t>
            </a:r>
            <a:r>
              <a:rPr lang="en-US" dirty="0" smtClean="0"/>
              <a:t> </a:t>
            </a:r>
            <a:r>
              <a:rPr lang="en-US" dirty="0" err="1" smtClean="0"/>
              <a:t>după</a:t>
            </a:r>
            <a:r>
              <a:rPr lang="en-US" dirty="0" smtClean="0"/>
              <a:t> </a:t>
            </a:r>
            <a:r>
              <a:rPr lang="en-US" dirty="0" err="1" smtClean="0"/>
              <a:t>celule</a:t>
            </a:r>
            <a:endParaRPr lang="en-US" dirty="0" smtClean="0"/>
          </a:p>
        </p:txBody>
      </p:sp>
      <p:sp>
        <p:nvSpPr>
          <p:cNvPr id="247812" name="AutoShape 4"/>
          <p:cNvSpPr>
            <a:spLocks noChangeArrowheads="1"/>
          </p:cNvSpPr>
          <p:nvPr/>
        </p:nvSpPr>
        <p:spPr bwMode="auto">
          <a:xfrm>
            <a:off x="3613950" y="1219200"/>
            <a:ext cx="228600" cy="304800"/>
          </a:xfrm>
          <a:prstGeom prst="upArrow">
            <a:avLst>
              <a:gd name="adj1" fmla="val 50000"/>
              <a:gd name="adj2" fmla="val 33333"/>
            </a:avLst>
          </a:prstGeom>
          <a:solidFill>
            <a:srgbClr val="0000FF"/>
          </a:solidFill>
          <a:ln w="9525">
            <a:noFill/>
            <a:miter lim="800000"/>
            <a:headEnd/>
            <a:tailEnd/>
          </a:ln>
        </p:spPr>
        <p:txBody>
          <a:bodyPr wrap="none" anchor="ctr"/>
          <a:lstStyle/>
          <a:p>
            <a:pPr eaLnBrk="0" hangingPunct="0"/>
            <a:endParaRPr lang="en-US" sz="2100" b="1">
              <a:solidFill>
                <a:srgbClr val="000000"/>
              </a:solidFill>
            </a:endParaRPr>
          </a:p>
        </p:txBody>
      </p:sp>
      <p:grpSp>
        <p:nvGrpSpPr>
          <p:cNvPr id="9" name="Group 8"/>
          <p:cNvGrpSpPr/>
          <p:nvPr/>
        </p:nvGrpSpPr>
        <p:grpSpPr>
          <a:xfrm>
            <a:off x="104685" y="451866"/>
            <a:ext cx="8476775" cy="707886"/>
            <a:chOff x="30705" y="279260"/>
            <a:chExt cx="8476775" cy="707886"/>
          </a:xfrm>
        </p:grpSpPr>
        <p:sp>
          <p:nvSpPr>
            <p:cNvPr id="10" name="TextBox 9"/>
            <p:cNvSpPr txBox="1"/>
            <p:nvPr/>
          </p:nvSpPr>
          <p:spPr>
            <a:xfrm>
              <a:off x="30705" y="379219"/>
              <a:ext cx="929000" cy="461665"/>
            </a:xfrm>
            <a:prstGeom prst="rect">
              <a:avLst/>
            </a:prstGeom>
            <a:noFill/>
          </p:spPr>
          <p:txBody>
            <a:bodyPr wrap="square" rtlCol="0">
              <a:spAutoFit/>
            </a:bodyPr>
            <a:lstStyle/>
            <a:p>
              <a:pPr algn="ctr"/>
              <a:r>
                <a:rPr lang="en-US" sz="1200" b="1" dirty="0"/>
                <a:t>i</a:t>
              </a:r>
              <a:r>
                <a:rPr lang="en-US" sz="1200" b="1" dirty="0" smtClean="0"/>
                <a:t>magine</a:t>
              </a:r>
            </a:p>
            <a:p>
              <a:pPr algn="ctr"/>
              <a:r>
                <a:rPr lang="en-US" sz="1200" b="1" dirty="0" err="1" smtClean="0"/>
                <a:t>Inițială</a:t>
              </a:r>
              <a:endParaRPr lang="en-US" sz="1200" b="1" dirty="0"/>
            </a:p>
          </p:txBody>
        </p:sp>
        <p:sp>
          <p:nvSpPr>
            <p:cNvPr id="11" name="TextBox 10"/>
            <p:cNvSpPr txBox="1"/>
            <p:nvPr/>
          </p:nvSpPr>
          <p:spPr>
            <a:xfrm>
              <a:off x="1062179" y="331568"/>
              <a:ext cx="848487" cy="553998"/>
            </a:xfrm>
            <a:prstGeom prst="rect">
              <a:avLst/>
            </a:prstGeom>
            <a:solidFill>
              <a:schemeClr val="tx2">
                <a:lumMod val="40000"/>
                <a:lumOff val="60000"/>
              </a:schemeClr>
            </a:solidFill>
            <a:ln>
              <a:solidFill>
                <a:srgbClr val="000000"/>
              </a:solidFill>
            </a:ln>
          </p:spPr>
          <p:txBody>
            <a:bodyPr wrap="square" rtlCol="0">
              <a:spAutoFit/>
            </a:bodyPr>
            <a:lstStyle/>
            <a:p>
              <a:pPr algn="ctr"/>
              <a:r>
                <a:rPr lang="en-US" sz="1000" b="1" dirty="0" err="1"/>
                <a:t>n</a:t>
              </a:r>
              <a:r>
                <a:rPr lang="en-US" sz="1000" b="1" dirty="0" err="1" smtClean="0"/>
                <a:t>ormalizare</a:t>
              </a:r>
              <a:r>
                <a:rPr lang="en-US" sz="1000" b="1" dirty="0" smtClean="0"/>
                <a:t> Gamma &amp; </a:t>
              </a:r>
            </a:p>
            <a:p>
              <a:pPr algn="ctr"/>
              <a:r>
                <a:rPr lang="en-US" sz="1000" b="1" dirty="0" err="1" smtClean="0"/>
                <a:t>culoare</a:t>
              </a:r>
              <a:endParaRPr lang="en-US" sz="1000" b="1" dirty="0"/>
            </a:p>
          </p:txBody>
        </p:sp>
        <p:sp>
          <p:nvSpPr>
            <p:cNvPr id="12" name="TextBox 11"/>
            <p:cNvSpPr txBox="1"/>
            <p:nvPr/>
          </p:nvSpPr>
          <p:spPr>
            <a:xfrm>
              <a:off x="2187305" y="408512"/>
              <a:ext cx="756704" cy="400110"/>
            </a:xfrm>
            <a:prstGeom prst="rect">
              <a:avLst/>
            </a:prstGeom>
            <a:solidFill>
              <a:srgbClr val="8EB4E3"/>
            </a:solidFill>
            <a:ln>
              <a:solidFill>
                <a:srgbClr val="000000"/>
              </a:solidFill>
            </a:ln>
          </p:spPr>
          <p:txBody>
            <a:bodyPr wrap="square" rtlCol="0">
              <a:spAutoFit/>
            </a:bodyPr>
            <a:lstStyle/>
            <a:p>
              <a:pPr algn="ctr"/>
              <a:r>
                <a:rPr lang="en-US" sz="1000" b="1" dirty="0" err="1"/>
                <a:t>c</a:t>
              </a:r>
              <a:r>
                <a:rPr lang="en-US" sz="1000" b="1" dirty="0" err="1" smtClean="0"/>
                <a:t>alculează</a:t>
              </a:r>
              <a:r>
                <a:rPr lang="en-US" sz="1000" b="1" dirty="0" smtClean="0"/>
                <a:t> </a:t>
              </a:r>
              <a:r>
                <a:rPr lang="en-US" sz="1000" b="1" dirty="0" err="1" smtClean="0"/>
                <a:t>gradienți</a:t>
              </a:r>
              <a:endParaRPr lang="en-US" sz="1000" b="1" dirty="0"/>
            </a:p>
          </p:txBody>
        </p:sp>
        <p:sp>
          <p:nvSpPr>
            <p:cNvPr id="13" name="TextBox 12"/>
            <p:cNvSpPr txBox="1"/>
            <p:nvPr/>
          </p:nvSpPr>
          <p:spPr>
            <a:xfrm>
              <a:off x="3222205" y="334696"/>
              <a:ext cx="827825" cy="553998"/>
            </a:xfrm>
            <a:prstGeom prst="rect">
              <a:avLst/>
            </a:prstGeom>
            <a:solidFill>
              <a:srgbClr val="8EB4E3"/>
            </a:solidFill>
            <a:ln>
              <a:solidFill>
                <a:srgbClr val="000000"/>
              </a:solidFill>
            </a:ln>
          </p:spPr>
          <p:txBody>
            <a:bodyPr wrap="square" rtlCol="0">
              <a:spAutoFit/>
            </a:bodyPr>
            <a:lstStyle/>
            <a:p>
              <a:pPr algn="ctr"/>
              <a:r>
                <a:rPr lang="en-US" sz="1000" b="1" dirty="0" smtClean="0"/>
                <a:t>HOG </a:t>
              </a:r>
              <a:r>
                <a:rPr lang="en-US" sz="1000" b="1" dirty="0" err="1" smtClean="0"/>
                <a:t>în</a:t>
              </a:r>
              <a:r>
                <a:rPr lang="en-US" sz="1000" b="1" dirty="0" smtClean="0"/>
                <a:t> </a:t>
              </a:r>
            </a:p>
            <a:p>
              <a:pPr algn="ctr"/>
              <a:r>
                <a:rPr lang="en-US" sz="1000" b="1" dirty="0" err="1" smtClean="0"/>
                <a:t>celule</a:t>
              </a:r>
              <a:r>
                <a:rPr lang="en-US" sz="1000" b="1" dirty="0" smtClean="0"/>
                <a:t> </a:t>
              </a:r>
              <a:r>
                <a:rPr lang="en-US" sz="1000" b="1" dirty="0" err="1" smtClean="0"/>
                <a:t>după</a:t>
              </a:r>
              <a:r>
                <a:rPr lang="en-US" sz="1000" b="1" dirty="0" smtClean="0"/>
                <a:t> </a:t>
              </a:r>
            </a:p>
            <a:p>
              <a:pPr algn="ctr"/>
              <a:r>
                <a:rPr lang="en-US" sz="1000" b="1" dirty="0" err="1" smtClean="0"/>
                <a:t>orientare</a:t>
              </a:r>
              <a:endParaRPr lang="en-US" sz="1000" b="1" dirty="0"/>
            </a:p>
          </p:txBody>
        </p:sp>
        <p:sp>
          <p:nvSpPr>
            <p:cNvPr id="14" name="TextBox 13"/>
            <p:cNvSpPr txBox="1"/>
            <p:nvPr/>
          </p:nvSpPr>
          <p:spPr>
            <a:xfrm>
              <a:off x="4320927" y="279260"/>
              <a:ext cx="882989" cy="707886"/>
            </a:xfrm>
            <a:prstGeom prst="rect">
              <a:avLst/>
            </a:prstGeom>
            <a:solidFill>
              <a:srgbClr val="8EB4E3"/>
            </a:solidFill>
            <a:ln>
              <a:solidFill>
                <a:srgbClr val="000000"/>
              </a:solidFill>
            </a:ln>
          </p:spPr>
          <p:txBody>
            <a:bodyPr wrap="square" rtlCol="0">
              <a:spAutoFit/>
            </a:bodyPr>
            <a:lstStyle/>
            <a:p>
              <a:pPr algn="ctr"/>
              <a:r>
                <a:rPr lang="en-US" sz="1000" b="1" dirty="0" err="1" smtClean="0"/>
                <a:t>Normalizare</a:t>
              </a:r>
              <a:r>
                <a:rPr lang="en-US" sz="1000" b="1" dirty="0" smtClean="0"/>
                <a:t> </a:t>
              </a:r>
            </a:p>
            <a:p>
              <a:pPr algn="ctr"/>
              <a:r>
                <a:rPr lang="en-US" sz="1000" b="1" dirty="0"/>
                <a:t>c</a:t>
              </a:r>
              <a:r>
                <a:rPr lang="en-US" sz="1000" b="1" dirty="0" smtClean="0"/>
                <a:t>ontrast </a:t>
              </a:r>
              <a:r>
                <a:rPr lang="en-US" sz="1000" b="1" dirty="0" err="1" smtClean="0"/>
                <a:t>în</a:t>
              </a:r>
              <a:endParaRPr lang="en-US" sz="1000" b="1" dirty="0" smtClean="0"/>
            </a:p>
            <a:p>
              <a:pPr algn="ctr"/>
              <a:r>
                <a:rPr lang="en-US" sz="1000" b="1" dirty="0" err="1" smtClean="0"/>
                <a:t>blocuri</a:t>
              </a:r>
              <a:r>
                <a:rPr lang="en-US" sz="1000" b="1" dirty="0" smtClean="0"/>
                <a:t> </a:t>
              </a:r>
            </a:p>
            <a:p>
              <a:pPr algn="ctr"/>
              <a:r>
                <a:rPr lang="en-US" sz="1000" b="1" dirty="0" err="1" smtClean="0"/>
                <a:t>suprapuse</a:t>
              </a:r>
              <a:endParaRPr lang="en-US" sz="1000" b="1" dirty="0"/>
            </a:p>
          </p:txBody>
        </p:sp>
        <p:sp>
          <p:nvSpPr>
            <p:cNvPr id="15" name="TextBox 14"/>
            <p:cNvSpPr txBox="1"/>
            <p:nvPr/>
          </p:nvSpPr>
          <p:spPr>
            <a:xfrm>
              <a:off x="5474813" y="356204"/>
              <a:ext cx="790978" cy="553998"/>
            </a:xfrm>
            <a:prstGeom prst="rect">
              <a:avLst/>
            </a:prstGeom>
            <a:solidFill>
              <a:srgbClr val="8EB4E3"/>
            </a:solidFill>
            <a:ln>
              <a:solidFill>
                <a:srgbClr val="000000"/>
              </a:solidFill>
            </a:ln>
          </p:spPr>
          <p:txBody>
            <a:bodyPr wrap="square" rtlCol="0">
              <a:spAutoFit/>
            </a:bodyPr>
            <a:lstStyle/>
            <a:p>
              <a:pPr algn="ctr"/>
              <a:r>
                <a:rPr lang="en-US" sz="1000" b="1" dirty="0" err="1" smtClean="0"/>
                <a:t>Colectează</a:t>
              </a:r>
              <a:r>
                <a:rPr lang="en-US" sz="1000" b="1" dirty="0" smtClean="0"/>
                <a:t> HOG din </a:t>
              </a:r>
              <a:r>
                <a:rPr lang="en-US" sz="1000" b="1" dirty="0" err="1" smtClean="0"/>
                <a:t>fereastră</a:t>
              </a:r>
              <a:endParaRPr lang="en-US" sz="1000" b="1" dirty="0"/>
            </a:p>
          </p:txBody>
        </p:sp>
        <p:sp>
          <p:nvSpPr>
            <p:cNvPr id="17" name="TextBox 16"/>
            <p:cNvSpPr txBox="1"/>
            <p:nvPr/>
          </p:nvSpPr>
          <p:spPr>
            <a:xfrm>
              <a:off x="7598185" y="391458"/>
              <a:ext cx="909295" cy="461665"/>
            </a:xfrm>
            <a:prstGeom prst="rect">
              <a:avLst/>
            </a:prstGeom>
            <a:noFill/>
            <a:ln>
              <a:noFill/>
            </a:ln>
          </p:spPr>
          <p:txBody>
            <a:bodyPr wrap="square" rtlCol="0">
              <a:spAutoFit/>
            </a:bodyPr>
            <a:lstStyle/>
            <a:p>
              <a:pPr algn="ctr"/>
              <a:r>
                <a:rPr lang="en-US" sz="1200" b="1" dirty="0" smtClean="0"/>
                <a:t>e un </a:t>
              </a:r>
              <a:r>
                <a:rPr lang="en-US" sz="1200" b="1" dirty="0" err="1" smtClean="0"/>
                <a:t>om</a:t>
              </a:r>
              <a:r>
                <a:rPr lang="en-US" sz="1200" b="1" dirty="0" smtClean="0"/>
                <a:t>/ </a:t>
              </a:r>
            </a:p>
            <a:p>
              <a:pPr algn="ctr"/>
              <a:r>
                <a:rPr lang="en-US" sz="1200" b="1" dirty="0" smtClean="0"/>
                <a:t>nu e un </a:t>
              </a:r>
              <a:r>
                <a:rPr lang="en-US" sz="1200" b="1" dirty="0" err="1" smtClean="0"/>
                <a:t>om</a:t>
              </a:r>
              <a:endParaRPr lang="en-US" sz="1200" b="1" dirty="0"/>
            </a:p>
          </p:txBody>
        </p:sp>
        <p:cxnSp>
          <p:nvCxnSpPr>
            <p:cNvPr id="18" name="Straight Arrow Connector 17"/>
            <p:cNvCxnSpPr/>
            <p:nvPr/>
          </p:nvCxnSpPr>
          <p:spPr>
            <a:xfrm>
              <a:off x="792027"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917091"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951308"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050030" y="630658"/>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203916"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265791" y="62124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327692"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25" name="TextBox 24"/>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N. </a:t>
            </a:r>
            <a:r>
              <a:rPr lang="en-US" sz="1200" dirty="0" err="1" smtClean="0"/>
              <a:t>Dalal</a:t>
            </a:r>
            <a:endParaRPr lang="en-US" sz="1200" dirty="0"/>
          </a:p>
        </p:txBody>
      </p:sp>
      <p:pic>
        <p:nvPicPr>
          <p:cNvPr id="26" name="Picture 10" descr="cellhistogramsperspective"/>
          <p:cNvPicPr>
            <a:picLocks noChangeAspect="1" noChangeArrowheads="1"/>
          </p:cNvPicPr>
          <p:nvPr/>
        </p:nvPicPr>
        <p:blipFill rotWithShape="1">
          <a:blip r:embed="rId3">
            <a:extLst>
              <a:ext uri="{28A0092B-C50C-407E-A947-70E740481C1C}">
                <a14:useLocalDpi xmlns:a14="http://schemas.microsoft.com/office/drawing/2010/main" val="0"/>
              </a:ext>
            </a:extLst>
          </a:blip>
          <a:srcRect l="79355" t="8851" b="15151"/>
          <a:stretch/>
        </p:blipFill>
        <p:spPr bwMode="auto">
          <a:xfrm>
            <a:off x="5105204" y="2802503"/>
            <a:ext cx="887177" cy="1154590"/>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10" descr="cellhistogramsperspective"/>
          <p:cNvPicPr>
            <a:picLocks noChangeAspect="1" noChangeArrowheads="1"/>
          </p:cNvPicPr>
          <p:nvPr/>
        </p:nvPicPr>
        <p:blipFill rotWithShape="1">
          <a:blip r:embed="rId3">
            <a:extLst>
              <a:ext uri="{28A0092B-C50C-407E-A947-70E740481C1C}">
                <a14:useLocalDpi xmlns:a14="http://schemas.microsoft.com/office/drawing/2010/main" val="0"/>
              </a:ext>
            </a:extLst>
          </a:blip>
          <a:srcRect l="3400" r="20400"/>
          <a:stretch/>
        </p:blipFill>
        <p:spPr bwMode="auto">
          <a:xfrm>
            <a:off x="4166037" y="4337679"/>
            <a:ext cx="3274523" cy="1519237"/>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12" descr="Given the two red points, the blue line is the linear interpolant between the points, and the value y at x may be found by linear interpolation.">
            <a:hlinkClick r:id="rId4" tooltip="Given the two red points, the blue line is the linear interpolant between the points, and the value y at x may be found by linear interpolatio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6958" y="2802503"/>
            <a:ext cx="1506966" cy="1205200"/>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4" descr="Image:Bilinear interpolation.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7461550" y="4320460"/>
            <a:ext cx="1570661" cy="1504968"/>
          </a:xfrm>
          <a:prstGeom prst="rect">
            <a:avLst/>
          </a:prstGeom>
          <a:noFill/>
          <a:ln/>
          <a:extLs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sp>
        <p:nvSpPr>
          <p:cNvPr id="30" name="TextBox 29"/>
          <p:cNvSpPr txBox="1"/>
          <p:nvPr/>
        </p:nvSpPr>
        <p:spPr>
          <a:xfrm>
            <a:off x="6609585" y="593794"/>
            <a:ext cx="791683" cy="400110"/>
          </a:xfrm>
          <a:prstGeom prst="rect">
            <a:avLst/>
          </a:prstGeom>
          <a:solidFill>
            <a:srgbClr val="8EB4E3"/>
          </a:solidFill>
          <a:ln>
            <a:solidFill>
              <a:srgbClr val="000000"/>
            </a:solidFill>
          </a:ln>
        </p:spPr>
        <p:txBody>
          <a:bodyPr wrap="square" rtlCol="0">
            <a:spAutoFit/>
          </a:bodyPr>
          <a:lstStyle/>
          <a:p>
            <a:pPr algn="ctr"/>
            <a:r>
              <a:rPr lang="en-US" sz="1000" b="1" dirty="0" err="1" smtClean="0"/>
              <a:t>Clasificator</a:t>
            </a:r>
            <a:r>
              <a:rPr lang="en-US" sz="1000" b="1" dirty="0" smtClean="0"/>
              <a:t> </a:t>
            </a:r>
          </a:p>
          <a:p>
            <a:pPr algn="ctr"/>
            <a:r>
              <a:rPr lang="en-US" sz="1000" b="1" dirty="0" err="1" smtClean="0"/>
              <a:t>liniar</a:t>
            </a:r>
            <a:endParaRPr lang="en-US" sz="1000" b="1" dirty="0"/>
          </a:p>
        </p:txBody>
      </p:sp>
    </p:spTree>
    <p:extLst>
      <p:ext uri="{BB962C8B-B14F-4D97-AF65-F5344CB8AC3E}">
        <p14:creationId xmlns:p14="http://schemas.microsoft.com/office/powerpoint/2010/main" val="331392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8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78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7810">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body" idx="1"/>
          </p:nvPr>
        </p:nvSpPr>
        <p:spPr>
          <a:xfrm>
            <a:off x="289629" y="1600200"/>
            <a:ext cx="6511303" cy="4951957"/>
          </a:xfrm>
        </p:spPr>
        <p:txBody>
          <a:bodyPr>
            <a:normAutofit fontScale="70000" lnSpcReduction="20000"/>
          </a:bodyPr>
          <a:lstStyle/>
          <a:p>
            <a:pPr eaLnBrk="1" hangingPunct="1"/>
            <a:r>
              <a:rPr lang="en-US" dirty="0" err="1"/>
              <a:t>e</a:t>
            </a:r>
            <a:r>
              <a:rPr lang="en-US" dirty="0" err="1" smtClean="0"/>
              <a:t>xemplu</a:t>
            </a:r>
            <a:r>
              <a:rPr lang="en-US" dirty="0" smtClean="0"/>
              <a:t> de </a:t>
            </a:r>
            <a:r>
              <a:rPr lang="en-US" dirty="0" err="1" smtClean="0"/>
              <a:t>interpolare</a:t>
            </a:r>
            <a:endParaRPr lang="en-US" dirty="0" smtClean="0"/>
          </a:p>
          <a:p>
            <a:pPr lvl="1" eaLnBrk="1" hangingPunct="1">
              <a:buFontTx/>
              <a:buChar char="-"/>
            </a:pPr>
            <a:r>
              <a:rPr lang="en-US" dirty="0" err="1" smtClean="0"/>
              <a:t>interpolare</a:t>
            </a:r>
            <a:r>
              <a:rPr lang="en-US" dirty="0" smtClean="0"/>
              <a:t> </a:t>
            </a:r>
            <a:r>
              <a:rPr lang="en-US" dirty="0" err="1" smtClean="0"/>
              <a:t>triliniară</a:t>
            </a:r>
            <a:r>
              <a:rPr lang="en-US" dirty="0" smtClean="0"/>
              <a:t>:</a:t>
            </a:r>
          </a:p>
          <a:p>
            <a:pPr lvl="2">
              <a:buFontTx/>
              <a:buChar char="-"/>
            </a:pPr>
            <a:r>
              <a:rPr lang="en-US" dirty="0" err="1"/>
              <a:t>l</a:t>
            </a:r>
            <a:r>
              <a:rPr lang="en-US" dirty="0" err="1" smtClean="0"/>
              <a:t>iniară</a:t>
            </a:r>
            <a:r>
              <a:rPr lang="en-US" dirty="0" smtClean="0"/>
              <a:t> </a:t>
            </a:r>
            <a:r>
              <a:rPr lang="en-US" dirty="0" err="1" smtClean="0"/>
              <a:t>după</a:t>
            </a:r>
            <a:r>
              <a:rPr lang="en-US" dirty="0" smtClean="0"/>
              <a:t> </a:t>
            </a:r>
            <a:r>
              <a:rPr lang="en-US" dirty="0" err="1" smtClean="0"/>
              <a:t>orientare</a:t>
            </a:r>
            <a:endParaRPr lang="en-US" dirty="0" smtClean="0"/>
          </a:p>
          <a:p>
            <a:pPr lvl="3">
              <a:buFontTx/>
              <a:buChar char="-"/>
            </a:pPr>
            <a:r>
              <a:rPr lang="en-US" dirty="0" err="1" smtClean="0"/>
              <a:t>Θ</a:t>
            </a:r>
            <a:r>
              <a:rPr lang="en-US" dirty="0" smtClean="0"/>
              <a:t> = 85</a:t>
            </a:r>
            <a:r>
              <a:rPr lang="en-US" baseline="30000" dirty="0" smtClean="0"/>
              <a:t>o</a:t>
            </a:r>
            <a:r>
              <a:rPr lang="en-US" dirty="0"/>
              <a:t> </a:t>
            </a:r>
            <a:endParaRPr lang="en-US" dirty="0" smtClean="0"/>
          </a:p>
          <a:p>
            <a:pPr lvl="3">
              <a:buFontTx/>
              <a:buChar char="-"/>
            </a:pPr>
            <a:r>
              <a:rPr lang="en-US" dirty="0" err="1"/>
              <a:t>d</a:t>
            </a:r>
            <a:r>
              <a:rPr lang="en-US" dirty="0" err="1" smtClean="0"/>
              <a:t>istanțe</a:t>
            </a:r>
            <a:r>
              <a:rPr lang="en-US" dirty="0" smtClean="0"/>
              <a:t> </a:t>
            </a:r>
            <a:r>
              <a:rPr lang="en-US" dirty="0" err="1" smtClean="0"/>
              <a:t>față</a:t>
            </a:r>
            <a:r>
              <a:rPr lang="en-US" dirty="0" smtClean="0"/>
              <a:t> de </a:t>
            </a:r>
            <a:r>
              <a:rPr lang="en-US" dirty="0" err="1" smtClean="0"/>
              <a:t>centri</a:t>
            </a:r>
            <a:r>
              <a:rPr lang="en-US" dirty="0" smtClean="0"/>
              <a:t> 70</a:t>
            </a:r>
            <a:r>
              <a:rPr lang="en-US" baseline="30000" dirty="0" smtClean="0"/>
              <a:t>o</a:t>
            </a:r>
            <a:r>
              <a:rPr lang="en-US" dirty="0" smtClean="0"/>
              <a:t>, 90</a:t>
            </a:r>
            <a:r>
              <a:rPr lang="en-US" baseline="30000" dirty="0" smtClean="0"/>
              <a:t>o</a:t>
            </a:r>
            <a:r>
              <a:rPr lang="en-US" dirty="0" smtClean="0"/>
              <a:t> </a:t>
            </a:r>
            <a:r>
              <a:rPr lang="en-US" dirty="0" err="1" smtClean="0"/>
              <a:t>sunt</a:t>
            </a:r>
            <a:r>
              <a:rPr lang="en-US" dirty="0" smtClean="0"/>
              <a:t> de 15</a:t>
            </a:r>
            <a:r>
              <a:rPr lang="en-US" baseline="30000" dirty="0" smtClean="0"/>
              <a:t>o</a:t>
            </a:r>
            <a:r>
              <a:rPr lang="en-US" dirty="0" smtClean="0"/>
              <a:t>, 5</a:t>
            </a:r>
            <a:r>
              <a:rPr lang="en-US" baseline="30000" dirty="0" smtClean="0"/>
              <a:t>o</a:t>
            </a:r>
            <a:endParaRPr lang="en-US" dirty="0" smtClean="0"/>
          </a:p>
          <a:p>
            <a:pPr lvl="3">
              <a:buFontTx/>
              <a:buChar char="-"/>
            </a:pPr>
            <a:r>
              <a:rPr lang="en-US" dirty="0" smtClean="0"/>
              <a:t>5/20 = ¼ </a:t>
            </a:r>
            <a:r>
              <a:rPr lang="en-US" dirty="0" err="1" smtClean="0"/>
              <a:t>contribuție</a:t>
            </a:r>
            <a:r>
              <a:rPr lang="en-US" dirty="0" smtClean="0"/>
              <a:t> </a:t>
            </a:r>
            <a:r>
              <a:rPr lang="en-US" dirty="0" err="1" smtClean="0"/>
              <a:t>în</a:t>
            </a:r>
            <a:r>
              <a:rPr lang="en-US" dirty="0" smtClean="0"/>
              <a:t> </a:t>
            </a:r>
            <a:r>
              <a:rPr lang="en-US" dirty="0" err="1" smtClean="0"/>
              <a:t>intervalul</a:t>
            </a:r>
            <a:r>
              <a:rPr lang="en-US" dirty="0" smtClean="0"/>
              <a:t> cu </a:t>
            </a:r>
            <a:r>
              <a:rPr lang="en-US" dirty="0" err="1" smtClean="0"/>
              <a:t>centru</a:t>
            </a:r>
            <a:r>
              <a:rPr lang="en-US" dirty="0" smtClean="0"/>
              <a:t> 70</a:t>
            </a:r>
            <a:r>
              <a:rPr lang="en-US" baseline="30000" dirty="0" smtClean="0"/>
              <a:t>o</a:t>
            </a:r>
            <a:endParaRPr lang="en-US" dirty="0" smtClean="0"/>
          </a:p>
          <a:p>
            <a:pPr lvl="3">
              <a:buFontTx/>
              <a:buChar char="-"/>
            </a:pPr>
            <a:r>
              <a:rPr lang="en-US" dirty="0" smtClean="0"/>
              <a:t>15/20 = ¾ </a:t>
            </a:r>
            <a:r>
              <a:rPr lang="en-US" dirty="0" err="1" smtClean="0"/>
              <a:t>contibuție</a:t>
            </a:r>
            <a:r>
              <a:rPr lang="en-US" dirty="0" smtClean="0"/>
              <a:t> </a:t>
            </a:r>
            <a:r>
              <a:rPr lang="en-US" dirty="0" err="1" smtClean="0"/>
              <a:t>în</a:t>
            </a:r>
            <a:r>
              <a:rPr lang="en-US" dirty="0" smtClean="0"/>
              <a:t> </a:t>
            </a:r>
            <a:r>
              <a:rPr lang="en-US" dirty="0" err="1" smtClean="0"/>
              <a:t>intervalul</a:t>
            </a:r>
            <a:r>
              <a:rPr lang="en-US" dirty="0" smtClean="0"/>
              <a:t> cu </a:t>
            </a:r>
            <a:r>
              <a:rPr lang="en-US" dirty="0" err="1" smtClean="0"/>
              <a:t>centru</a:t>
            </a:r>
            <a:r>
              <a:rPr lang="en-US" dirty="0" smtClean="0"/>
              <a:t> 90</a:t>
            </a:r>
            <a:r>
              <a:rPr lang="en-US" baseline="30000" dirty="0" smtClean="0"/>
              <a:t>o</a:t>
            </a:r>
            <a:endParaRPr lang="en-US" dirty="0" smtClean="0"/>
          </a:p>
          <a:p>
            <a:pPr lvl="3">
              <a:buFontTx/>
              <a:buChar char="-"/>
            </a:pPr>
            <a:r>
              <a:rPr lang="en-US" dirty="0" smtClean="0"/>
              <a:t>‘soft-assignment’ </a:t>
            </a:r>
          </a:p>
          <a:p>
            <a:pPr lvl="3">
              <a:buFontTx/>
              <a:buChar char="-"/>
            </a:pPr>
            <a:endParaRPr lang="en-US" dirty="0"/>
          </a:p>
          <a:p>
            <a:pPr marL="1371600" lvl="3" indent="0">
              <a:buNone/>
            </a:pPr>
            <a:endParaRPr lang="en-US" dirty="0" smtClean="0"/>
          </a:p>
          <a:p>
            <a:pPr lvl="2">
              <a:buFontTx/>
              <a:buChar char="-"/>
            </a:pPr>
            <a:r>
              <a:rPr lang="en-US" dirty="0" err="1"/>
              <a:t>b</a:t>
            </a:r>
            <a:r>
              <a:rPr lang="en-US" dirty="0" err="1" smtClean="0"/>
              <a:t>iliniară</a:t>
            </a:r>
            <a:r>
              <a:rPr lang="en-US" dirty="0" smtClean="0"/>
              <a:t> </a:t>
            </a:r>
            <a:r>
              <a:rPr lang="en-US" dirty="0" err="1" smtClean="0"/>
              <a:t>după</a:t>
            </a:r>
            <a:r>
              <a:rPr lang="en-US" dirty="0" smtClean="0"/>
              <a:t> </a:t>
            </a:r>
            <a:r>
              <a:rPr lang="en-US" dirty="0" err="1" smtClean="0"/>
              <a:t>celule</a:t>
            </a:r>
            <a:endParaRPr lang="en-US" dirty="0" smtClean="0"/>
          </a:p>
          <a:p>
            <a:pPr lvl="3">
              <a:buFontTx/>
              <a:buChar char="-"/>
            </a:pPr>
            <a:r>
              <a:rPr lang="en-US" dirty="0" err="1"/>
              <a:t>d</a:t>
            </a:r>
            <a:r>
              <a:rPr lang="en-US" dirty="0" err="1" smtClean="0"/>
              <a:t>istanțe</a:t>
            </a:r>
            <a:r>
              <a:rPr lang="en-US" dirty="0" smtClean="0"/>
              <a:t> </a:t>
            </a:r>
            <a:r>
              <a:rPr lang="en-US" dirty="0" err="1" smtClean="0"/>
              <a:t>față</a:t>
            </a:r>
            <a:r>
              <a:rPr lang="en-US" dirty="0" smtClean="0"/>
              <a:t> de </a:t>
            </a:r>
            <a:r>
              <a:rPr lang="en-US" dirty="0" err="1" smtClean="0"/>
              <a:t>centri</a:t>
            </a:r>
            <a:r>
              <a:rPr lang="en-US" dirty="0" smtClean="0"/>
              <a:t> </a:t>
            </a:r>
            <a:r>
              <a:rPr lang="en-US" dirty="0" err="1" smtClean="0"/>
              <a:t>celulelor</a:t>
            </a:r>
            <a:r>
              <a:rPr lang="en-US" dirty="0" smtClean="0"/>
              <a:t>: </a:t>
            </a:r>
            <a:r>
              <a:rPr lang="en-US" dirty="0" err="1" smtClean="0"/>
              <a:t>stânga</a:t>
            </a:r>
            <a:r>
              <a:rPr lang="en-US" dirty="0" smtClean="0"/>
              <a:t> – 2, </a:t>
            </a:r>
            <a:r>
              <a:rPr lang="en-US" dirty="0" err="1" smtClean="0"/>
              <a:t>dreapta</a:t>
            </a:r>
            <a:r>
              <a:rPr lang="en-US" dirty="0" smtClean="0"/>
              <a:t> – 6, </a:t>
            </a:r>
            <a:r>
              <a:rPr lang="en-US" dirty="0" err="1" smtClean="0"/>
              <a:t>sus</a:t>
            </a:r>
            <a:r>
              <a:rPr lang="en-US" dirty="0" smtClean="0"/>
              <a:t> – 2, </a:t>
            </a:r>
            <a:r>
              <a:rPr lang="en-US" dirty="0" err="1" smtClean="0"/>
              <a:t>jos</a:t>
            </a:r>
            <a:r>
              <a:rPr lang="en-US" dirty="0" smtClean="0"/>
              <a:t> </a:t>
            </a:r>
            <a:r>
              <a:rPr lang="en-US" dirty="0"/>
              <a:t>– </a:t>
            </a:r>
            <a:r>
              <a:rPr lang="en-US" dirty="0" smtClean="0"/>
              <a:t>6</a:t>
            </a:r>
            <a:endParaRPr lang="en-US" dirty="0" smtClean="0"/>
          </a:p>
          <a:p>
            <a:pPr lvl="3">
              <a:buFontTx/>
              <a:buChar char="-"/>
            </a:pPr>
            <a:r>
              <a:rPr lang="en-US" dirty="0" err="1"/>
              <a:t>c</a:t>
            </a:r>
            <a:r>
              <a:rPr lang="en-US" dirty="0" err="1" smtClean="0"/>
              <a:t>ontribuții</a:t>
            </a:r>
            <a:r>
              <a:rPr lang="en-US" dirty="0" smtClean="0"/>
              <a:t> </a:t>
            </a:r>
            <a:r>
              <a:rPr lang="en-US" dirty="0" err="1" smtClean="0"/>
              <a:t>parțiale</a:t>
            </a:r>
            <a:r>
              <a:rPr lang="en-US" dirty="0" smtClean="0"/>
              <a:t>: 6/8 = ¾  - </a:t>
            </a:r>
            <a:r>
              <a:rPr lang="en-US" dirty="0" err="1" smtClean="0"/>
              <a:t>stânga</a:t>
            </a:r>
            <a:r>
              <a:rPr lang="en-US" dirty="0" smtClean="0"/>
              <a:t>, 2/8 = ¼ </a:t>
            </a:r>
            <a:r>
              <a:rPr lang="en-US" dirty="0" err="1" smtClean="0"/>
              <a:t>dreapta</a:t>
            </a:r>
            <a:endParaRPr lang="en-US" dirty="0" smtClean="0"/>
          </a:p>
          <a:p>
            <a:pPr lvl="3">
              <a:buFontTx/>
              <a:buChar char="-"/>
            </a:pPr>
            <a:r>
              <a:rPr lang="en-US" dirty="0" err="1"/>
              <a:t>c</a:t>
            </a:r>
            <a:r>
              <a:rPr lang="en-US" dirty="0" err="1" smtClean="0"/>
              <a:t>ontribuții</a:t>
            </a:r>
            <a:r>
              <a:rPr lang="en-US" dirty="0" smtClean="0"/>
              <a:t> </a:t>
            </a:r>
            <a:r>
              <a:rPr lang="en-US" dirty="0" err="1" smtClean="0"/>
              <a:t>parțiale</a:t>
            </a:r>
            <a:r>
              <a:rPr lang="en-US" dirty="0" smtClean="0"/>
              <a:t>: </a:t>
            </a:r>
            <a:r>
              <a:rPr lang="en-US" dirty="0"/>
              <a:t>6/8 = ¾  - </a:t>
            </a:r>
            <a:r>
              <a:rPr lang="en-US" dirty="0" err="1" smtClean="0"/>
              <a:t>sus</a:t>
            </a:r>
            <a:r>
              <a:rPr lang="en-US" dirty="0" smtClean="0"/>
              <a:t>, </a:t>
            </a:r>
            <a:r>
              <a:rPr lang="en-US" dirty="0"/>
              <a:t>2/8 = ¼ </a:t>
            </a:r>
            <a:r>
              <a:rPr lang="en-US" dirty="0" err="1" smtClean="0"/>
              <a:t>jos</a:t>
            </a:r>
            <a:endParaRPr lang="en-US" dirty="0" smtClean="0"/>
          </a:p>
          <a:p>
            <a:pPr lvl="3">
              <a:buFontTx/>
              <a:buChar char="-"/>
            </a:pPr>
            <a:r>
              <a:rPr lang="en-US" dirty="0" err="1"/>
              <a:t>c</a:t>
            </a:r>
            <a:r>
              <a:rPr lang="en-US" dirty="0" err="1" smtClean="0"/>
              <a:t>ontribuții</a:t>
            </a:r>
            <a:r>
              <a:rPr lang="en-US" dirty="0" smtClean="0"/>
              <a:t> </a:t>
            </a:r>
            <a:r>
              <a:rPr lang="en-US" dirty="0" err="1" smtClean="0"/>
              <a:t>totale</a:t>
            </a:r>
            <a:r>
              <a:rPr lang="en-US" dirty="0" smtClean="0"/>
              <a:t>:  </a:t>
            </a:r>
          </a:p>
          <a:p>
            <a:pPr lvl="4">
              <a:buFontTx/>
              <a:buChar char="-"/>
            </a:pPr>
            <a:r>
              <a:rPr lang="en-US" dirty="0" smtClean="0"/>
              <a:t>6/8 * 6/8 = 9/16 </a:t>
            </a:r>
            <a:r>
              <a:rPr lang="en-US" dirty="0" err="1" smtClean="0"/>
              <a:t>stânga</a:t>
            </a:r>
            <a:r>
              <a:rPr lang="en-US" dirty="0" smtClean="0"/>
              <a:t> – </a:t>
            </a:r>
            <a:r>
              <a:rPr lang="en-US" dirty="0" err="1" smtClean="0"/>
              <a:t>sus</a:t>
            </a:r>
            <a:endParaRPr lang="en-US" dirty="0"/>
          </a:p>
          <a:p>
            <a:pPr lvl="4">
              <a:buFontTx/>
              <a:buChar char="-"/>
            </a:pPr>
            <a:r>
              <a:rPr lang="en-US" dirty="0" smtClean="0"/>
              <a:t>6/8 * 2/8 = 3/16 </a:t>
            </a:r>
            <a:r>
              <a:rPr lang="en-US" dirty="0" err="1" smtClean="0"/>
              <a:t>stânga</a:t>
            </a:r>
            <a:r>
              <a:rPr lang="en-US" dirty="0" smtClean="0"/>
              <a:t> – </a:t>
            </a:r>
            <a:r>
              <a:rPr lang="en-US" dirty="0" err="1" smtClean="0"/>
              <a:t>jos</a:t>
            </a:r>
            <a:endParaRPr lang="en-US" dirty="0" smtClean="0"/>
          </a:p>
          <a:p>
            <a:pPr lvl="4">
              <a:buFontTx/>
              <a:buChar char="-"/>
            </a:pPr>
            <a:r>
              <a:rPr lang="en-US" dirty="0" smtClean="0"/>
              <a:t>2/8 * 6/8 = 3/16 </a:t>
            </a:r>
            <a:r>
              <a:rPr lang="en-US" dirty="0" err="1" smtClean="0"/>
              <a:t>dreapta</a:t>
            </a:r>
            <a:r>
              <a:rPr lang="en-US" dirty="0" smtClean="0"/>
              <a:t> – </a:t>
            </a:r>
            <a:r>
              <a:rPr lang="en-US" dirty="0" err="1" smtClean="0"/>
              <a:t>sus</a:t>
            </a:r>
            <a:endParaRPr lang="en-US" dirty="0" smtClean="0"/>
          </a:p>
          <a:p>
            <a:pPr lvl="4">
              <a:buFontTx/>
              <a:buChar char="-"/>
            </a:pPr>
            <a:r>
              <a:rPr lang="en-US" dirty="0" smtClean="0"/>
              <a:t>2/8 * 2/8 = 1/16 </a:t>
            </a:r>
            <a:r>
              <a:rPr lang="en-US" dirty="0" err="1" smtClean="0"/>
              <a:t>dreapta</a:t>
            </a:r>
            <a:r>
              <a:rPr lang="en-US" dirty="0" smtClean="0"/>
              <a:t> -</a:t>
            </a:r>
            <a:r>
              <a:rPr lang="en-US" dirty="0" err="1" smtClean="0"/>
              <a:t>jos</a:t>
            </a:r>
            <a:endParaRPr lang="en-US" dirty="0"/>
          </a:p>
        </p:txBody>
      </p:sp>
      <p:sp>
        <p:nvSpPr>
          <p:cNvPr id="247812" name="AutoShape 4"/>
          <p:cNvSpPr>
            <a:spLocks noChangeArrowheads="1"/>
          </p:cNvSpPr>
          <p:nvPr/>
        </p:nvSpPr>
        <p:spPr bwMode="auto">
          <a:xfrm>
            <a:off x="3613950" y="1219200"/>
            <a:ext cx="228600" cy="304800"/>
          </a:xfrm>
          <a:prstGeom prst="upArrow">
            <a:avLst>
              <a:gd name="adj1" fmla="val 50000"/>
              <a:gd name="adj2" fmla="val 33333"/>
            </a:avLst>
          </a:prstGeom>
          <a:solidFill>
            <a:srgbClr val="0000FF"/>
          </a:solidFill>
          <a:ln w="9525">
            <a:noFill/>
            <a:miter lim="800000"/>
            <a:headEnd/>
            <a:tailEnd/>
          </a:ln>
        </p:spPr>
        <p:txBody>
          <a:bodyPr wrap="none" anchor="ctr"/>
          <a:lstStyle/>
          <a:p>
            <a:pPr eaLnBrk="0" hangingPunct="0"/>
            <a:endParaRPr lang="en-US" sz="2100" b="1">
              <a:solidFill>
                <a:srgbClr val="000000"/>
              </a:solidFill>
            </a:endParaRPr>
          </a:p>
        </p:txBody>
      </p:sp>
      <p:grpSp>
        <p:nvGrpSpPr>
          <p:cNvPr id="9" name="Group 8"/>
          <p:cNvGrpSpPr/>
          <p:nvPr/>
        </p:nvGrpSpPr>
        <p:grpSpPr>
          <a:xfrm>
            <a:off x="104685" y="451866"/>
            <a:ext cx="8476775" cy="707886"/>
            <a:chOff x="30705" y="279260"/>
            <a:chExt cx="8476775" cy="707886"/>
          </a:xfrm>
        </p:grpSpPr>
        <p:sp>
          <p:nvSpPr>
            <p:cNvPr id="10" name="TextBox 9"/>
            <p:cNvSpPr txBox="1"/>
            <p:nvPr/>
          </p:nvSpPr>
          <p:spPr>
            <a:xfrm>
              <a:off x="30705" y="379219"/>
              <a:ext cx="929000" cy="461665"/>
            </a:xfrm>
            <a:prstGeom prst="rect">
              <a:avLst/>
            </a:prstGeom>
            <a:noFill/>
          </p:spPr>
          <p:txBody>
            <a:bodyPr wrap="square" rtlCol="0">
              <a:spAutoFit/>
            </a:bodyPr>
            <a:lstStyle/>
            <a:p>
              <a:pPr algn="ctr"/>
              <a:r>
                <a:rPr lang="en-US" sz="1200" b="1" dirty="0"/>
                <a:t>i</a:t>
              </a:r>
              <a:r>
                <a:rPr lang="en-US" sz="1200" b="1" dirty="0" smtClean="0"/>
                <a:t>magine</a:t>
              </a:r>
            </a:p>
            <a:p>
              <a:pPr algn="ctr"/>
              <a:r>
                <a:rPr lang="en-US" sz="1200" b="1" dirty="0" err="1" smtClean="0"/>
                <a:t>Inițială</a:t>
              </a:r>
              <a:endParaRPr lang="en-US" sz="1200" b="1" dirty="0"/>
            </a:p>
          </p:txBody>
        </p:sp>
        <p:sp>
          <p:nvSpPr>
            <p:cNvPr id="11" name="TextBox 10"/>
            <p:cNvSpPr txBox="1"/>
            <p:nvPr/>
          </p:nvSpPr>
          <p:spPr>
            <a:xfrm>
              <a:off x="1062179" y="331568"/>
              <a:ext cx="848487" cy="553998"/>
            </a:xfrm>
            <a:prstGeom prst="rect">
              <a:avLst/>
            </a:prstGeom>
            <a:solidFill>
              <a:schemeClr val="tx2">
                <a:lumMod val="40000"/>
                <a:lumOff val="60000"/>
              </a:schemeClr>
            </a:solidFill>
            <a:ln>
              <a:solidFill>
                <a:srgbClr val="000000"/>
              </a:solidFill>
            </a:ln>
          </p:spPr>
          <p:txBody>
            <a:bodyPr wrap="square" rtlCol="0">
              <a:spAutoFit/>
            </a:bodyPr>
            <a:lstStyle/>
            <a:p>
              <a:pPr algn="ctr"/>
              <a:r>
                <a:rPr lang="en-US" sz="1000" b="1" dirty="0" err="1"/>
                <a:t>n</a:t>
              </a:r>
              <a:r>
                <a:rPr lang="en-US" sz="1000" b="1" dirty="0" err="1" smtClean="0"/>
                <a:t>ormalizare</a:t>
              </a:r>
              <a:r>
                <a:rPr lang="en-US" sz="1000" b="1" dirty="0" smtClean="0"/>
                <a:t> Gamma &amp; </a:t>
              </a:r>
            </a:p>
            <a:p>
              <a:pPr algn="ctr"/>
              <a:r>
                <a:rPr lang="en-US" sz="1000" b="1" dirty="0" err="1" smtClean="0"/>
                <a:t>culoare</a:t>
              </a:r>
              <a:endParaRPr lang="en-US" sz="1000" b="1" dirty="0"/>
            </a:p>
          </p:txBody>
        </p:sp>
        <p:sp>
          <p:nvSpPr>
            <p:cNvPr id="12" name="TextBox 11"/>
            <p:cNvSpPr txBox="1"/>
            <p:nvPr/>
          </p:nvSpPr>
          <p:spPr>
            <a:xfrm>
              <a:off x="2187305" y="408512"/>
              <a:ext cx="756704" cy="400110"/>
            </a:xfrm>
            <a:prstGeom prst="rect">
              <a:avLst/>
            </a:prstGeom>
            <a:solidFill>
              <a:srgbClr val="8EB4E3"/>
            </a:solidFill>
            <a:ln>
              <a:solidFill>
                <a:srgbClr val="000000"/>
              </a:solidFill>
            </a:ln>
          </p:spPr>
          <p:txBody>
            <a:bodyPr wrap="square" rtlCol="0">
              <a:spAutoFit/>
            </a:bodyPr>
            <a:lstStyle/>
            <a:p>
              <a:pPr algn="ctr"/>
              <a:r>
                <a:rPr lang="en-US" sz="1000" b="1" dirty="0" err="1"/>
                <a:t>c</a:t>
              </a:r>
              <a:r>
                <a:rPr lang="en-US" sz="1000" b="1" dirty="0" err="1" smtClean="0"/>
                <a:t>alculează</a:t>
              </a:r>
              <a:r>
                <a:rPr lang="en-US" sz="1000" b="1" dirty="0" smtClean="0"/>
                <a:t> </a:t>
              </a:r>
              <a:r>
                <a:rPr lang="en-US" sz="1000" b="1" dirty="0" err="1" smtClean="0"/>
                <a:t>gradienți</a:t>
              </a:r>
              <a:endParaRPr lang="en-US" sz="1000" b="1" dirty="0"/>
            </a:p>
          </p:txBody>
        </p:sp>
        <p:sp>
          <p:nvSpPr>
            <p:cNvPr id="13" name="TextBox 12"/>
            <p:cNvSpPr txBox="1"/>
            <p:nvPr/>
          </p:nvSpPr>
          <p:spPr>
            <a:xfrm>
              <a:off x="3222205" y="334696"/>
              <a:ext cx="827825" cy="553998"/>
            </a:xfrm>
            <a:prstGeom prst="rect">
              <a:avLst/>
            </a:prstGeom>
            <a:solidFill>
              <a:srgbClr val="8EB4E3"/>
            </a:solidFill>
            <a:ln>
              <a:solidFill>
                <a:srgbClr val="000000"/>
              </a:solidFill>
            </a:ln>
          </p:spPr>
          <p:txBody>
            <a:bodyPr wrap="square" rtlCol="0">
              <a:spAutoFit/>
            </a:bodyPr>
            <a:lstStyle/>
            <a:p>
              <a:pPr algn="ctr"/>
              <a:r>
                <a:rPr lang="en-US" sz="1000" b="1" dirty="0" smtClean="0"/>
                <a:t>HOG </a:t>
              </a:r>
              <a:r>
                <a:rPr lang="en-US" sz="1000" b="1" dirty="0" err="1" smtClean="0"/>
                <a:t>în</a:t>
              </a:r>
              <a:r>
                <a:rPr lang="en-US" sz="1000" b="1" dirty="0" smtClean="0"/>
                <a:t> </a:t>
              </a:r>
            </a:p>
            <a:p>
              <a:pPr algn="ctr"/>
              <a:r>
                <a:rPr lang="en-US" sz="1000" b="1" dirty="0" err="1" smtClean="0"/>
                <a:t>celule</a:t>
              </a:r>
              <a:r>
                <a:rPr lang="en-US" sz="1000" b="1" dirty="0" smtClean="0"/>
                <a:t> </a:t>
              </a:r>
              <a:r>
                <a:rPr lang="en-US" sz="1000" b="1" dirty="0" err="1" smtClean="0"/>
                <a:t>după</a:t>
              </a:r>
              <a:r>
                <a:rPr lang="en-US" sz="1000" b="1" dirty="0" smtClean="0"/>
                <a:t> </a:t>
              </a:r>
            </a:p>
            <a:p>
              <a:pPr algn="ctr"/>
              <a:r>
                <a:rPr lang="en-US" sz="1000" b="1" dirty="0" err="1" smtClean="0"/>
                <a:t>orientare</a:t>
              </a:r>
              <a:endParaRPr lang="en-US" sz="1000" b="1" dirty="0"/>
            </a:p>
          </p:txBody>
        </p:sp>
        <p:sp>
          <p:nvSpPr>
            <p:cNvPr id="14" name="TextBox 13"/>
            <p:cNvSpPr txBox="1"/>
            <p:nvPr/>
          </p:nvSpPr>
          <p:spPr>
            <a:xfrm>
              <a:off x="4320927" y="279260"/>
              <a:ext cx="882989" cy="707886"/>
            </a:xfrm>
            <a:prstGeom prst="rect">
              <a:avLst/>
            </a:prstGeom>
            <a:solidFill>
              <a:srgbClr val="8EB4E3"/>
            </a:solidFill>
            <a:ln>
              <a:solidFill>
                <a:srgbClr val="000000"/>
              </a:solidFill>
            </a:ln>
          </p:spPr>
          <p:txBody>
            <a:bodyPr wrap="square" rtlCol="0">
              <a:spAutoFit/>
            </a:bodyPr>
            <a:lstStyle/>
            <a:p>
              <a:pPr algn="ctr"/>
              <a:r>
                <a:rPr lang="en-US" sz="1000" b="1" dirty="0" err="1" smtClean="0"/>
                <a:t>Normalizare</a:t>
              </a:r>
              <a:r>
                <a:rPr lang="en-US" sz="1000" b="1" dirty="0" smtClean="0"/>
                <a:t> </a:t>
              </a:r>
            </a:p>
            <a:p>
              <a:pPr algn="ctr"/>
              <a:r>
                <a:rPr lang="en-US" sz="1000" b="1" dirty="0"/>
                <a:t>c</a:t>
              </a:r>
              <a:r>
                <a:rPr lang="en-US" sz="1000" b="1" dirty="0" smtClean="0"/>
                <a:t>ontrast </a:t>
              </a:r>
              <a:r>
                <a:rPr lang="en-US" sz="1000" b="1" dirty="0" err="1" smtClean="0"/>
                <a:t>în</a:t>
              </a:r>
              <a:endParaRPr lang="en-US" sz="1000" b="1" dirty="0" smtClean="0"/>
            </a:p>
            <a:p>
              <a:pPr algn="ctr"/>
              <a:r>
                <a:rPr lang="en-US" sz="1000" b="1" dirty="0" err="1" smtClean="0"/>
                <a:t>blocuri</a:t>
              </a:r>
              <a:r>
                <a:rPr lang="en-US" sz="1000" b="1" dirty="0" smtClean="0"/>
                <a:t> </a:t>
              </a:r>
            </a:p>
            <a:p>
              <a:pPr algn="ctr"/>
              <a:r>
                <a:rPr lang="en-US" sz="1000" b="1" dirty="0" err="1" smtClean="0"/>
                <a:t>suprapuse</a:t>
              </a:r>
              <a:endParaRPr lang="en-US" sz="1000" b="1" dirty="0"/>
            </a:p>
          </p:txBody>
        </p:sp>
        <p:sp>
          <p:nvSpPr>
            <p:cNvPr id="15" name="TextBox 14"/>
            <p:cNvSpPr txBox="1"/>
            <p:nvPr/>
          </p:nvSpPr>
          <p:spPr>
            <a:xfrm>
              <a:off x="5474813" y="356204"/>
              <a:ext cx="790978" cy="553998"/>
            </a:xfrm>
            <a:prstGeom prst="rect">
              <a:avLst/>
            </a:prstGeom>
            <a:solidFill>
              <a:srgbClr val="8EB4E3"/>
            </a:solidFill>
            <a:ln>
              <a:solidFill>
                <a:srgbClr val="000000"/>
              </a:solidFill>
            </a:ln>
          </p:spPr>
          <p:txBody>
            <a:bodyPr wrap="square" rtlCol="0">
              <a:spAutoFit/>
            </a:bodyPr>
            <a:lstStyle/>
            <a:p>
              <a:pPr algn="ctr"/>
              <a:r>
                <a:rPr lang="en-US" sz="1000" b="1" dirty="0" err="1" smtClean="0"/>
                <a:t>Colectează</a:t>
              </a:r>
              <a:r>
                <a:rPr lang="en-US" sz="1000" b="1" dirty="0" smtClean="0"/>
                <a:t> HOG din </a:t>
              </a:r>
              <a:r>
                <a:rPr lang="en-US" sz="1000" b="1" dirty="0" err="1" smtClean="0"/>
                <a:t>fereastră</a:t>
              </a:r>
              <a:endParaRPr lang="en-US" sz="1000" b="1" dirty="0"/>
            </a:p>
          </p:txBody>
        </p:sp>
        <p:sp>
          <p:nvSpPr>
            <p:cNvPr id="17" name="TextBox 16"/>
            <p:cNvSpPr txBox="1"/>
            <p:nvPr/>
          </p:nvSpPr>
          <p:spPr>
            <a:xfrm>
              <a:off x="7598185" y="391458"/>
              <a:ext cx="909295" cy="461665"/>
            </a:xfrm>
            <a:prstGeom prst="rect">
              <a:avLst/>
            </a:prstGeom>
            <a:noFill/>
            <a:ln>
              <a:noFill/>
            </a:ln>
          </p:spPr>
          <p:txBody>
            <a:bodyPr wrap="square" rtlCol="0">
              <a:spAutoFit/>
            </a:bodyPr>
            <a:lstStyle/>
            <a:p>
              <a:pPr algn="ctr"/>
              <a:r>
                <a:rPr lang="en-US" sz="1200" b="1" dirty="0" smtClean="0"/>
                <a:t>e un </a:t>
              </a:r>
              <a:r>
                <a:rPr lang="en-US" sz="1200" b="1" dirty="0" err="1" smtClean="0"/>
                <a:t>om</a:t>
              </a:r>
              <a:r>
                <a:rPr lang="en-US" sz="1200" b="1" dirty="0" smtClean="0"/>
                <a:t>/ </a:t>
              </a:r>
            </a:p>
            <a:p>
              <a:pPr algn="ctr"/>
              <a:r>
                <a:rPr lang="en-US" sz="1200" b="1" dirty="0" smtClean="0"/>
                <a:t>nu e un </a:t>
              </a:r>
              <a:r>
                <a:rPr lang="en-US" sz="1200" b="1" dirty="0" err="1" smtClean="0"/>
                <a:t>om</a:t>
              </a:r>
              <a:endParaRPr lang="en-US" sz="1200" b="1" dirty="0"/>
            </a:p>
          </p:txBody>
        </p:sp>
        <p:cxnSp>
          <p:nvCxnSpPr>
            <p:cNvPr id="18" name="Straight Arrow Connector 17"/>
            <p:cNvCxnSpPr/>
            <p:nvPr/>
          </p:nvCxnSpPr>
          <p:spPr>
            <a:xfrm>
              <a:off x="792027"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917091"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951308"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050030" y="630658"/>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203916"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265791" y="62124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327692"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25" name="TextBox 24"/>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N. </a:t>
            </a:r>
            <a:r>
              <a:rPr lang="en-US" sz="1200" dirty="0" err="1" smtClean="0"/>
              <a:t>Dalal</a:t>
            </a:r>
            <a:endParaRPr lang="en-US" sz="1200" dirty="0"/>
          </a:p>
        </p:txBody>
      </p:sp>
      <p:pic>
        <p:nvPicPr>
          <p:cNvPr id="28" name="Picture 4" descr="line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1390" y="2208107"/>
            <a:ext cx="1622425" cy="1336675"/>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5" descr="biline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8086" y="4183438"/>
            <a:ext cx="2198300" cy="21983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6853533" y="3348199"/>
            <a:ext cx="1878022" cy="246221"/>
          </a:xfrm>
          <a:prstGeom prst="rect">
            <a:avLst/>
          </a:prstGeom>
          <a:solidFill>
            <a:schemeClr val="bg1"/>
          </a:solidFill>
        </p:spPr>
        <p:txBody>
          <a:bodyPr wrap="square" rtlCol="0">
            <a:spAutoFit/>
          </a:bodyPr>
          <a:lstStyle/>
          <a:p>
            <a:pPr algn="ctr"/>
            <a:r>
              <a:rPr lang="en-US" sz="1000" b="1" dirty="0" err="1" smtClean="0"/>
              <a:t>Orientarea</a:t>
            </a:r>
            <a:r>
              <a:rPr lang="en-US" sz="1000" b="1" dirty="0" smtClean="0"/>
              <a:t> </a:t>
            </a:r>
            <a:r>
              <a:rPr lang="en-US" sz="1000" b="1" dirty="0" err="1" smtClean="0"/>
              <a:t>gradienților</a:t>
            </a:r>
            <a:endParaRPr lang="en-US" sz="1000" b="1" dirty="0"/>
          </a:p>
        </p:txBody>
      </p:sp>
      <p:sp>
        <p:nvSpPr>
          <p:cNvPr id="26" name="TextBox 25"/>
          <p:cNvSpPr txBox="1"/>
          <p:nvPr/>
        </p:nvSpPr>
        <p:spPr>
          <a:xfrm>
            <a:off x="6609585" y="593794"/>
            <a:ext cx="791683" cy="400110"/>
          </a:xfrm>
          <a:prstGeom prst="rect">
            <a:avLst/>
          </a:prstGeom>
          <a:solidFill>
            <a:srgbClr val="8EB4E3"/>
          </a:solidFill>
          <a:ln>
            <a:solidFill>
              <a:srgbClr val="000000"/>
            </a:solidFill>
          </a:ln>
        </p:spPr>
        <p:txBody>
          <a:bodyPr wrap="square" rtlCol="0">
            <a:spAutoFit/>
          </a:bodyPr>
          <a:lstStyle/>
          <a:p>
            <a:pPr algn="ctr"/>
            <a:r>
              <a:rPr lang="en-US" sz="1000" b="1" dirty="0" err="1" smtClean="0"/>
              <a:t>Clasificator</a:t>
            </a:r>
            <a:r>
              <a:rPr lang="en-US" sz="1000" b="1" dirty="0" smtClean="0"/>
              <a:t> </a:t>
            </a:r>
          </a:p>
          <a:p>
            <a:pPr algn="ctr"/>
            <a:r>
              <a:rPr lang="en-US" sz="1000" b="1" dirty="0" err="1" smtClean="0"/>
              <a:t>liniar</a:t>
            </a:r>
            <a:endParaRPr lang="en-US" sz="1000" b="1" dirty="0"/>
          </a:p>
        </p:txBody>
      </p:sp>
    </p:spTree>
    <p:extLst>
      <p:ext uri="{BB962C8B-B14F-4D97-AF65-F5344CB8AC3E}">
        <p14:creationId xmlns:p14="http://schemas.microsoft.com/office/powerpoint/2010/main" val="278514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78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78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78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78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78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78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7810">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7810">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7810">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47810">
                                            <p:txEl>
                                              <p:pRg st="13" end="1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7810">
                                            <p:txEl>
                                              <p:pRg st="14" end="1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7810">
                                            <p:txEl>
                                              <p:pRg st="15" end="1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7810">
                                            <p:txEl>
                                              <p:pRg st="16" end="1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7810">
                                            <p:txEl>
                                              <p:pRg st="17" end="17"/>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47810">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body" idx="1"/>
          </p:nvPr>
        </p:nvSpPr>
        <p:spPr>
          <a:xfrm>
            <a:off x="289629" y="1600200"/>
            <a:ext cx="6321039" cy="4781532"/>
          </a:xfrm>
        </p:spPr>
        <p:txBody>
          <a:bodyPr>
            <a:normAutofit/>
          </a:bodyPr>
          <a:lstStyle/>
          <a:p>
            <a:pPr eaLnBrk="1" hangingPunct="1"/>
            <a:r>
              <a:rPr lang="en-US" dirty="0" err="1"/>
              <a:t>h</a:t>
            </a:r>
            <a:r>
              <a:rPr lang="en-US" dirty="0" err="1" smtClean="0"/>
              <a:t>istograme</a:t>
            </a:r>
            <a:r>
              <a:rPr lang="en-US" dirty="0" smtClean="0"/>
              <a:t> de </a:t>
            </a:r>
            <a:r>
              <a:rPr lang="en-US" dirty="0" err="1" smtClean="0"/>
              <a:t>gradienți</a:t>
            </a:r>
            <a:r>
              <a:rPr lang="en-US" dirty="0" smtClean="0"/>
              <a:t> </a:t>
            </a:r>
            <a:r>
              <a:rPr lang="en-US" dirty="0" err="1" smtClean="0"/>
              <a:t>orientați</a:t>
            </a:r>
            <a:endParaRPr lang="en-US" dirty="0" smtClean="0"/>
          </a:p>
          <a:p>
            <a:pPr lvl="1" eaLnBrk="1" hangingPunct="1">
              <a:buFontTx/>
              <a:buChar char="-"/>
            </a:pPr>
            <a:r>
              <a:rPr lang="en-US" dirty="0" err="1" smtClean="0"/>
              <a:t>după</a:t>
            </a:r>
            <a:r>
              <a:rPr lang="en-US" dirty="0" smtClean="0"/>
              <a:t> </a:t>
            </a:r>
            <a:r>
              <a:rPr lang="en-US" dirty="0" err="1" smtClean="0"/>
              <a:t>orientare</a:t>
            </a:r>
            <a:r>
              <a:rPr lang="en-US" dirty="0" smtClean="0"/>
              <a:t>: 9 </a:t>
            </a:r>
            <a:r>
              <a:rPr lang="en-US" dirty="0" err="1" smtClean="0"/>
              <a:t>intervale</a:t>
            </a:r>
            <a:r>
              <a:rPr lang="en-US" dirty="0" smtClean="0"/>
              <a:t> </a:t>
            </a:r>
            <a:r>
              <a:rPr lang="en-US" dirty="0" err="1" smtClean="0"/>
              <a:t>pentru</a:t>
            </a:r>
            <a:r>
              <a:rPr lang="en-US" dirty="0" smtClean="0"/>
              <a:t> </a:t>
            </a:r>
            <a:r>
              <a:rPr lang="en-US" dirty="0" err="1" smtClean="0"/>
              <a:t>orientări</a:t>
            </a:r>
            <a:r>
              <a:rPr lang="en-US" dirty="0" smtClean="0"/>
              <a:t> </a:t>
            </a:r>
            <a:r>
              <a:rPr lang="en-US" dirty="0" err="1" smtClean="0"/>
              <a:t>între</a:t>
            </a:r>
            <a:r>
              <a:rPr lang="en-US" dirty="0" smtClean="0"/>
              <a:t> [0</a:t>
            </a:r>
            <a:r>
              <a:rPr lang="en-US" baseline="30000" dirty="0" smtClean="0"/>
              <a:t>o</a:t>
            </a:r>
            <a:r>
              <a:rPr lang="en-US" dirty="0" smtClean="0"/>
              <a:t>, 180</a:t>
            </a:r>
            <a:r>
              <a:rPr lang="en-US" baseline="30000" dirty="0" smtClean="0"/>
              <a:t>o</a:t>
            </a:r>
            <a:r>
              <a:rPr lang="en-US" dirty="0" smtClean="0"/>
              <a:t>]</a:t>
            </a:r>
          </a:p>
          <a:p>
            <a:pPr lvl="1" eaLnBrk="1" hangingPunct="1">
              <a:buFontTx/>
              <a:buChar char="-"/>
            </a:pPr>
            <a:endParaRPr lang="en-US" dirty="0" smtClean="0"/>
          </a:p>
          <a:p>
            <a:pPr lvl="1" eaLnBrk="1" hangingPunct="1">
              <a:buFontTx/>
              <a:buChar char="-"/>
            </a:pPr>
            <a:r>
              <a:rPr lang="en-US" dirty="0" err="1" smtClean="0"/>
              <a:t>după</a:t>
            </a:r>
            <a:r>
              <a:rPr lang="en-US" dirty="0" smtClean="0"/>
              <a:t> </a:t>
            </a:r>
            <a:r>
              <a:rPr lang="en-US" dirty="0" err="1" smtClean="0"/>
              <a:t>celule</a:t>
            </a:r>
            <a:endParaRPr lang="en-US" dirty="0" smtClean="0"/>
          </a:p>
          <a:p>
            <a:pPr marL="457200" lvl="1" indent="0" eaLnBrk="1" hangingPunct="1">
              <a:buNone/>
            </a:pPr>
            <a:endParaRPr lang="en-US" dirty="0" smtClean="0"/>
          </a:p>
          <a:p>
            <a:pPr marL="457200" lvl="1" indent="0" eaLnBrk="1" hangingPunct="1">
              <a:buNone/>
            </a:pPr>
            <a:r>
              <a:rPr lang="en-US" dirty="0" smtClean="0"/>
              <a:t>- </a:t>
            </a:r>
            <a:r>
              <a:rPr lang="en-US" dirty="0" err="1"/>
              <a:t>c</a:t>
            </a:r>
            <a:r>
              <a:rPr lang="en-US" dirty="0" err="1" smtClean="0"/>
              <a:t>ontribuția</a:t>
            </a:r>
            <a:r>
              <a:rPr lang="en-US" dirty="0" smtClean="0"/>
              <a:t> </a:t>
            </a:r>
            <a:r>
              <a:rPr lang="en-US" dirty="0" err="1" smtClean="0"/>
              <a:t>fiecărui</a:t>
            </a:r>
            <a:r>
              <a:rPr lang="en-US" dirty="0" smtClean="0"/>
              <a:t> pixel direct </a:t>
            </a:r>
            <a:r>
              <a:rPr lang="en-US" dirty="0" err="1" smtClean="0"/>
              <a:t>proporțională</a:t>
            </a:r>
            <a:r>
              <a:rPr lang="en-US" dirty="0" smtClean="0"/>
              <a:t> cu </a:t>
            </a:r>
            <a:r>
              <a:rPr lang="en-US" dirty="0" err="1" smtClean="0"/>
              <a:t>magnitudinea</a:t>
            </a:r>
            <a:r>
              <a:rPr lang="en-US" dirty="0" smtClean="0"/>
              <a:t> </a:t>
            </a:r>
            <a:r>
              <a:rPr lang="en-US" dirty="0" err="1" smtClean="0"/>
              <a:t>gradientului</a:t>
            </a:r>
            <a:endParaRPr lang="en-US" dirty="0" smtClean="0"/>
          </a:p>
        </p:txBody>
      </p:sp>
      <p:sp>
        <p:nvSpPr>
          <p:cNvPr id="247812" name="AutoShape 4"/>
          <p:cNvSpPr>
            <a:spLocks noChangeArrowheads="1"/>
          </p:cNvSpPr>
          <p:nvPr/>
        </p:nvSpPr>
        <p:spPr bwMode="auto">
          <a:xfrm>
            <a:off x="3613950" y="1219200"/>
            <a:ext cx="228600" cy="304800"/>
          </a:xfrm>
          <a:prstGeom prst="upArrow">
            <a:avLst>
              <a:gd name="adj1" fmla="val 50000"/>
              <a:gd name="adj2" fmla="val 33333"/>
            </a:avLst>
          </a:prstGeom>
          <a:solidFill>
            <a:srgbClr val="0000FF"/>
          </a:solidFill>
          <a:ln w="9525">
            <a:noFill/>
            <a:miter lim="800000"/>
            <a:headEnd/>
            <a:tailEnd/>
          </a:ln>
        </p:spPr>
        <p:txBody>
          <a:bodyPr wrap="none" anchor="ctr"/>
          <a:lstStyle/>
          <a:p>
            <a:pPr eaLnBrk="0" hangingPunct="0"/>
            <a:endParaRPr lang="en-US" sz="2100" b="1">
              <a:solidFill>
                <a:srgbClr val="000000"/>
              </a:solidFill>
            </a:endParaRPr>
          </a:p>
        </p:txBody>
      </p:sp>
      <p:grpSp>
        <p:nvGrpSpPr>
          <p:cNvPr id="9" name="Group 8"/>
          <p:cNvGrpSpPr/>
          <p:nvPr/>
        </p:nvGrpSpPr>
        <p:grpSpPr>
          <a:xfrm>
            <a:off x="104685" y="451866"/>
            <a:ext cx="8476775" cy="707886"/>
            <a:chOff x="30705" y="279260"/>
            <a:chExt cx="8476775" cy="707886"/>
          </a:xfrm>
        </p:grpSpPr>
        <p:sp>
          <p:nvSpPr>
            <p:cNvPr id="10" name="TextBox 9"/>
            <p:cNvSpPr txBox="1"/>
            <p:nvPr/>
          </p:nvSpPr>
          <p:spPr>
            <a:xfrm>
              <a:off x="30705" y="379219"/>
              <a:ext cx="929000" cy="461665"/>
            </a:xfrm>
            <a:prstGeom prst="rect">
              <a:avLst/>
            </a:prstGeom>
            <a:noFill/>
          </p:spPr>
          <p:txBody>
            <a:bodyPr wrap="square" rtlCol="0">
              <a:spAutoFit/>
            </a:bodyPr>
            <a:lstStyle/>
            <a:p>
              <a:pPr algn="ctr"/>
              <a:r>
                <a:rPr lang="en-US" sz="1200" b="1" dirty="0"/>
                <a:t>i</a:t>
              </a:r>
              <a:r>
                <a:rPr lang="en-US" sz="1200" b="1" dirty="0" smtClean="0"/>
                <a:t>magine</a:t>
              </a:r>
            </a:p>
            <a:p>
              <a:pPr algn="ctr"/>
              <a:r>
                <a:rPr lang="en-US" sz="1200" b="1" dirty="0" err="1" smtClean="0"/>
                <a:t>Inițială</a:t>
              </a:r>
              <a:endParaRPr lang="en-US" sz="1200" b="1" dirty="0"/>
            </a:p>
          </p:txBody>
        </p:sp>
        <p:sp>
          <p:nvSpPr>
            <p:cNvPr id="11" name="TextBox 10"/>
            <p:cNvSpPr txBox="1"/>
            <p:nvPr/>
          </p:nvSpPr>
          <p:spPr>
            <a:xfrm>
              <a:off x="1062179" y="331568"/>
              <a:ext cx="848487" cy="553998"/>
            </a:xfrm>
            <a:prstGeom prst="rect">
              <a:avLst/>
            </a:prstGeom>
            <a:solidFill>
              <a:schemeClr val="tx2">
                <a:lumMod val="40000"/>
                <a:lumOff val="60000"/>
              </a:schemeClr>
            </a:solidFill>
            <a:ln>
              <a:solidFill>
                <a:srgbClr val="000000"/>
              </a:solidFill>
            </a:ln>
          </p:spPr>
          <p:txBody>
            <a:bodyPr wrap="square" rtlCol="0">
              <a:spAutoFit/>
            </a:bodyPr>
            <a:lstStyle/>
            <a:p>
              <a:pPr algn="ctr"/>
              <a:r>
                <a:rPr lang="en-US" sz="1000" b="1" dirty="0" err="1"/>
                <a:t>n</a:t>
              </a:r>
              <a:r>
                <a:rPr lang="en-US" sz="1000" b="1" dirty="0" err="1" smtClean="0"/>
                <a:t>ormalizare</a:t>
              </a:r>
              <a:r>
                <a:rPr lang="en-US" sz="1000" b="1" dirty="0" smtClean="0"/>
                <a:t> Gamma &amp; </a:t>
              </a:r>
            </a:p>
            <a:p>
              <a:pPr algn="ctr"/>
              <a:r>
                <a:rPr lang="en-US" sz="1000" b="1" dirty="0" err="1" smtClean="0"/>
                <a:t>culoare</a:t>
              </a:r>
              <a:endParaRPr lang="en-US" sz="1000" b="1" dirty="0"/>
            </a:p>
          </p:txBody>
        </p:sp>
        <p:sp>
          <p:nvSpPr>
            <p:cNvPr id="12" name="TextBox 11"/>
            <p:cNvSpPr txBox="1"/>
            <p:nvPr/>
          </p:nvSpPr>
          <p:spPr>
            <a:xfrm>
              <a:off x="2187305" y="408512"/>
              <a:ext cx="756704" cy="400110"/>
            </a:xfrm>
            <a:prstGeom prst="rect">
              <a:avLst/>
            </a:prstGeom>
            <a:solidFill>
              <a:srgbClr val="8EB4E3"/>
            </a:solidFill>
            <a:ln>
              <a:solidFill>
                <a:srgbClr val="000000"/>
              </a:solidFill>
            </a:ln>
          </p:spPr>
          <p:txBody>
            <a:bodyPr wrap="square" rtlCol="0">
              <a:spAutoFit/>
            </a:bodyPr>
            <a:lstStyle/>
            <a:p>
              <a:pPr algn="ctr"/>
              <a:r>
                <a:rPr lang="en-US" sz="1000" b="1" dirty="0" err="1"/>
                <a:t>c</a:t>
              </a:r>
              <a:r>
                <a:rPr lang="en-US" sz="1000" b="1" dirty="0" err="1" smtClean="0"/>
                <a:t>alculează</a:t>
              </a:r>
              <a:r>
                <a:rPr lang="en-US" sz="1000" b="1" dirty="0" smtClean="0"/>
                <a:t> </a:t>
              </a:r>
              <a:r>
                <a:rPr lang="en-US" sz="1000" b="1" dirty="0" err="1" smtClean="0"/>
                <a:t>gradienți</a:t>
              </a:r>
              <a:endParaRPr lang="en-US" sz="1000" b="1" dirty="0"/>
            </a:p>
          </p:txBody>
        </p:sp>
        <p:sp>
          <p:nvSpPr>
            <p:cNvPr id="13" name="TextBox 12"/>
            <p:cNvSpPr txBox="1"/>
            <p:nvPr/>
          </p:nvSpPr>
          <p:spPr>
            <a:xfrm>
              <a:off x="3222205" y="334696"/>
              <a:ext cx="827825" cy="553998"/>
            </a:xfrm>
            <a:prstGeom prst="rect">
              <a:avLst/>
            </a:prstGeom>
            <a:solidFill>
              <a:srgbClr val="8EB4E3"/>
            </a:solidFill>
            <a:ln>
              <a:solidFill>
                <a:srgbClr val="000000"/>
              </a:solidFill>
            </a:ln>
          </p:spPr>
          <p:txBody>
            <a:bodyPr wrap="square" rtlCol="0">
              <a:spAutoFit/>
            </a:bodyPr>
            <a:lstStyle/>
            <a:p>
              <a:pPr algn="ctr"/>
              <a:r>
                <a:rPr lang="en-US" sz="1000" b="1" dirty="0" smtClean="0"/>
                <a:t>HOG </a:t>
              </a:r>
              <a:r>
                <a:rPr lang="en-US" sz="1000" b="1" dirty="0" err="1" smtClean="0"/>
                <a:t>în</a:t>
              </a:r>
              <a:r>
                <a:rPr lang="en-US" sz="1000" b="1" dirty="0" smtClean="0"/>
                <a:t> </a:t>
              </a:r>
            </a:p>
            <a:p>
              <a:pPr algn="ctr"/>
              <a:r>
                <a:rPr lang="en-US" sz="1000" b="1" dirty="0" err="1" smtClean="0"/>
                <a:t>celule</a:t>
              </a:r>
              <a:r>
                <a:rPr lang="en-US" sz="1000" b="1" dirty="0" smtClean="0"/>
                <a:t> </a:t>
              </a:r>
              <a:r>
                <a:rPr lang="en-US" sz="1000" b="1" dirty="0" err="1" smtClean="0"/>
                <a:t>după</a:t>
              </a:r>
              <a:r>
                <a:rPr lang="en-US" sz="1000" b="1" dirty="0" smtClean="0"/>
                <a:t> </a:t>
              </a:r>
            </a:p>
            <a:p>
              <a:pPr algn="ctr"/>
              <a:r>
                <a:rPr lang="en-US" sz="1000" b="1" dirty="0" err="1" smtClean="0"/>
                <a:t>orientare</a:t>
              </a:r>
              <a:endParaRPr lang="en-US" sz="1000" b="1" dirty="0"/>
            </a:p>
          </p:txBody>
        </p:sp>
        <p:sp>
          <p:nvSpPr>
            <p:cNvPr id="14" name="TextBox 13"/>
            <p:cNvSpPr txBox="1"/>
            <p:nvPr/>
          </p:nvSpPr>
          <p:spPr>
            <a:xfrm>
              <a:off x="4320927" y="279260"/>
              <a:ext cx="882989" cy="707886"/>
            </a:xfrm>
            <a:prstGeom prst="rect">
              <a:avLst/>
            </a:prstGeom>
            <a:solidFill>
              <a:srgbClr val="8EB4E3"/>
            </a:solidFill>
            <a:ln>
              <a:solidFill>
                <a:srgbClr val="000000"/>
              </a:solidFill>
            </a:ln>
          </p:spPr>
          <p:txBody>
            <a:bodyPr wrap="square" rtlCol="0">
              <a:spAutoFit/>
            </a:bodyPr>
            <a:lstStyle/>
            <a:p>
              <a:pPr algn="ctr"/>
              <a:r>
                <a:rPr lang="en-US" sz="1000" b="1" dirty="0" err="1" smtClean="0"/>
                <a:t>Normalizare</a:t>
              </a:r>
              <a:r>
                <a:rPr lang="en-US" sz="1000" b="1" dirty="0" smtClean="0"/>
                <a:t> </a:t>
              </a:r>
            </a:p>
            <a:p>
              <a:pPr algn="ctr"/>
              <a:r>
                <a:rPr lang="en-US" sz="1000" b="1" dirty="0"/>
                <a:t>c</a:t>
              </a:r>
              <a:r>
                <a:rPr lang="en-US" sz="1000" b="1" dirty="0" smtClean="0"/>
                <a:t>ontrast </a:t>
              </a:r>
              <a:r>
                <a:rPr lang="en-US" sz="1000" b="1" dirty="0" err="1" smtClean="0"/>
                <a:t>în</a:t>
              </a:r>
              <a:endParaRPr lang="en-US" sz="1000" b="1" dirty="0" smtClean="0"/>
            </a:p>
            <a:p>
              <a:pPr algn="ctr"/>
              <a:r>
                <a:rPr lang="en-US" sz="1000" b="1" dirty="0" err="1" smtClean="0"/>
                <a:t>blocuri</a:t>
              </a:r>
              <a:r>
                <a:rPr lang="en-US" sz="1000" b="1" dirty="0" smtClean="0"/>
                <a:t> </a:t>
              </a:r>
            </a:p>
            <a:p>
              <a:pPr algn="ctr"/>
              <a:r>
                <a:rPr lang="en-US" sz="1000" b="1" dirty="0" err="1" smtClean="0"/>
                <a:t>suprapuse</a:t>
              </a:r>
              <a:endParaRPr lang="en-US" sz="1000" b="1" dirty="0"/>
            </a:p>
          </p:txBody>
        </p:sp>
        <p:sp>
          <p:nvSpPr>
            <p:cNvPr id="15" name="TextBox 14"/>
            <p:cNvSpPr txBox="1"/>
            <p:nvPr/>
          </p:nvSpPr>
          <p:spPr>
            <a:xfrm>
              <a:off x="5474813" y="356204"/>
              <a:ext cx="790978" cy="553998"/>
            </a:xfrm>
            <a:prstGeom prst="rect">
              <a:avLst/>
            </a:prstGeom>
            <a:solidFill>
              <a:srgbClr val="8EB4E3"/>
            </a:solidFill>
            <a:ln>
              <a:solidFill>
                <a:srgbClr val="000000"/>
              </a:solidFill>
            </a:ln>
          </p:spPr>
          <p:txBody>
            <a:bodyPr wrap="square" rtlCol="0">
              <a:spAutoFit/>
            </a:bodyPr>
            <a:lstStyle/>
            <a:p>
              <a:pPr algn="ctr"/>
              <a:r>
                <a:rPr lang="en-US" sz="1000" b="1" dirty="0" err="1" smtClean="0"/>
                <a:t>Colectează</a:t>
              </a:r>
              <a:r>
                <a:rPr lang="en-US" sz="1000" b="1" dirty="0" smtClean="0"/>
                <a:t> HOG din </a:t>
              </a:r>
              <a:r>
                <a:rPr lang="en-US" sz="1000" b="1" dirty="0" err="1" smtClean="0"/>
                <a:t>fereastră</a:t>
              </a:r>
              <a:endParaRPr lang="en-US" sz="1000" b="1" dirty="0"/>
            </a:p>
          </p:txBody>
        </p:sp>
        <p:sp>
          <p:nvSpPr>
            <p:cNvPr id="17" name="TextBox 16"/>
            <p:cNvSpPr txBox="1"/>
            <p:nvPr/>
          </p:nvSpPr>
          <p:spPr>
            <a:xfrm>
              <a:off x="7598185" y="391458"/>
              <a:ext cx="909295" cy="461665"/>
            </a:xfrm>
            <a:prstGeom prst="rect">
              <a:avLst/>
            </a:prstGeom>
            <a:noFill/>
            <a:ln>
              <a:noFill/>
            </a:ln>
          </p:spPr>
          <p:txBody>
            <a:bodyPr wrap="square" rtlCol="0">
              <a:spAutoFit/>
            </a:bodyPr>
            <a:lstStyle/>
            <a:p>
              <a:pPr algn="ctr"/>
              <a:r>
                <a:rPr lang="en-US" sz="1200" b="1" dirty="0" smtClean="0"/>
                <a:t>e un </a:t>
              </a:r>
              <a:r>
                <a:rPr lang="en-US" sz="1200" b="1" dirty="0" err="1" smtClean="0"/>
                <a:t>om</a:t>
              </a:r>
              <a:r>
                <a:rPr lang="en-US" sz="1200" b="1" dirty="0" smtClean="0"/>
                <a:t>/ </a:t>
              </a:r>
            </a:p>
            <a:p>
              <a:pPr algn="ctr"/>
              <a:r>
                <a:rPr lang="en-US" sz="1200" b="1" dirty="0" smtClean="0"/>
                <a:t>nu e un </a:t>
              </a:r>
              <a:r>
                <a:rPr lang="en-US" sz="1200" b="1" dirty="0" err="1" smtClean="0"/>
                <a:t>om</a:t>
              </a:r>
              <a:endParaRPr lang="en-US" sz="1200" b="1" dirty="0"/>
            </a:p>
          </p:txBody>
        </p:sp>
        <p:cxnSp>
          <p:nvCxnSpPr>
            <p:cNvPr id="18" name="Straight Arrow Connector 17"/>
            <p:cNvCxnSpPr/>
            <p:nvPr/>
          </p:nvCxnSpPr>
          <p:spPr>
            <a:xfrm>
              <a:off x="792027"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917091"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951308"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050030" y="630658"/>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203916"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265791" y="62124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327692"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25" name="TextBox 24"/>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N. </a:t>
            </a:r>
            <a:r>
              <a:rPr lang="en-US" sz="1200" dirty="0" err="1" smtClean="0"/>
              <a:t>Dalal</a:t>
            </a:r>
            <a:endParaRPr lang="en-US" sz="1200" dirty="0"/>
          </a:p>
        </p:txBody>
      </p:sp>
      <p:pic>
        <p:nvPicPr>
          <p:cNvPr id="2" name="Picture 1" descr="histogramHO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4190" y="2163788"/>
            <a:ext cx="1745536" cy="1236702"/>
          </a:xfrm>
          <a:prstGeom prst="rect">
            <a:avLst/>
          </a:prstGeom>
        </p:spPr>
      </p:pic>
      <p:pic>
        <p:nvPicPr>
          <p:cNvPr id="26" name="Picture 8"/>
          <p:cNvPicPr>
            <a:picLocks noChangeAspect="1" noChangeArrowheads="1"/>
          </p:cNvPicPr>
          <p:nvPr/>
        </p:nvPicPr>
        <p:blipFill>
          <a:blip r:embed="rId4" cstate="print"/>
          <a:srcRect/>
          <a:stretch>
            <a:fillRect/>
          </a:stretch>
        </p:blipFill>
        <p:spPr bwMode="auto">
          <a:xfrm>
            <a:off x="6717601" y="3507311"/>
            <a:ext cx="1152525" cy="1152525"/>
          </a:xfrm>
          <a:prstGeom prst="rect">
            <a:avLst/>
          </a:prstGeom>
          <a:noFill/>
          <a:ln w="9525">
            <a:noFill/>
            <a:miter lim="800000"/>
            <a:headEnd/>
            <a:tailEnd/>
          </a:ln>
        </p:spPr>
      </p:pic>
      <p:sp>
        <p:nvSpPr>
          <p:cNvPr id="27" name="TextBox 26"/>
          <p:cNvSpPr txBox="1"/>
          <p:nvPr/>
        </p:nvSpPr>
        <p:spPr>
          <a:xfrm>
            <a:off x="6609585" y="593794"/>
            <a:ext cx="791683" cy="400110"/>
          </a:xfrm>
          <a:prstGeom prst="rect">
            <a:avLst/>
          </a:prstGeom>
          <a:solidFill>
            <a:srgbClr val="8EB4E3"/>
          </a:solidFill>
          <a:ln>
            <a:solidFill>
              <a:srgbClr val="000000"/>
            </a:solidFill>
          </a:ln>
        </p:spPr>
        <p:txBody>
          <a:bodyPr wrap="square" rtlCol="0">
            <a:spAutoFit/>
          </a:bodyPr>
          <a:lstStyle/>
          <a:p>
            <a:pPr algn="ctr"/>
            <a:r>
              <a:rPr lang="en-US" sz="1000" b="1" dirty="0" err="1" smtClean="0"/>
              <a:t>Clasificator</a:t>
            </a:r>
            <a:r>
              <a:rPr lang="en-US" sz="1000" b="1" dirty="0" smtClean="0"/>
              <a:t> </a:t>
            </a:r>
          </a:p>
          <a:p>
            <a:pPr algn="ctr"/>
            <a:r>
              <a:rPr lang="en-US" sz="1000" b="1" dirty="0" err="1" smtClean="0"/>
              <a:t>liniar</a:t>
            </a:r>
            <a:endParaRPr lang="en-US" sz="1000" b="1" dirty="0"/>
          </a:p>
        </p:txBody>
      </p:sp>
    </p:spTree>
    <p:extLst>
      <p:ext uri="{BB962C8B-B14F-4D97-AF65-F5344CB8AC3E}">
        <p14:creationId xmlns:p14="http://schemas.microsoft.com/office/powerpoint/2010/main" val="384952067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9" name="AutoShape 4"/>
          <p:cNvSpPr>
            <a:spLocks noChangeArrowheads="1"/>
          </p:cNvSpPr>
          <p:nvPr/>
        </p:nvSpPr>
        <p:spPr bwMode="auto">
          <a:xfrm>
            <a:off x="4800600" y="1219200"/>
            <a:ext cx="228600" cy="304800"/>
          </a:xfrm>
          <a:prstGeom prst="upArrow">
            <a:avLst>
              <a:gd name="adj1" fmla="val 50000"/>
              <a:gd name="adj2" fmla="val 33333"/>
            </a:avLst>
          </a:prstGeom>
          <a:solidFill>
            <a:srgbClr val="0000FF"/>
          </a:solidFill>
          <a:ln w="9525">
            <a:noFill/>
            <a:miter lim="800000"/>
            <a:headEnd/>
            <a:tailEnd/>
          </a:ln>
        </p:spPr>
        <p:txBody>
          <a:bodyPr wrap="none" anchor="ctr"/>
          <a:lstStyle/>
          <a:p>
            <a:pPr eaLnBrk="0" hangingPunct="0"/>
            <a:endParaRPr lang="en-US" sz="2100" b="1">
              <a:solidFill>
                <a:srgbClr val="000000"/>
              </a:solidFill>
            </a:endParaRPr>
          </a:p>
        </p:txBody>
      </p:sp>
      <p:grpSp>
        <p:nvGrpSpPr>
          <p:cNvPr id="10" name="Group 9"/>
          <p:cNvGrpSpPr/>
          <p:nvPr/>
        </p:nvGrpSpPr>
        <p:grpSpPr>
          <a:xfrm>
            <a:off x="104685" y="451866"/>
            <a:ext cx="8476775" cy="707886"/>
            <a:chOff x="30705" y="279260"/>
            <a:chExt cx="8476775" cy="707886"/>
          </a:xfrm>
        </p:grpSpPr>
        <p:sp>
          <p:nvSpPr>
            <p:cNvPr id="11" name="TextBox 10"/>
            <p:cNvSpPr txBox="1"/>
            <p:nvPr/>
          </p:nvSpPr>
          <p:spPr>
            <a:xfrm>
              <a:off x="30705" y="379219"/>
              <a:ext cx="929000" cy="461665"/>
            </a:xfrm>
            <a:prstGeom prst="rect">
              <a:avLst/>
            </a:prstGeom>
            <a:noFill/>
          </p:spPr>
          <p:txBody>
            <a:bodyPr wrap="square" rtlCol="0">
              <a:spAutoFit/>
            </a:bodyPr>
            <a:lstStyle/>
            <a:p>
              <a:pPr algn="ctr"/>
              <a:r>
                <a:rPr lang="en-US" sz="1200" b="1" dirty="0"/>
                <a:t>i</a:t>
              </a:r>
              <a:r>
                <a:rPr lang="en-US" sz="1200" b="1" dirty="0" smtClean="0"/>
                <a:t>magine</a:t>
              </a:r>
            </a:p>
            <a:p>
              <a:pPr algn="ctr"/>
              <a:r>
                <a:rPr lang="en-US" sz="1200" b="1" dirty="0" err="1" smtClean="0"/>
                <a:t>Inițială</a:t>
              </a:r>
              <a:endParaRPr lang="en-US" sz="1200" b="1" dirty="0"/>
            </a:p>
          </p:txBody>
        </p:sp>
        <p:sp>
          <p:nvSpPr>
            <p:cNvPr id="12" name="TextBox 11"/>
            <p:cNvSpPr txBox="1"/>
            <p:nvPr/>
          </p:nvSpPr>
          <p:spPr>
            <a:xfrm>
              <a:off x="1062179" y="331568"/>
              <a:ext cx="848487" cy="553998"/>
            </a:xfrm>
            <a:prstGeom prst="rect">
              <a:avLst/>
            </a:prstGeom>
            <a:solidFill>
              <a:schemeClr val="tx2">
                <a:lumMod val="40000"/>
                <a:lumOff val="60000"/>
              </a:schemeClr>
            </a:solidFill>
            <a:ln>
              <a:solidFill>
                <a:srgbClr val="000000"/>
              </a:solidFill>
            </a:ln>
          </p:spPr>
          <p:txBody>
            <a:bodyPr wrap="square" rtlCol="0">
              <a:spAutoFit/>
            </a:bodyPr>
            <a:lstStyle/>
            <a:p>
              <a:pPr algn="ctr"/>
              <a:r>
                <a:rPr lang="en-US" sz="1000" b="1" dirty="0" err="1"/>
                <a:t>n</a:t>
              </a:r>
              <a:r>
                <a:rPr lang="en-US" sz="1000" b="1" dirty="0" err="1" smtClean="0"/>
                <a:t>ormalizare</a:t>
              </a:r>
              <a:r>
                <a:rPr lang="en-US" sz="1000" b="1" dirty="0" smtClean="0"/>
                <a:t> Gamma &amp; </a:t>
              </a:r>
            </a:p>
            <a:p>
              <a:pPr algn="ctr"/>
              <a:r>
                <a:rPr lang="en-US" sz="1000" b="1" dirty="0" err="1" smtClean="0"/>
                <a:t>culoare</a:t>
              </a:r>
              <a:endParaRPr lang="en-US" sz="1000" b="1" dirty="0"/>
            </a:p>
          </p:txBody>
        </p:sp>
        <p:sp>
          <p:nvSpPr>
            <p:cNvPr id="13" name="TextBox 12"/>
            <p:cNvSpPr txBox="1"/>
            <p:nvPr/>
          </p:nvSpPr>
          <p:spPr>
            <a:xfrm>
              <a:off x="2187305" y="408512"/>
              <a:ext cx="756704" cy="400110"/>
            </a:xfrm>
            <a:prstGeom prst="rect">
              <a:avLst/>
            </a:prstGeom>
            <a:solidFill>
              <a:srgbClr val="8EB4E3"/>
            </a:solidFill>
            <a:ln>
              <a:solidFill>
                <a:srgbClr val="000000"/>
              </a:solidFill>
            </a:ln>
          </p:spPr>
          <p:txBody>
            <a:bodyPr wrap="square" rtlCol="0">
              <a:spAutoFit/>
            </a:bodyPr>
            <a:lstStyle/>
            <a:p>
              <a:pPr algn="ctr"/>
              <a:r>
                <a:rPr lang="en-US" sz="1000" b="1" dirty="0" err="1"/>
                <a:t>c</a:t>
              </a:r>
              <a:r>
                <a:rPr lang="en-US" sz="1000" b="1" dirty="0" err="1" smtClean="0"/>
                <a:t>alculează</a:t>
              </a:r>
              <a:r>
                <a:rPr lang="en-US" sz="1000" b="1" dirty="0" smtClean="0"/>
                <a:t> </a:t>
              </a:r>
              <a:r>
                <a:rPr lang="en-US" sz="1000" b="1" dirty="0" err="1" smtClean="0"/>
                <a:t>gradienți</a:t>
              </a:r>
              <a:endParaRPr lang="en-US" sz="1000" b="1" dirty="0"/>
            </a:p>
          </p:txBody>
        </p:sp>
        <p:sp>
          <p:nvSpPr>
            <p:cNvPr id="14" name="TextBox 13"/>
            <p:cNvSpPr txBox="1"/>
            <p:nvPr/>
          </p:nvSpPr>
          <p:spPr>
            <a:xfrm>
              <a:off x="3222205" y="334696"/>
              <a:ext cx="827825" cy="553998"/>
            </a:xfrm>
            <a:prstGeom prst="rect">
              <a:avLst/>
            </a:prstGeom>
            <a:solidFill>
              <a:srgbClr val="8EB4E3"/>
            </a:solidFill>
            <a:ln>
              <a:solidFill>
                <a:srgbClr val="000000"/>
              </a:solidFill>
            </a:ln>
          </p:spPr>
          <p:txBody>
            <a:bodyPr wrap="square" rtlCol="0">
              <a:spAutoFit/>
            </a:bodyPr>
            <a:lstStyle/>
            <a:p>
              <a:pPr algn="ctr"/>
              <a:r>
                <a:rPr lang="en-US" sz="1000" b="1" dirty="0" smtClean="0"/>
                <a:t>HOG </a:t>
              </a:r>
              <a:r>
                <a:rPr lang="en-US" sz="1000" b="1" dirty="0" err="1" smtClean="0"/>
                <a:t>în</a:t>
              </a:r>
              <a:r>
                <a:rPr lang="en-US" sz="1000" b="1" dirty="0" smtClean="0"/>
                <a:t> </a:t>
              </a:r>
            </a:p>
            <a:p>
              <a:pPr algn="ctr"/>
              <a:r>
                <a:rPr lang="en-US" sz="1000" b="1" dirty="0" err="1" smtClean="0"/>
                <a:t>celule</a:t>
              </a:r>
              <a:r>
                <a:rPr lang="en-US" sz="1000" b="1" dirty="0" smtClean="0"/>
                <a:t> </a:t>
              </a:r>
              <a:r>
                <a:rPr lang="en-US" sz="1000" b="1" dirty="0" err="1" smtClean="0"/>
                <a:t>după</a:t>
              </a:r>
              <a:r>
                <a:rPr lang="en-US" sz="1000" b="1" dirty="0" smtClean="0"/>
                <a:t> </a:t>
              </a:r>
            </a:p>
            <a:p>
              <a:pPr algn="ctr"/>
              <a:r>
                <a:rPr lang="en-US" sz="1000" b="1" dirty="0" err="1" smtClean="0"/>
                <a:t>orientare</a:t>
              </a:r>
              <a:endParaRPr lang="en-US" sz="1000" b="1" dirty="0"/>
            </a:p>
          </p:txBody>
        </p:sp>
        <p:sp>
          <p:nvSpPr>
            <p:cNvPr id="15" name="TextBox 14"/>
            <p:cNvSpPr txBox="1"/>
            <p:nvPr/>
          </p:nvSpPr>
          <p:spPr>
            <a:xfrm>
              <a:off x="4320927" y="279260"/>
              <a:ext cx="882989" cy="707886"/>
            </a:xfrm>
            <a:prstGeom prst="rect">
              <a:avLst/>
            </a:prstGeom>
            <a:solidFill>
              <a:srgbClr val="8EB4E3"/>
            </a:solidFill>
            <a:ln>
              <a:solidFill>
                <a:srgbClr val="000000"/>
              </a:solidFill>
            </a:ln>
          </p:spPr>
          <p:txBody>
            <a:bodyPr wrap="square" rtlCol="0">
              <a:spAutoFit/>
            </a:bodyPr>
            <a:lstStyle/>
            <a:p>
              <a:pPr algn="ctr"/>
              <a:r>
                <a:rPr lang="en-US" sz="1000" b="1" dirty="0" err="1" smtClean="0"/>
                <a:t>Normalizare</a:t>
              </a:r>
              <a:r>
                <a:rPr lang="en-US" sz="1000" b="1" dirty="0" smtClean="0"/>
                <a:t> </a:t>
              </a:r>
            </a:p>
            <a:p>
              <a:pPr algn="ctr"/>
              <a:r>
                <a:rPr lang="en-US" sz="1000" b="1" dirty="0"/>
                <a:t>c</a:t>
              </a:r>
              <a:r>
                <a:rPr lang="en-US" sz="1000" b="1" dirty="0" smtClean="0"/>
                <a:t>ontrast </a:t>
              </a:r>
              <a:r>
                <a:rPr lang="en-US" sz="1000" b="1" dirty="0" err="1" smtClean="0"/>
                <a:t>în</a:t>
              </a:r>
              <a:endParaRPr lang="en-US" sz="1000" b="1" dirty="0" smtClean="0"/>
            </a:p>
            <a:p>
              <a:pPr algn="ctr"/>
              <a:r>
                <a:rPr lang="en-US" sz="1000" b="1" dirty="0" err="1" smtClean="0"/>
                <a:t>blocuri</a:t>
              </a:r>
              <a:r>
                <a:rPr lang="en-US" sz="1000" b="1" dirty="0" smtClean="0"/>
                <a:t> </a:t>
              </a:r>
            </a:p>
            <a:p>
              <a:pPr algn="ctr"/>
              <a:r>
                <a:rPr lang="en-US" sz="1000" b="1" dirty="0" err="1" smtClean="0"/>
                <a:t>suprapuse</a:t>
              </a:r>
              <a:endParaRPr lang="en-US" sz="1000" b="1" dirty="0"/>
            </a:p>
          </p:txBody>
        </p:sp>
        <p:sp>
          <p:nvSpPr>
            <p:cNvPr id="16" name="TextBox 15"/>
            <p:cNvSpPr txBox="1"/>
            <p:nvPr/>
          </p:nvSpPr>
          <p:spPr>
            <a:xfrm>
              <a:off x="5474813" y="356204"/>
              <a:ext cx="790978" cy="553998"/>
            </a:xfrm>
            <a:prstGeom prst="rect">
              <a:avLst/>
            </a:prstGeom>
            <a:solidFill>
              <a:srgbClr val="8EB4E3"/>
            </a:solidFill>
            <a:ln>
              <a:solidFill>
                <a:srgbClr val="000000"/>
              </a:solidFill>
            </a:ln>
          </p:spPr>
          <p:txBody>
            <a:bodyPr wrap="square" rtlCol="0">
              <a:spAutoFit/>
            </a:bodyPr>
            <a:lstStyle/>
            <a:p>
              <a:pPr algn="ctr"/>
              <a:r>
                <a:rPr lang="en-US" sz="1000" b="1" dirty="0" err="1" smtClean="0"/>
                <a:t>Colectează</a:t>
              </a:r>
              <a:r>
                <a:rPr lang="en-US" sz="1000" b="1" dirty="0" smtClean="0"/>
                <a:t> HOG din </a:t>
              </a:r>
              <a:r>
                <a:rPr lang="en-US" sz="1000" b="1" dirty="0" err="1" smtClean="0"/>
                <a:t>fereastră</a:t>
              </a:r>
              <a:endParaRPr lang="en-US" sz="1000" b="1" dirty="0"/>
            </a:p>
          </p:txBody>
        </p:sp>
        <p:sp>
          <p:nvSpPr>
            <p:cNvPr id="18" name="TextBox 17"/>
            <p:cNvSpPr txBox="1"/>
            <p:nvPr/>
          </p:nvSpPr>
          <p:spPr>
            <a:xfrm>
              <a:off x="7598185" y="391458"/>
              <a:ext cx="909295" cy="461665"/>
            </a:xfrm>
            <a:prstGeom prst="rect">
              <a:avLst/>
            </a:prstGeom>
            <a:noFill/>
            <a:ln>
              <a:noFill/>
            </a:ln>
          </p:spPr>
          <p:txBody>
            <a:bodyPr wrap="square" rtlCol="0">
              <a:spAutoFit/>
            </a:bodyPr>
            <a:lstStyle/>
            <a:p>
              <a:pPr algn="ctr"/>
              <a:r>
                <a:rPr lang="en-US" sz="1200" b="1" dirty="0" smtClean="0"/>
                <a:t>e un </a:t>
              </a:r>
              <a:r>
                <a:rPr lang="en-US" sz="1200" b="1" dirty="0" err="1" smtClean="0"/>
                <a:t>om</a:t>
              </a:r>
              <a:r>
                <a:rPr lang="en-US" sz="1200" b="1" dirty="0" smtClean="0"/>
                <a:t>/ </a:t>
              </a:r>
            </a:p>
            <a:p>
              <a:pPr algn="ctr"/>
              <a:r>
                <a:rPr lang="en-US" sz="1200" b="1" dirty="0" smtClean="0"/>
                <a:t>nu e un </a:t>
              </a:r>
              <a:r>
                <a:rPr lang="en-US" sz="1200" b="1" dirty="0" err="1" smtClean="0"/>
                <a:t>om</a:t>
              </a:r>
              <a:endParaRPr lang="en-US" sz="1200" b="1" dirty="0"/>
            </a:p>
          </p:txBody>
        </p:sp>
        <p:cxnSp>
          <p:nvCxnSpPr>
            <p:cNvPr id="19" name="Straight Arrow Connector 18"/>
            <p:cNvCxnSpPr/>
            <p:nvPr/>
          </p:nvCxnSpPr>
          <p:spPr>
            <a:xfrm>
              <a:off x="792027"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917091"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2951308"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4050030" y="630658"/>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203916"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6265791" y="62124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7315335"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3" name="TextBox 32"/>
          <p:cNvSpPr txBox="1"/>
          <p:nvPr/>
        </p:nvSpPr>
        <p:spPr>
          <a:xfrm>
            <a:off x="6981390" y="6552157"/>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N. </a:t>
            </a:r>
            <a:r>
              <a:rPr lang="en-US" sz="1200" dirty="0" err="1" smtClean="0"/>
              <a:t>Dalal</a:t>
            </a:r>
            <a:endParaRPr lang="en-US" sz="1200" dirty="0"/>
          </a:p>
        </p:txBody>
      </p:sp>
      <p:pic>
        <p:nvPicPr>
          <p:cNvPr id="29" name="Picture 4" descr="descriptordetai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338" y="4013377"/>
            <a:ext cx="3729037" cy="1535112"/>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5301546" y="4055710"/>
            <a:ext cx="714022" cy="369332"/>
          </a:xfrm>
          <a:prstGeom prst="rect">
            <a:avLst/>
          </a:prstGeom>
          <a:solidFill>
            <a:srgbClr val="FFFFFF"/>
          </a:solidFill>
        </p:spPr>
        <p:txBody>
          <a:bodyPr wrap="square" rtlCol="0">
            <a:spAutoFit/>
          </a:bodyPr>
          <a:lstStyle/>
          <a:p>
            <a:pPr algn="r"/>
            <a:r>
              <a:rPr lang="en-US" dirty="0" smtClean="0"/>
              <a:t>Bloc</a:t>
            </a:r>
            <a:endParaRPr lang="en-US" dirty="0"/>
          </a:p>
        </p:txBody>
      </p:sp>
      <p:sp>
        <p:nvSpPr>
          <p:cNvPr id="30" name="TextBox 29"/>
          <p:cNvSpPr txBox="1"/>
          <p:nvPr/>
        </p:nvSpPr>
        <p:spPr>
          <a:xfrm>
            <a:off x="4955998" y="4848713"/>
            <a:ext cx="1418165" cy="646331"/>
          </a:xfrm>
          <a:prstGeom prst="rect">
            <a:avLst/>
          </a:prstGeom>
          <a:solidFill>
            <a:srgbClr val="FFFFFF"/>
          </a:solidFill>
        </p:spPr>
        <p:txBody>
          <a:bodyPr wrap="square" rtlCol="0">
            <a:spAutoFit/>
          </a:bodyPr>
          <a:lstStyle/>
          <a:p>
            <a:pPr algn="r"/>
            <a:r>
              <a:rPr lang="en-US" dirty="0" err="1" smtClean="0"/>
              <a:t>Suprapunere</a:t>
            </a:r>
            <a:r>
              <a:rPr lang="en-US" dirty="0" smtClean="0"/>
              <a:t> de </a:t>
            </a:r>
            <a:r>
              <a:rPr lang="en-US" dirty="0" err="1" smtClean="0"/>
              <a:t>blocuri</a:t>
            </a:r>
            <a:endParaRPr lang="en-US" dirty="0"/>
          </a:p>
        </p:txBody>
      </p:sp>
      <p:sp>
        <p:nvSpPr>
          <p:cNvPr id="34" name="Rectangle 3"/>
          <p:cNvSpPr txBox="1">
            <a:spLocks noChangeArrowheads="1"/>
          </p:cNvSpPr>
          <p:nvPr/>
        </p:nvSpPr>
        <p:spPr>
          <a:xfrm>
            <a:off x="351860" y="1331548"/>
            <a:ext cx="8229600" cy="45259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sz="2600" dirty="0"/>
              <a:t>b</a:t>
            </a:r>
            <a:r>
              <a:rPr lang="en-US" sz="2600" dirty="0" smtClean="0"/>
              <a:t>loc = </a:t>
            </a:r>
            <a:r>
              <a:rPr lang="en-US" sz="2600" dirty="0" err="1" smtClean="0"/>
              <a:t>grup</a:t>
            </a:r>
            <a:r>
              <a:rPr lang="en-US" sz="2600" dirty="0" smtClean="0"/>
              <a:t> de 2x2 </a:t>
            </a:r>
            <a:r>
              <a:rPr lang="en-US" sz="2600" dirty="0" err="1" smtClean="0"/>
              <a:t>celule</a:t>
            </a:r>
            <a:endParaRPr lang="en-US" sz="2600" dirty="0" smtClean="0"/>
          </a:p>
          <a:p>
            <a:pPr>
              <a:lnSpc>
                <a:spcPct val="90000"/>
              </a:lnSpc>
            </a:pPr>
            <a:endParaRPr lang="en-US" sz="2600" dirty="0" smtClean="0"/>
          </a:p>
          <a:p>
            <a:pPr>
              <a:lnSpc>
                <a:spcPct val="90000"/>
              </a:lnSpc>
            </a:pPr>
            <a:r>
              <a:rPr lang="en-US" sz="2600" dirty="0" err="1"/>
              <a:t>h</a:t>
            </a:r>
            <a:r>
              <a:rPr lang="en-US" sz="2600" dirty="0" err="1" smtClean="0"/>
              <a:t>istograma</a:t>
            </a:r>
            <a:r>
              <a:rPr lang="en-US" sz="2600" dirty="0" smtClean="0"/>
              <a:t> </a:t>
            </a:r>
            <a:r>
              <a:rPr lang="en-US" sz="2600" dirty="0" err="1" smtClean="0"/>
              <a:t>blocului</a:t>
            </a:r>
            <a:r>
              <a:rPr lang="en-US" sz="2600" dirty="0" smtClean="0"/>
              <a:t> = </a:t>
            </a:r>
            <a:r>
              <a:rPr lang="en-US" sz="2600" dirty="0" err="1" smtClean="0"/>
              <a:t>concatenarea</a:t>
            </a:r>
            <a:r>
              <a:rPr lang="en-US" sz="2600" dirty="0" smtClean="0"/>
              <a:t> </a:t>
            </a:r>
            <a:r>
              <a:rPr lang="en-US" sz="2600" dirty="0" err="1" smtClean="0"/>
              <a:t>histogramelor</a:t>
            </a:r>
            <a:r>
              <a:rPr lang="en-US" sz="2600" dirty="0" smtClean="0"/>
              <a:t> </a:t>
            </a:r>
            <a:r>
              <a:rPr lang="en-US" sz="2600" dirty="0" err="1" smtClean="0"/>
              <a:t>celor</a:t>
            </a:r>
            <a:r>
              <a:rPr lang="en-US" sz="2600" dirty="0" smtClean="0"/>
              <a:t> 4 </a:t>
            </a:r>
            <a:r>
              <a:rPr lang="en-US" sz="2600" dirty="0" err="1" smtClean="0"/>
              <a:t>celule</a:t>
            </a:r>
            <a:r>
              <a:rPr lang="en-US" sz="2600" dirty="0" smtClean="0"/>
              <a:t> </a:t>
            </a:r>
            <a:r>
              <a:rPr lang="en-US" sz="2600" dirty="0" err="1" smtClean="0"/>
              <a:t>componente</a:t>
            </a:r>
            <a:r>
              <a:rPr lang="en-US" sz="2600" dirty="0" smtClean="0"/>
              <a:t> (</a:t>
            </a:r>
            <a:r>
              <a:rPr lang="en-US" sz="2600" dirty="0" err="1" smtClean="0"/>
              <a:t>histogramele</a:t>
            </a:r>
            <a:r>
              <a:rPr lang="en-US" sz="2600" dirty="0" smtClean="0"/>
              <a:t> </a:t>
            </a:r>
            <a:r>
              <a:rPr lang="en-US" sz="2600" dirty="0" err="1" smtClean="0"/>
              <a:t>sunt</a:t>
            </a:r>
            <a:r>
              <a:rPr lang="en-US" sz="2600" dirty="0" smtClean="0"/>
              <a:t> </a:t>
            </a:r>
            <a:r>
              <a:rPr lang="en-US" sz="2600" dirty="0" err="1" smtClean="0"/>
              <a:t>normalizate</a:t>
            </a:r>
            <a:r>
              <a:rPr lang="en-US" sz="2600" dirty="0" smtClean="0"/>
              <a:t> </a:t>
            </a:r>
            <a:r>
              <a:rPr lang="en-US" sz="2600" dirty="0" err="1" smtClean="0"/>
              <a:t>în</a:t>
            </a:r>
            <a:r>
              <a:rPr lang="en-US" sz="2600" dirty="0" smtClean="0"/>
              <a:t> </a:t>
            </a:r>
            <a:r>
              <a:rPr lang="en-US" sz="2600" dirty="0" err="1" smtClean="0"/>
              <a:t>funcție</a:t>
            </a:r>
            <a:r>
              <a:rPr lang="en-US" sz="2600" dirty="0" smtClean="0"/>
              <a:t> de bloc)</a:t>
            </a:r>
          </a:p>
          <a:p>
            <a:pPr>
              <a:lnSpc>
                <a:spcPct val="90000"/>
              </a:lnSpc>
            </a:pPr>
            <a:endParaRPr lang="en-US" sz="2600" dirty="0"/>
          </a:p>
          <a:p>
            <a:pPr>
              <a:lnSpc>
                <a:spcPct val="90000"/>
              </a:lnSpc>
            </a:pPr>
            <a:r>
              <a:rPr lang="en-US" sz="2600" dirty="0"/>
              <a:t>o</a:t>
            </a:r>
            <a:r>
              <a:rPr lang="en-US" sz="2600" dirty="0" smtClean="0"/>
              <a:t> </a:t>
            </a:r>
            <a:r>
              <a:rPr lang="en-US" sz="2600" dirty="0" err="1" smtClean="0"/>
              <a:t>celulă</a:t>
            </a:r>
            <a:r>
              <a:rPr lang="en-US" sz="2600" dirty="0" smtClean="0"/>
              <a:t> face parte din </a:t>
            </a:r>
            <a:r>
              <a:rPr lang="en-US" sz="2600" dirty="0" err="1" smtClean="0"/>
              <a:t>mai</a:t>
            </a:r>
            <a:r>
              <a:rPr lang="en-US" sz="2600" dirty="0" smtClean="0"/>
              <a:t> </a:t>
            </a:r>
            <a:r>
              <a:rPr lang="en-US" sz="2600" dirty="0" err="1" smtClean="0"/>
              <a:t>multe</a:t>
            </a:r>
            <a:r>
              <a:rPr lang="en-US" sz="2600" dirty="0" smtClean="0"/>
              <a:t> </a:t>
            </a:r>
            <a:r>
              <a:rPr lang="en-US" sz="2600" dirty="0" err="1" smtClean="0"/>
              <a:t>blocuri</a:t>
            </a:r>
            <a:endParaRPr lang="en-US" sz="2600" dirty="0" smtClean="0"/>
          </a:p>
          <a:p>
            <a:pPr lvl="1">
              <a:lnSpc>
                <a:spcPct val="90000"/>
              </a:lnSpc>
            </a:pPr>
            <a:endParaRPr lang="en-US" sz="2600" dirty="0" smtClean="0"/>
          </a:p>
          <a:p>
            <a:pPr>
              <a:lnSpc>
                <a:spcPct val="90000"/>
              </a:lnSpc>
            </a:pPr>
            <a:r>
              <a:rPr lang="en-US" sz="2600" dirty="0" err="1"/>
              <a:t>n</a:t>
            </a:r>
            <a:r>
              <a:rPr lang="en-US" sz="2600" dirty="0" err="1" smtClean="0"/>
              <a:t>ormalizare</a:t>
            </a:r>
            <a:endParaRPr lang="en-US" sz="2600" dirty="0" smtClean="0"/>
          </a:p>
          <a:p>
            <a:pPr lvl="1">
              <a:lnSpc>
                <a:spcPct val="90000"/>
              </a:lnSpc>
            </a:pPr>
            <a:r>
              <a:rPr lang="en-US" sz="2200" dirty="0" err="1"/>
              <a:t>d</a:t>
            </a:r>
            <a:r>
              <a:rPr lang="en-US" sz="2200" dirty="0" err="1" smtClean="0"/>
              <a:t>iferite</a:t>
            </a:r>
            <a:r>
              <a:rPr lang="en-US" sz="2200" dirty="0" smtClean="0"/>
              <a:t> </a:t>
            </a:r>
            <a:r>
              <a:rPr lang="en-US" sz="2200" dirty="0" err="1" smtClean="0"/>
              <a:t>normalizări</a:t>
            </a:r>
            <a:r>
              <a:rPr lang="en-US" sz="2200" dirty="0" smtClean="0"/>
              <a:t> </a:t>
            </a:r>
            <a:r>
              <a:rPr lang="en-US" sz="2200" dirty="0" err="1" smtClean="0"/>
              <a:t>posibile</a:t>
            </a:r>
            <a:r>
              <a:rPr lang="en-US" sz="2200" dirty="0" smtClean="0"/>
              <a:t/>
            </a:r>
            <a:br>
              <a:rPr lang="en-US" sz="2200" dirty="0" smtClean="0"/>
            </a:br>
            <a:endParaRPr lang="en-US" sz="2200" dirty="0"/>
          </a:p>
        </p:txBody>
      </p:sp>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159" y="5912015"/>
            <a:ext cx="1871532" cy="65286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3888" y="5880696"/>
            <a:ext cx="2184905" cy="713794"/>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5418" y="5857511"/>
            <a:ext cx="2151944" cy="734193"/>
          </a:xfrm>
          <a:prstGeom prst="rect">
            <a:avLst/>
          </a:prstGeom>
        </p:spPr>
      </p:pic>
      <p:sp>
        <p:nvSpPr>
          <p:cNvPr id="8" name="Oval 7"/>
          <p:cNvSpPr/>
          <p:nvPr/>
        </p:nvSpPr>
        <p:spPr>
          <a:xfrm>
            <a:off x="3296185" y="5678487"/>
            <a:ext cx="2609233" cy="109944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6609585" y="593794"/>
            <a:ext cx="791683" cy="400110"/>
          </a:xfrm>
          <a:prstGeom prst="rect">
            <a:avLst/>
          </a:prstGeom>
          <a:solidFill>
            <a:srgbClr val="8EB4E3"/>
          </a:solidFill>
          <a:ln>
            <a:solidFill>
              <a:srgbClr val="000000"/>
            </a:solidFill>
          </a:ln>
        </p:spPr>
        <p:txBody>
          <a:bodyPr wrap="square" rtlCol="0">
            <a:spAutoFit/>
          </a:bodyPr>
          <a:lstStyle/>
          <a:p>
            <a:pPr algn="ctr"/>
            <a:r>
              <a:rPr lang="en-US" sz="1000" b="1" dirty="0" err="1" smtClean="0"/>
              <a:t>Clasificator</a:t>
            </a:r>
            <a:r>
              <a:rPr lang="en-US" sz="1000" b="1" dirty="0" smtClean="0"/>
              <a:t> </a:t>
            </a:r>
          </a:p>
          <a:p>
            <a:pPr algn="ctr"/>
            <a:r>
              <a:rPr lang="en-US" sz="1000" b="1" dirty="0" err="1" smtClean="0"/>
              <a:t>liniar</a:t>
            </a:r>
            <a:endParaRPr lang="en-US" sz="1000" b="1" dirty="0"/>
          </a:p>
        </p:txBody>
      </p:sp>
    </p:spTree>
    <p:extLst>
      <p:ext uri="{BB962C8B-B14F-4D97-AF65-F5344CB8AC3E}">
        <p14:creationId xmlns:p14="http://schemas.microsoft.com/office/powerpoint/2010/main" val="88105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457200" y="1557867"/>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err="1" smtClean="0"/>
              <a:t>concatenare</a:t>
            </a:r>
            <a:r>
              <a:rPr lang="en-US" sz="2800" dirty="0" smtClean="0"/>
              <a:t> de </a:t>
            </a:r>
            <a:r>
              <a:rPr lang="en-US" sz="2800" dirty="0" err="1" smtClean="0"/>
              <a:t>histograme</a:t>
            </a:r>
            <a:r>
              <a:rPr lang="en-US" sz="2800" dirty="0" smtClean="0"/>
              <a:t> de </a:t>
            </a:r>
            <a:r>
              <a:rPr lang="en-US" sz="2800" dirty="0" err="1" smtClean="0"/>
              <a:t>blocuri</a:t>
            </a:r>
            <a:endParaRPr lang="en-US" sz="2800" dirty="0" smtClean="0"/>
          </a:p>
          <a:p>
            <a:endParaRPr lang="en-US" dirty="0" smtClean="0"/>
          </a:p>
          <a:p>
            <a:pPr marL="0" indent="0">
              <a:buFont typeface="Arial"/>
              <a:buNone/>
            </a:pPr>
            <a:endParaRPr lang="en-US" dirty="0" smtClean="0"/>
          </a:p>
          <a:p>
            <a:pPr marL="0" indent="0">
              <a:buFont typeface="Arial"/>
              <a:buNone/>
            </a:pPr>
            <a:endParaRPr lang="en-US" dirty="0"/>
          </a:p>
        </p:txBody>
      </p:sp>
      <p:sp>
        <p:nvSpPr>
          <p:cNvPr id="250883" name="AutoShape 4"/>
          <p:cNvSpPr>
            <a:spLocks noChangeArrowheads="1"/>
          </p:cNvSpPr>
          <p:nvPr/>
        </p:nvSpPr>
        <p:spPr bwMode="auto">
          <a:xfrm>
            <a:off x="5890830" y="1219200"/>
            <a:ext cx="228600" cy="304800"/>
          </a:xfrm>
          <a:prstGeom prst="upArrow">
            <a:avLst>
              <a:gd name="adj1" fmla="val 50000"/>
              <a:gd name="adj2" fmla="val 33333"/>
            </a:avLst>
          </a:prstGeom>
          <a:solidFill>
            <a:srgbClr val="0000FF"/>
          </a:solidFill>
          <a:ln w="9525">
            <a:noFill/>
            <a:miter lim="800000"/>
            <a:headEnd/>
            <a:tailEnd/>
          </a:ln>
        </p:spPr>
        <p:txBody>
          <a:bodyPr wrap="none" anchor="ctr"/>
          <a:lstStyle/>
          <a:p>
            <a:pPr eaLnBrk="0" hangingPunct="0"/>
            <a:endParaRPr lang="en-US" sz="2100" b="1">
              <a:solidFill>
                <a:srgbClr val="000000"/>
              </a:solidFill>
            </a:endParaRPr>
          </a:p>
        </p:txBody>
      </p:sp>
      <p:grpSp>
        <p:nvGrpSpPr>
          <p:cNvPr id="6" name="Group 5"/>
          <p:cNvGrpSpPr/>
          <p:nvPr/>
        </p:nvGrpSpPr>
        <p:grpSpPr>
          <a:xfrm>
            <a:off x="104685" y="451866"/>
            <a:ext cx="8476775" cy="707886"/>
            <a:chOff x="30705" y="279260"/>
            <a:chExt cx="8476775" cy="707886"/>
          </a:xfrm>
        </p:grpSpPr>
        <p:sp>
          <p:nvSpPr>
            <p:cNvPr id="7" name="TextBox 6"/>
            <p:cNvSpPr txBox="1"/>
            <p:nvPr/>
          </p:nvSpPr>
          <p:spPr>
            <a:xfrm>
              <a:off x="30705" y="379219"/>
              <a:ext cx="929000" cy="461665"/>
            </a:xfrm>
            <a:prstGeom prst="rect">
              <a:avLst/>
            </a:prstGeom>
            <a:noFill/>
          </p:spPr>
          <p:txBody>
            <a:bodyPr wrap="square" rtlCol="0">
              <a:spAutoFit/>
            </a:bodyPr>
            <a:lstStyle/>
            <a:p>
              <a:pPr algn="ctr"/>
              <a:r>
                <a:rPr lang="en-US" sz="1200" b="1" dirty="0"/>
                <a:t>i</a:t>
              </a:r>
              <a:r>
                <a:rPr lang="en-US" sz="1200" b="1" dirty="0" smtClean="0"/>
                <a:t>magine</a:t>
              </a:r>
            </a:p>
            <a:p>
              <a:pPr algn="ctr"/>
              <a:r>
                <a:rPr lang="en-US" sz="1200" b="1" dirty="0" err="1" smtClean="0"/>
                <a:t>Inițială</a:t>
              </a:r>
              <a:endParaRPr lang="en-US" sz="1200" b="1" dirty="0"/>
            </a:p>
          </p:txBody>
        </p:sp>
        <p:sp>
          <p:nvSpPr>
            <p:cNvPr id="8" name="TextBox 7"/>
            <p:cNvSpPr txBox="1"/>
            <p:nvPr/>
          </p:nvSpPr>
          <p:spPr>
            <a:xfrm>
              <a:off x="1062179" y="331568"/>
              <a:ext cx="848487" cy="553998"/>
            </a:xfrm>
            <a:prstGeom prst="rect">
              <a:avLst/>
            </a:prstGeom>
            <a:solidFill>
              <a:schemeClr val="tx2">
                <a:lumMod val="40000"/>
                <a:lumOff val="60000"/>
              </a:schemeClr>
            </a:solidFill>
            <a:ln>
              <a:solidFill>
                <a:srgbClr val="000000"/>
              </a:solidFill>
            </a:ln>
          </p:spPr>
          <p:txBody>
            <a:bodyPr wrap="square" rtlCol="0">
              <a:spAutoFit/>
            </a:bodyPr>
            <a:lstStyle/>
            <a:p>
              <a:pPr algn="ctr"/>
              <a:r>
                <a:rPr lang="en-US" sz="1000" b="1" dirty="0" err="1"/>
                <a:t>n</a:t>
              </a:r>
              <a:r>
                <a:rPr lang="en-US" sz="1000" b="1" dirty="0" err="1" smtClean="0"/>
                <a:t>ormalizare</a:t>
              </a:r>
              <a:r>
                <a:rPr lang="en-US" sz="1000" b="1" dirty="0" smtClean="0"/>
                <a:t> Gamma &amp; </a:t>
              </a:r>
            </a:p>
            <a:p>
              <a:pPr algn="ctr"/>
              <a:r>
                <a:rPr lang="en-US" sz="1000" b="1" dirty="0" err="1" smtClean="0"/>
                <a:t>culoare</a:t>
              </a:r>
              <a:endParaRPr lang="en-US" sz="1000" b="1" dirty="0"/>
            </a:p>
          </p:txBody>
        </p:sp>
        <p:sp>
          <p:nvSpPr>
            <p:cNvPr id="9" name="TextBox 8"/>
            <p:cNvSpPr txBox="1"/>
            <p:nvPr/>
          </p:nvSpPr>
          <p:spPr>
            <a:xfrm>
              <a:off x="2187305" y="408512"/>
              <a:ext cx="756704" cy="400110"/>
            </a:xfrm>
            <a:prstGeom prst="rect">
              <a:avLst/>
            </a:prstGeom>
            <a:solidFill>
              <a:srgbClr val="8EB4E3"/>
            </a:solidFill>
            <a:ln>
              <a:solidFill>
                <a:srgbClr val="000000"/>
              </a:solidFill>
            </a:ln>
          </p:spPr>
          <p:txBody>
            <a:bodyPr wrap="square" rtlCol="0">
              <a:spAutoFit/>
            </a:bodyPr>
            <a:lstStyle/>
            <a:p>
              <a:pPr algn="ctr"/>
              <a:r>
                <a:rPr lang="en-US" sz="1000" b="1" dirty="0" err="1"/>
                <a:t>c</a:t>
              </a:r>
              <a:r>
                <a:rPr lang="en-US" sz="1000" b="1" dirty="0" err="1" smtClean="0"/>
                <a:t>alculează</a:t>
              </a:r>
              <a:r>
                <a:rPr lang="en-US" sz="1000" b="1" dirty="0" smtClean="0"/>
                <a:t> </a:t>
              </a:r>
              <a:r>
                <a:rPr lang="en-US" sz="1000" b="1" dirty="0" err="1" smtClean="0"/>
                <a:t>gradienți</a:t>
              </a:r>
              <a:endParaRPr lang="en-US" sz="1000" b="1" dirty="0"/>
            </a:p>
          </p:txBody>
        </p:sp>
        <p:sp>
          <p:nvSpPr>
            <p:cNvPr id="10" name="TextBox 9"/>
            <p:cNvSpPr txBox="1"/>
            <p:nvPr/>
          </p:nvSpPr>
          <p:spPr>
            <a:xfrm>
              <a:off x="3222205" y="334696"/>
              <a:ext cx="827825" cy="553998"/>
            </a:xfrm>
            <a:prstGeom prst="rect">
              <a:avLst/>
            </a:prstGeom>
            <a:solidFill>
              <a:srgbClr val="8EB4E3"/>
            </a:solidFill>
            <a:ln>
              <a:solidFill>
                <a:srgbClr val="000000"/>
              </a:solidFill>
            </a:ln>
          </p:spPr>
          <p:txBody>
            <a:bodyPr wrap="square" rtlCol="0">
              <a:spAutoFit/>
            </a:bodyPr>
            <a:lstStyle/>
            <a:p>
              <a:pPr algn="ctr"/>
              <a:r>
                <a:rPr lang="en-US" sz="1000" b="1" dirty="0" smtClean="0"/>
                <a:t>HOG </a:t>
              </a:r>
              <a:r>
                <a:rPr lang="en-US" sz="1000" b="1" dirty="0" err="1" smtClean="0"/>
                <a:t>în</a:t>
              </a:r>
              <a:r>
                <a:rPr lang="en-US" sz="1000" b="1" dirty="0" smtClean="0"/>
                <a:t> </a:t>
              </a:r>
            </a:p>
            <a:p>
              <a:pPr algn="ctr"/>
              <a:r>
                <a:rPr lang="en-US" sz="1000" b="1" dirty="0" err="1" smtClean="0"/>
                <a:t>celule</a:t>
              </a:r>
              <a:r>
                <a:rPr lang="en-US" sz="1000" b="1" dirty="0" smtClean="0"/>
                <a:t> </a:t>
              </a:r>
              <a:r>
                <a:rPr lang="en-US" sz="1000" b="1" dirty="0" err="1" smtClean="0"/>
                <a:t>după</a:t>
              </a:r>
              <a:r>
                <a:rPr lang="en-US" sz="1000" b="1" dirty="0" smtClean="0"/>
                <a:t> </a:t>
              </a:r>
            </a:p>
            <a:p>
              <a:pPr algn="ctr"/>
              <a:r>
                <a:rPr lang="en-US" sz="1000" b="1" dirty="0" err="1" smtClean="0"/>
                <a:t>orientare</a:t>
              </a:r>
              <a:endParaRPr lang="en-US" sz="1000" b="1" dirty="0"/>
            </a:p>
          </p:txBody>
        </p:sp>
        <p:sp>
          <p:nvSpPr>
            <p:cNvPr id="11" name="TextBox 10"/>
            <p:cNvSpPr txBox="1"/>
            <p:nvPr/>
          </p:nvSpPr>
          <p:spPr>
            <a:xfrm>
              <a:off x="4320927" y="279260"/>
              <a:ext cx="882989" cy="707886"/>
            </a:xfrm>
            <a:prstGeom prst="rect">
              <a:avLst/>
            </a:prstGeom>
            <a:solidFill>
              <a:srgbClr val="8EB4E3"/>
            </a:solidFill>
            <a:ln>
              <a:solidFill>
                <a:srgbClr val="000000"/>
              </a:solidFill>
            </a:ln>
          </p:spPr>
          <p:txBody>
            <a:bodyPr wrap="square" rtlCol="0">
              <a:spAutoFit/>
            </a:bodyPr>
            <a:lstStyle/>
            <a:p>
              <a:pPr algn="ctr"/>
              <a:r>
                <a:rPr lang="en-US" sz="1000" b="1" dirty="0" err="1" smtClean="0"/>
                <a:t>Normalizare</a:t>
              </a:r>
              <a:r>
                <a:rPr lang="en-US" sz="1000" b="1" dirty="0" smtClean="0"/>
                <a:t> </a:t>
              </a:r>
            </a:p>
            <a:p>
              <a:pPr algn="ctr"/>
              <a:r>
                <a:rPr lang="en-US" sz="1000" b="1" dirty="0"/>
                <a:t>c</a:t>
              </a:r>
              <a:r>
                <a:rPr lang="en-US" sz="1000" b="1" dirty="0" smtClean="0"/>
                <a:t>ontrast </a:t>
              </a:r>
              <a:r>
                <a:rPr lang="en-US" sz="1000" b="1" dirty="0" err="1" smtClean="0"/>
                <a:t>în</a:t>
              </a:r>
              <a:endParaRPr lang="en-US" sz="1000" b="1" dirty="0" smtClean="0"/>
            </a:p>
            <a:p>
              <a:pPr algn="ctr"/>
              <a:r>
                <a:rPr lang="en-US" sz="1000" b="1" dirty="0" err="1" smtClean="0"/>
                <a:t>blocuri</a:t>
              </a:r>
              <a:r>
                <a:rPr lang="en-US" sz="1000" b="1" dirty="0" smtClean="0"/>
                <a:t> </a:t>
              </a:r>
            </a:p>
            <a:p>
              <a:pPr algn="ctr"/>
              <a:r>
                <a:rPr lang="en-US" sz="1000" b="1" dirty="0" err="1" smtClean="0"/>
                <a:t>suprapuse</a:t>
              </a:r>
              <a:endParaRPr lang="en-US" sz="1000" b="1" dirty="0"/>
            </a:p>
          </p:txBody>
        </p:sp>
        <p:sp>
          <p:nvSpPr>
            <p:cNvPr id="12" name="TextBox 11"/>
            <p:cNvSpPr txBox="1"/>
            <p:nvPr/>
          </p:nvSpPr>
          <p:spPr>
            <a:xfrm>
              <a:off x="5474813" y="356204"/>
              <a:ext cx="790978" cy="553998"/>
            </a:xfrm>
            <a:prstGeom prst="rect">
              <a:avLst/>
            </a:prstGeom>
            <a:solidFill>
              <a:srgbClr val="8EB4E3"/>
            </a:solidFill>
            <a:ln>
              <a:solidFill>
                <a:srgbClr val="000000"/>
              </a:solidFill>
            </a:ln>
          </p:spPr>
          <p:txBody>
            <a:bodyPr wrap="square" rtlCol="0">
              <a:spAutoFit/>
            </a:bodyPr>
            <a:lstStyle/>
            <a:p>
              <a:pPr algn="ctr"/>
              <a:r>
                <a:rPr lang="en-US" sz="1000" b="1" dirty="0" err="1" smtClean="0"/>
                <a:t>Colectează</a:t>
              </a:r>
              <a:r>
                <a:rPr lang="en-US" sz="1000" b="1" dirty="0" smtClean="0"/>
                <a:t> HOG din </a:t>
              </a:r>
              <a:r>
                <a:rPr lang="en-US" sz="1000" b="1" dirty="0" err="1" smtClean="0"/>
                <a:t>fereastră</a:t>
              </a:r>
              <a:endParaRPr lang="en-US" sz="1000" b="1" dirty="0"/>
            </a:p>
          </p:txBody>
        </p:sp>
        <p:sp>
          <p:nvSpPr>
            <p:cNvPr id="14" name="TextBox 13"/>
            <p:cNvSpPr txBox="1"/>
            <p:nvPr/>
          </p:nvSpPr>
          <p:spPr>
            <a:xfrm>
              <a:off x="7598185" y="391458"/>
              <a:ext cx="909295" cy="461665"/>
            </a:xfrm>
            <a:prstGeom prst="rect">
              <a:avLst/>
            </a:prstGeom>
            <a:noFill/>
            <a:ln>
              <a:noFill/>
            </a:ln>
          </p:spPr>
          <p:txBody>
            <a:bodyPr wrap="square" rtlCol="0">
              <a:spAutoFit/>
            </a:bodyPr>
            <a:lstStyle/>
            <a:p>
              <a:pPr algn="ctr"/>
              <a:r>
                <a:rPr lang="en-US" sz="1200" b="1" dirty="0" smtClean="0"/>
                <a:t>e un </a:t>
              </a:r>
              <a:r>
                <a:rPr lang="en-US" sz="1200" b="1" dirty="0" err="1" smtClean="0"/>
                <a:t>om</a:t>
              </a:r>
              <a:r>
                <a:rPr lang="en-US" sz="1200" b="1" dirty="0" smtClean="0"/>
                <a:t>/ </a:t>
              </a:r>
            </a:p>
            <a:p>
              <a:pPr algn="ctr"/>
              <a:r>
                <a:rPr lang="en-US" sz="1200" b="1" dirty="0" smtClean="0"/>
                <a:t>nu e un </a:t>
              </a:r>
              <a:r>
                <a:rPr lang="en-US" sz="1200" b="1" dirty="0" err="1" smtClean="0"/>
                <a:t>om</a:t>
              </a:r>
              <a:endParaRPr lang="en-US" sz="1200" b="1" dirty="0"/>
            </a:p>
          </p:txBody>
        </p:sp>
        <p:cxnSp>
          <p:nvCxnSpPr>
            <p:cNvPr id="15" name="Straight Arrow Connector 14"/>
            <p:cNvCxnSpPr/>
            <p:nvPr/>
          </p:nvCxnSpPr>
          <p:spPr>
            <a:xfrm>
              <a:off x="792027"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917091"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2951308"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050030" y="630658"/>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5203916"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265791" y="62124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7327692"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1086104" y="3811792"/>
            <a:ext cx="4896739" cy="1790383"/>
            <a:chOff x="4919024" y="2887258"/>
            <a:chExt cx="4896739" cy="1790383"/>
          </a:xfrm>
        </p:grpSpPr>
        <p:sp>
          <p:nvSpPr>
            <p:cNvPr id="22" name="TextBox 21"/>
            <p:cNvSpPr txBox="1"/>
            <p:nvPr/>
          </p:nvSpPr>
          <p:spPr>
            <a:xfrm>
              <a:off x="4919024" y="3520559"/>
              <a:ext cx="3899963" cy="369332"/>
            </a:xfrm>
            <a:prstGeom prst="rect">
              <a:avLst/>
            </a:prstGeom>
            <a:noFill/>
          </p:spPr>
          <p:txBody>
            <a:bodyPr wrap="none" rtlCol="0">
              <a:spAutoFit/>
            </a:bodyPr>
            <a:lstStyle/>
            <a:p>
              <a:r>
                <a:rPr lang="en-US" dirty="0" err="1"/>
                <a:t>d</a:t>
              </a:r>
              <a:r>
                <a:rPr lang="en-US" dirty="0" err="1" smtClean="0"/>
                <a:t>imensiune</a:t>
              </a:r>
              <a:r>
                <a:rPr lang="en-US" dirty="0" smtClean="0"/>
                <a:t> HOG = 15 x 7 x 4 x 9 = 3780 </a:t>
              </a:r>
              <a:endParaRPr lang="en-US" dirty="0"/>
            </a:p>
          </p:txBody>
        </p:sp>
        <p:sp>
          <p:nvSpPr>
            <p:cNvPr id="23" name="TextBox 22"/>
            <p:cNvSpPr txBox="1"/>
            <p:nvPr/>
          </p:nvSpPr>
          <p:spPr>
            <a:xfrm>
              <a:off x="6417224" y="4308309"/>
              <a:ext cx="1012705" cy="369332"/>
            </a:xfrm>
            <a:prstGeom prst="rect">
              <a:avLst/>
            </a:prstGeom>
            <a:noFill/>
          </p:spPr>
          <p:txBody>
            <a:bodyPr wrap="square" rtlCol="0">
              <a:spAutoFit/>
            </a:bodyPr>
            <a:lstStyle/>
            <a:p>
              <a:r>
                <a:rPr lang="en-US" dirty="0" smtClean="0"/>
                <a:t># </a:t>
              </a:r>
              <a:r>
                <a:rPr lang="en-US" dirty="0" err="1" smtClean="0"/>
                <a:t>blocuri</a:t>
              </a:r>
              <a:endParaRPr lang="en-US" dirty="0"/>
            </a:p>
          </p:txBody>
        </p:sp>
        <p:sp>
          <p:nvSpPr>
            <p:cNvPr id="24" name="TextBox 23"/>
            <p:cNvSpPr txBox="1"/>
            <p:nvPr/>
          </p:nvSpPr>
          <p:spPr>
            <a:xfrm>
              <a:off x="7301188" y="2887258"/>
              <a:ext cx="1842812" cy="369332"/>
            </a:xfrm>
            <a:prstGeom prst="rect">
              <a:avLst/>
            </a:prstGeom>
            <a:noFill/>
          </p:spPr>
          <p:txBody>
            <a:bodyPr wrap="square" rtlCol="0">
              <a:spAutoFit/>
            </a:bodyPr>
            <a:lstStyle/>
            <a:p>
              <a:r>
                <a:rPr lang="en-US" dirty="0" smtClean="0"/>
                <a:t># </a:t>
              </a:r>
              <a:r>
                <a:rPr lang="en-US" dirty="0" err="1" smtClean="0"/>
                <a:t>orientări</a:t>
              </a:r>
              <a:endParaRPr lang="en-US" dirty="0"/>
            </a:p>
          </p:txBody>
        </p:sp>
        <p:sp>
          <p:nvSpPr>
            <p:cNvPr id="25" name="TextBox 24"/>
            <p:cNvSpPr txBox="1"/>
            <p:nvPr/>
          </p:nvSpPr>
          <p:spPr>
            <a:xfrm>
              <a:off x="7539057" y="4303563"/>
              <a:ext cx="2276706" cy="369332"/>
            </a:xfrm>
            <a:prstGeom prst="rect">
              <a:avLst/>
            </a:prstGeom>
            <a:noFill/>
          </p:spPr>
          <p:txBody>
            <a:bodyPr wrap="square" rtlCol="0">
              <a:spAutoFit/>
            </a:bodyPr>
            <a:lstStyle/>
            <a:p>
              <a:r>
                <a:rPr lang="en-US" dirty="0" smtClean="0"/>
                <a:t># </a:t>
              </a:r>
              <a:r>
                <a:rPr lang="en-US" dirty="0" err="1" smtClean="0"/>
                <a:t>celule</a:t>
              </a:r>
              <a:r>
                <a:rPr lang="en-US" dirty="0" smtClean="0"/>
                <a:t> </a:t>
              </a:r>
              <a:r>
                <a:rPr lang="en-US" dirty="0" err="1" smtClean="0"/>
                <a:t>în</a:t>
              </a:r>
              <a:r>
                <a:rPr lang="en-US" dirty="0" smtClean="0"/>
                <a:t> bloc</a:t>
              </a:r>
              <a:endParaRPr lang="en-US" dirty="0"/>
            </a:p>
          </p:txBody>
        </p:sp>
        <p:cxnSp>
          <p:nvCxnSpPr>
            <p:cNvPr id="26" name="Straight Arrow Connector 25"/>
            <p:cNvCxnSpPr/>
            <p:nvPr/>
          </p:nvCxnSpPr>
          <p:spPr>
            <a:xfrm flipV="1">
              <a:off x="7124085" y="4010069"/>
              <a:ext cx="24911" cy="418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7921211" y="3256590"/>
              <a:ext cx="35386" cy="3666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7631077" y="3845025"/>
              <a:ext cx="20544" cy="5452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Right Brace 29"/>
            <p:cNvSpPr/>
            <p:nvPr/>
          </p:nvSpPr>
          <p:spPr>
            <a:xfrm rot="5400000">
              <a:off x="6941721" y="3650093"/>
              <a:ext cx="270760" cy="578622"/>
            </a:xfrm>
            <a:prstGeom prst="rightBrace">
              <a:avLst>
                <a:gd name="adj1" fmla="val 8333"/>
                <a:gd name="adj2" fmla="val 4657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4" name="TextBox 33"/>
          <p:cNvSpPr txBox="1"/>
          <p:nvPr/>
        </p:nvSpPr>
        <p:spPr>
          <a:xfrm>
            <a:off x="7376958" y="6623334"/>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N. </a:t>
            </a:r>
            <a:r>
              <a:rPr lang="en-US" sz="1200" dirty="0" err="1" smtClean="0"/>
              <a:t>Dalal</a:t>
            </a:r>
            <a:endParaRPr lang="en-US" sz="1200" dirty="0"/>
          </a:p>
        </p:txBody>
      </p:sp>
      <p:pic>
        <p:nvPicPr>
          <p:cNvPr id="31" name="Picture 10" descr="finaldescrip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184" y="2164948"/>
            <a:ext cx="4051300" cy="1419225"/>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Content Placeholder 3" descr="hogdescriptorvisu_person.png"/>
          <p:cNvPicPr>
            <a:picLocks noGrp="1" noChangeAspect="1"/>
          </p:cNvPicPr>
          <p:nvPr>
            <p:ph idx="1"/>
          </p:nvPr>
        </p:nvPicPr>
        <p:blipFill rotWithShape="1">
          <a:blip r:embed="rId4">
            <a:extLst>
              <a:ext uri="{28A0092B-C50C-407E-A947-70E740481C1C}">
                <a14:useLocalDpi xmlns:a14="http://schemas.microsoft.com/office/drawing/2010/main" val="0"/>
              </a:ext>
            </a:extLst>
          </a:blip>
          <a:srcRect l="-2381" r="-3002"/>
          <a:stretch/>
        </p:blipFill>
        <p:spPr>
          <a:xfrm>
            <a:off x="6624779" y="2022681"/>
            <a:ext cx="2384777" cy="4525963"/>
          </a:xfrm>
        </p:spPr>
      </p:pic>
      <p:sp>
        <p:nvSpPr>
          <p:cNvPr id="33" name="TextBox 32"/>
          <p:cNvSpPr txBox="1"/>
          <p:nvPr/>
        </p:nvSpPr>
        <p:spPr>
          <a:xfrm>
            <a:off x="6609585" y="593794"/>
            <a:ext cx="791683" cy="400110"/>
          </a:xfrm>
          <a:prstGeom prst="rect">
            <a:avLst/>
          </a:prstGeom>
          <a:solidFill>
            <a:srgbClr val="8EB4E3"/>
          </a:solidFill>
          <a:ln>
            <a:solidFill>
              <a:srgbClr val="000000"/>
            </a:solidFill>
          </a:ln>
        </p:spPr>
        <p:txBody>
          <a:bodyPr wrap="square" rtlCol="0">
            <a:spAutoFit/>
          </a:bodyPr>
          <a:lstStyle/>
          <a:p>
            <a:pPr algn="ctr"/>
            <a:r>
              <a:rPr lang="en-US" sz="1000" b="1" dirty="0" err="1" smtClean="0"/>
              <a:t>Clasificator</a:t>
            </a:r>
            <a:r>
              <a:rPr lang="en-US" sz="1000" b="1" dirty="0" smtClean="0"/>
              <a:t> </a:t>
            </a:r>
          </a:p>
          <a:p>
            <a:pPr algn="ctr"/>
            <a:r>
              <a:rPr lang="en-US" sz="1000" b="1" dirty="0" err="1" smtClean="0"/>
              <a:t>liniar</a:t>
            </a:r>
            <a:endParaRPr lang="en-US" sz="1000" b="1" dirty="0"/>
          </a:p>
        </p:txBody>
      </p:sp>
    </p:spTree>
    <p:extLst>
      <p:ext uri="{BB962C8B-B14F-4D97-AF65-F5344CB8AC3E}">
        <p14:creationId xmlns:p14="http://schemas.microsoft.com/office/powerpoint/2010/main" val="2191384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457200" y="1557867"/>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err="1"/>
              <a:t>v</a:t>
            </a:r>
            <a:r>
              <a:rPr lang="en-US" sz="2800" dirty="0" err="1" smtClean="0"/>
              <a:t>izualizare</a:t>
            </a:r>
            <a:r>
              <a:rPr lang="en-US" sz="2800" dirty="0" smtClean="0"/>
              <a:t> descriptor</a:t>
            </a:r>
          </a:p>
          <a:p>
            <a:endParaRPr lang="en-US" dirty="0" smtClean="0"/>
          </a:p>
          <a:p>
            <a:pPr marL="0" indent="0">
              <a:buFont typeface="Arial"/>
              <a:buNone/>
            </a:pPr>
            <a:endParaRPr lang="en-US" dirty="0" smtClean="0"/>
          </a:p>
          <a:p>
            <a:pPr marL="0" indent="0">
              <a:buFont typeface="Arial"/>
              <a:buNone/>
            </a:pPr>
            <a:endParaRPr lang="en-US" dirty="0"/>
          </a:p>
        </p:txBody>
      </p:sp>
      <p:sp>
        <p:nvSpPr>
          <p:cNvPr id="250883" name="AutoShape 4"/>
          <p:cNvSpPr>
            <a:spLocks noChangeArrowheads="1"/>
          </p:cNvSpPr>
          <p:nvPr/>
        </p:nvSpPr>
        <p:spPr bwMode="auto">
          <a:xfrm>
            <a:off x="5890830" y="1219200"/>
            <a:ext cx="228600" cy="304800"/>
          </a:xfrm>
          <a:prstGeom prst="upArrow">
            <a:avLst>
              <a:gd name="adj1" fmla="val 50000"/>
              <a:gd name="adj2" fmla="val 33333"/>
            </a:avLst>
          </a:prstGeom>
          <a:solidFill>
            <a:srgbClr val="0000FF"/>
          </a:solidFill>
          <a:ln w="9525">
            <a:noFill/>
            <a:miter lim="800000"/>
            <a:headEnd/>
            <a:tailEnd/>
          </a:ln>
        </p:spPr>
        <p:txBody>
          <a:bodyPr wrap="none" anchor="ctr"/>
          <a:lstStyle/>
          <a:p>
            <a:pPr eaLnBrk="0" hangingPunct="0"/>
            <a:endParaRPr lang="en-US" sz="2100" b="1">
              <a:solidFill>
                <a:srgbClr val="000000"/>
              </a:solidFill>
            </a:endParaRPr>
          </a:p>
        </p:txBody>
      </p:sp>
      <p:grpSp>
        <p:nvGrpSpPr>
          <p:cNvPr id="6" name="Group 5"/>
          <p:cNvGrpSpPr/>
          <p:nvPr/>
        </p:nvGrpSpPr>
        <p:grpSpPr>
          <a:xfrm>
            <a:off x="104685" y="451866"/>
            <a:ext cx="8476775" cy="707886"/>
            <a:chOff x="30705" y="279260"/>
            <a:chExt cx="8476775" cy="707886"/>
          </a:xfrm>
        </p:grpSpPr>
        <p:sp>
          <p:nvSpPr>
            <p:cNvPr id="7" name="TextBox 6"/>
            <p:cNvSpPr txBox="1"/>
            <p:nvPr/>
          </p:nvSpPr>
          <p:spPr>
            <a:xfrm>
              <a:off x="30705" y="379219"/>
              <a:ext cx="929000" cy="461665"/>
            </a:xfrm>
            <a:prstGeom prst="rect">
              <a:avLst/>
            </a:prstGeom>
            <a:noFill/>
          </p:spPr>
          <p:txBody>
            <a:bodyPr wrap="square" rtlCol="0">
              <a:spAutoFit/>
            </a:bodyPr>
            <a:lstStyle/>
            <a:p>
              <a:pPr algn="ctr"/>
              <a:r>
                <a:rPr lang="en-US" sz="1200" b="1" dirty="0"/>
                <a:t>i</a:t>
              </a:r>
              <a:r>
                <a:rPr lang="en-US" sz="1200" b="1" dirty="0" smtClean="0"/>
                <a:t>magine</a:t>
              </a:r>
            </a:p>
            <a:p>
              <a:pPr algn="ctr"/>
              <a:r>
                <a:rPr lang="en-US" sz="1200" b="1" dirty="0" err="1" smtClean="0"/>
                <a:t>Inițială</a:t>
              </a:r>
              <a:endParaRPr lang="en-US" sz="1200" b="1" dirty="0"/>
            </a:p>
          </p:txBody>
        </p:sp>
        <p:sp>
          <p:nvSpPr>
            <p:cNvPr id="8" name="TextBox 7"/>
            <p:cNvSpPr txBox="1"/>
            <p:nvPr/>
          </p:nvSpPr>
          <p:spPr>
            <a:xfrm>
              <a:off x="1062179" y="331568"/>
              <a:ext cx="848487" cy="553998"/>
            </a:xfrm>
            <a:prstGeom prst="rect">
              <a:avLst/>
            </a:prstGeom>
            <a:solidFill>
              <a:schemeClr val="tx2">
                <a:lumMod val="40000"/>
                <a:lumOff val="60000"/>
              </a:schemeClr>
            </a:solidFill>
            <a:ln>
              <a:solidFill>
                <a:srgbClr val="000000"/>
              </a:solidFill>
            </a:ln>
          </p:spPr>
          <p:txBody>
            <a:bodyPr wrap="square" rtlCol="0">
              <a:spAutoFit/>
            </a:bodyPr>
            <a:lstStyle/>
            <a:p>
              <a:pPr algn="ctr"/>
              <a:r>
                <a:rPr lang="en-US" sz="1000" b="1" dirty="0" err="1"/>
                <a:t>n</a:t>
              </a:r>
              <a:r>
                <a:rPr lang="en-US" sz="1000" b="1" dirty="0" err="1" smtClean="0"/>
                <a:t>ormalizare</a:t>
              </a:r>
              <a:r>
                <a:rPr lang="en-US" sz="1000" b="1" dirty="0" smtClean="0"/>
                <a:t> Gamma &amp; </a:t>
              </a:r>
            </a:p>
            <a:p>
              <a:pPr algn="ctr"/>
              <a:r>
                <a:rPr lang="en-US" sz="1000" b="1" dirty="0" err="1" smtClean="0"/>
                <a:t>culoare</a:t>
              </a:r>
              <a:endParaRPr lang="en-US" sz="1000" b="1" dirty="0"/>
            </a:p>
          </p:txBody>
        </p:sp>
        <p:sp>
          <p:nvSpPr>
            <p:cNvPr id="9" name="TextBox 8"/>
            <p:cNvSpPr txBox="1"/>
            <p:nvPr/>
          </p:nvSpPr>
          <p:spPr>
            <a:xfrm>
              <a:off x="2187305" y="408512"/>
              <a:ext cx="756704" cy="400110"/>
            </a:xfrm>
            <a:prstGeom prst="rect">
              <a:avLst/>
            </a:prstGeom>
            <a:solidFill>
              <a:srgbClr val="8EB4E3"/>
            </a:solidFill>
            <a:ln>
              <a:solidFill>
                <a:srgbClr val="000000"/>
              </a:solidFill>
            </a:ln>
          </p:spPr>
          <p:txBody>
            <a:bodyPr wrap="square" rtlCol="0">
              <a:spAutoFit/>
            </a:bodyPr>
            <a:lstStyle/>
            <a:p>
              <a:pPr algn="ctr"/>
              <a:r>
                <a:rPr lang="en-US" sz="1000" b="1" dirty="0" err="1"/>
                <a:t>c</a:t>
              </a:r>
              <a:r>
                <a:rPr lang="en-US" sz="1000" b="1" dirty="0" err="1" smtClean="0"/>
                <a:t>alculează</a:t>
              </a:r>
              <a:r>
                <a:rPr lang="en-US" sz="1000" b="1" dirty="0" smtClean="0"/>
                <a:t> </a:t>
              </a:r>
              <a:r>
                <a:rPr lang="en-US" sz="1000" b="1" dirty="0" err="1" smtClean="0"/>
                <a:t>gradienți</a:t>
              </a:r>
              <a:endParaRPr lang="en-US" sz="1000" b="1" dirty="0"/>
            </a:p>
          </p:txBody>
        </p:sp>
        <p:sp>
          <p:nvSpPr>
            <p:cNvPr id="10" name="TextBox 9"/>
            <p:cNvSpPr txBox="1"/>
            <p:nvPr/>
          </p:nvSpPr>
          <p:spPr>
            <a:xfrm>
              <a:off x="3222205" y="334696"/>
              <a:ext cx="827825" cy="553998"/>
            </a:xfrm>
            <a:prstGeom prst="rect">
              <a:avLst/>
            </a:prstGeom>
            <a:solidFill>
              <a:srgbClr val="8EB4E3"/>
            </a:solidFill>
            <a:ln>
              <a:solidFill>
                <a:srgbClr val="000000"/>
              </a:solidFill>
            </a:ln>
          </p:spPr>
          <p:txBody>
            <a:bodyPr wrap="square" rtlCol="0">
              <a:spAutoFit/>
            </a:bodyPr>
            <a:lstStyle/>
            <a:p>
              <a:pPr algn="ctr"/>
              <a:r>
                <a:rPr lang="en-US" sz="1000" b="1" dirty="0" smtClean="0"/>
                <a:t>HOG </a:t>
              </a:r>
              <a:r>
                <a:rPr lang="en-US" sz="1000" b="1" dirty="0" err="1" smtClean="0"/>
                <a:t>în</a:t>
              </a:r>
              <a:r>
                <a:rPr lang="en-US" sz="1000" b="1" dirty="0" smtClean="0"/>
                <a:t> </a:t>
              </a:r>
            </a:p>
            <a:p>
              <a:pPr algn="ctr"/>
              <a:r>
                <a:rPr lang="en-US" sz="1000" b="1" dirty="0" err="1" smtClean="0"/>
                <a:t>celule</a:t>
              </a:r>
              <a:r>
                <a:rPr lang="en-US" sz="1000" b="1" dirty="0" smtClean="0"/>
                <a:t> </a:t>
              </a:r>
              <a:r>
                <a:rPr lang="en-US" sz="1000" b="1" dirty="0" err="1" smtClean="0"/>
                <a:t>după</a:t>
              </a:r>
              <a:r>
                <a:rPr lang="en-US" sz="1000" b="1" dirty="0" smtClean="0"/>
                <a:t> </a:t>
              </a:r>
            </a:p>
            <a:p>
              <a:pPr algn="ctr"/>
              <a:r>
                <a:rPr lang="en-US" sz="1000" b="1" dirty="0" err="1" smtClean="0"/>
                <a:t>orientare</a:t>
              </a:r>
              <a:endParaRPr lang="en-US" sz="1000" b="1" dirty="0"/>
            </a:p>
          </p:txBody>
        </p:sp>
        <p:sp>
          <p:nvSpPr>
            <p:cNvPr id="11" name="TextBox 10"/>
            <p:cNvSpPr txBox="1"/>
            <p:nvPr/>
          </p:nvSpPr>
          <p:spPr>
            <a:xfrm>
              <a:off x="4320927" y="279260"/>
              <a:ext cx="882989" cy="707886"/>
            </a:xfrm>
            <a:prstGeom prst="rect">
              <a:avLst/>
            </a:prstGeom>
            <a:solidFill>
              <a:srgbClr val="8EB4E3"/>
            </a:solidFill>
            <a:ln>
              <a:solidFill>
                <a:srgbClr val="000000"/>
              </a:solidFill>
            </a:ln>
          </p:spPr>
          <p:txBody>
            <a:bodyPr wrap="square" rtlCol="0">
              <a:spAutoFit/>
            </a:bodyPr>
            <a:lstStyle/>
            <a:p>
              <a:pPr algn="ctr"/>
              <a:r>
                <a:rPr lang="en-US" sz="1000" b="1" dirty="0" err="1" smtClean="0"/>
                <a:t>Normalizare</a:t>
              </a:r>
              <a:r>
                <a:rPr lang="en-US" sz="1000" b="1" dirty="0" smtClean="0"/>
                <a:t> </a:t>
              </a:r>
            </a:p>
            <a:p>
              <a:pPr algn="ctr"/>
              <a:r>
                <a:rPr lang="en-US" sz="1000" b="1" dirty="0"/>
                <a:t>c</a:t>
              </a:r>
              <a:r>
                <a:rPr lang="en-US" sz="1000" b="1" dirty="0" smtClean="0"/>
                <a:t>ontrast </a:t>
              </a:r>
              <a:r>
                <a:rPr lang="en-US" sz="1000" b="1" dirty="0" err="1" smtClean="0"/>
                <a:t>în</a:t>
              </a:r>
              <a:endParaRPr lang="en-US" sz="1000" b="1" dirty="0" smtClean="0"/>
            </a:p>
            <a:p>
              <a:pPr algn="ctr"/>
              <a:r>
                <a:rPr lang="en-US" sz="1000" b="1" dirty="0" err="1" smtClean="0"/>
                <a:t>blocuri</a:t>
              </a:r>
              <a:r>
                <a:rPr lang="en-US" sz="1000" b="1" dirty="0" smtClean="0"/>
                <a:t> </a:t>
              </a:r>
            </a:p>
            <a:p>
              <a:pPr algn="ctr"/>
              <a:r>
                <a:rPr lang="en-US" sz="1000" b="1" dirty="0" err="1" smtClean="0"/>
                <a:t>suprapuse</a:t>
              </a:r>
              <a:endParaRPr lang="en-US" sz="1000" b="1" dirty="0"/>
            </a:p>
          </p:txBody>
        </p:sp>
        <p:sp>
          <p:nvSpPr>
            <p:cNvPr id="12" name="TextBox 11"/>
            <p:cNvSpPr txBox="1"/>
            <p:nvPr/>
          </p:nvSpPr>
          <p:spPr>
            <a:xfrm>
              <a:off x="5474813" y="356204"/>
              <a:ext cx="790978" cy="553998"/>
            </a:xfrm>
            <a:prstGeom prst="rect">
              <a:avLst/>
            </a:prstGeom>
            <a:solidFill>
              <a:srgbClr val="8EB4E3"/>
            </a:solidFill>
            <a:ln>
              <a:solidFill>
                <a:srgbClr val="000000"/>
              </a:solidFill>
            </a:ln>
          </p:spPr>
          <p:txBody>
            <a:bodyPr wrap="square" rtlCol="0">
              <a:spAutoFit/>
            </a:bodyPr>
            <a:lstStyle/>
            <a:p>
              <a:pPr algn="ctr"/>
              <a:r>
                <a:rPr lang="en-US" sz="1000" b="1" dirty="0" err="1" smtClean="0"/>
                <a:t>Colectează</a:t>
              </a:r>
              <a:r>
                <a:rPr lang="en-US" sz="1000" b="1" dirty="0" smtClean="0"/>
                <a:t> HOG din </a:t>
              </a:r>
              <a:r>
                <a:rPr lang="en-US" sz="1000" b="1" dirty="0" err="1" smtClean="0"/>
                <a:t>fereastră</a:t>
              </a:r>
              <a:endParaRPr lang="en-US" sz="1000" b="1" dirty="0"/>
            </a:p>
          </p:txBody>
        </p:sp>
        <p:sp>
          <p:nvSpPr>
            <p:cNvPr id="14" name="TextBox 13"/>
            <p:cNvSpPr txBox="1"/>
            <p:nvPr/>
          </p:nvSpPr>
          <p:spPr>
            <a:xfrm>
              <a:off x="7598185" y="391458"/>
              <a:ext cx="909295" cy="461665"/>
            </a:xfrm>
            <a:prstGeom prst="rect">
              <a:avLst/>
            </a:prstGeom>
            <a:noFill/>
            <a:ln>
              <a:noFill/>
            </a:ln>
          </p:spPr>
          <p:txBody>
            <a:bodyPr wrap="square" rtlCol="0">
              <a:spAutoFit/>
            </a:bodyPr>
            <a:lstStyle/>
            <a:p>
              <a:pPr algn="ctr"/>
              <a:r>
                <a:rPr lang="en-US" sz="1200" b="1" dirty="0" smtClean="0"/>
                <a:t>e un </a:t>
              </a:r>
              <a:r>
                <a:rPr lang="en-US" sz="1200" b="1" dirty="0" err="1" smtClean="0"/>
                <a:t>om</a:t>
              </a:r>
              <a:r>
                <a:rPr lang="en-US" sz="1200" b="1" dirty="0" smtClean="0"/>
                <a:t>/ </a:t>
              </a:r>
            </a:p>
            <a:p>
              <a:pPr algn="ctr"/>
              <a:r>
                <a:rPr lang="en-US" sz="1200" b="1" dirty="0" smtClean="0"/>
                <a:t>nu e un </a:t>
              </a:r>
              <a:r>
                <a:rPr lang="en-US" sz="1200" b="1" dirty="0" err="1" smtClean="0"/>
                <a:t>om</a:t>
              </a:r>
              <a:endParaRPr lang="en-US" sz="1200" b="1" dirty="0"/>
            </a:p>
          </p:txBody>
        </p:sp>
        <p:cxnSp>
          <p:nvCxnSpPr>
            <p:cNvPr id="15" name="Straight Arrow Connector 14"/>
            <p:cNvCxnSpPr/>
            <p:nvPr/>
          </p:nvCxnSpPr>
          <p:spPr>
            <a:xfrm>
              <a:off x="792027"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917091"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2951308"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050030" y="630658"/>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5203916"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265791" y="62124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7327692"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4" name="TextBox 33"/>
          <p:cNvSpPr txBox="1"/>
          <p:nvPr/>
        </p:nvSpPr>
        <p:spPr>
          <a:xfrm>
            <a:off x="7376958" y="6623334"/>
            <a:ext cx="2162610"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N. </a:t>
            </a:r>
            <a:r>
              <a:rPr lang="en-US" sz="1200" dirty="0" err="1" smtClean="0"/>
              <a:t>Dalal</a:t>
            </a:r>
            <a:endParaRPr lang="en-US" sz="1200" dirty="0"/>
          </a:p>
        </p:txBody>
      </p:sp>
      <p:pic>
        <p:nvPicPr>
          <p:cNvPr id="33" name="Picture 6"/>
          <p:cNvPicPr>
            <a:picLocks noChangeAspect="1" noChangeArrowheads="1"/>
          </p:cNvPicPr>
          <p:nvPr/>
        </p:nvPicPr>
        <p:blipFill>
          <a:blip r:embed="rId3" cstate="print"/>
          <a:srcRect/>
          <a:stretch>
            <a:fillRect/>
          </a:stretch>
        </p:blipFill>
        <p:spPr bwMode="auto">
          <a:xfrm>
            <a:off x="4492107" y="2300111"/>
            <a:ext cx="2118561" cy="4196997"/>
          </a:xfrm>
          <a:prstGeom prst="rect">
            <a:avLst/>
          </a:prstGeom>
          <a:noFill/>
          <a:ln w="9525">
            <a:noFill/>
            <a:miter lim="800000"/>
            <a:headEnd/>
            <a:tailEnd/>
          </a:ln>
        </p:spPr>
      </p:pic>
      <p:pic>
        <p:nvPicPr>
          <p:cNvPr id="35" name="Picture 12"/>
          <p:cNvPicPr>
            <a:picLocks noChangeAspect="1" noChangeArrowheads="1"/>
          </p:cNvPicPr>
          <p:nvPr/>
        </p:nvPicPr>
        <p:blipFill>
          <a:blip r:embed="rId4" cstate="print"/>
          <a:srcRect/>
          <a:stretch>
            <a:fillRect/>
          </a:stretch>
        </p:blipFill>
        <p:spPr bwMode="auto">
          <a:xfrm>
            <a:off x="1877052" y="2300110"/>
            <a:ext cx="2246958" cy="4196997"/>
          </a:xfrm>
          <a:prstGeom prst="rect">
            <a:avLst/>
          </a:prstGeom>
          <a:noFill/>
          <a:ln w="9525">
            <a:noFill/>
            <a:miter lim="800000"/>
            <a:headEnd/>
            <a:tailEnd/>
          </a:ln>
        </p:spPr>
      </p:pic>
      <p:sp>
        <p:nvSpPr>
          <p:cNvPr id="23" name="TextBox 22"/>
          <p:cNvSpPr txBox="1"/>
          <p:nvPr/>
        </p:nvSpPr>
        <p:spPr>
          <a:xfrm>
            <a:off x="6609585" y="593794"/>
            <a:ext cx="791683" cy="400110"/>
          </a:xfrm>
          <a:prstGeom prst="rect">
            <a:avLst/>
          </a:prstGeom>
          <a:solidFill>
            <a:srgbClr val="8EB4E3"/>
          </a:solidFill>
          <a:ln>
            <a:solidFill>
              <a:srgbClr val="000000"/>
            </a:solidFill>
          </a:ln>
        </p:spPr>
        <p:txBody>
          <a:bodyPr wrap="square" rtlCol="0">
            <a:spAutoFit/>
          </a:bodyPr>
          <a:lstStyle/>
          <a:p>
            <a:pPr algn="ctr"/>
            <a:r>
              <a:rPr lang="en-US" sz="1000" b="1" dirty="0" err="1" smtClean="0"/>
              <a:t>Clasificator</a:t>
            </a:r>
            <a:r>
              <a:rPr lang="en-US" sz="1000" b="1" dirty="0" smtClean="0"/>
              <a:t> </a:t>
            </a:r>
          </a:p>
          <a:p>
            <a:pPr algn="ctr"/>
            <a:r>
              <a:rPr lang="en-US" sz="1000" b="1" dirty="0" err="1" smtClean="0"/>
              <a:t>liniar</a:t>
            </a:r>
            <a:endParaRPr lang="en-US" sz="1000" b="1" dirty="0"/>
          </a:p>
        </p:txBody>
      </p:sp>
    </p:spTree>
    <p:extLst>
      <p:ext uri="{BB962C8B-B14F-4D97-AF65-F5344CB8AC3E}">
        <p14:creationId xmlns:p14="http://schemas.microsoft.com/office/powerpoint/2010/main" val="3967166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3175"/>
            <a:ext cx="8229600" cy="1143000"/>
          </a:xfrm>
        </p:spPr>
        <p:txBody>
          <a:bodyPr>
            <a:normAutofit/>
          </a:bodyPr>
          <a:lstStyle/>
          <a:p>
            <a:r>
              <a:rPr lang="en-US" sz="3600" dirty="0" err="1">
                <a:latin typeface="Calibri" charset="0"/>
              </a:rPr>
              <a:t>Maşini</a:t>
            </a:r>
            <a:r>
              <a:rPr lang="en-US" sz="3600" dirty="0">
                <a:latin typeface="Calibri" charset="0"/>
              </a:rPr>
              <a:t> </a:t>
            </a:r>
            <a:r>
              <a:rPr lang="en-US" sz="3600" dirty="0" smtClean="0">
                <a:latin typeface="Calibri" charset="0"/>
              </a:rPr>
              <a:t>cu </a:t>
            </a:r>
            <a:r>
              <a:rPr lang="en-US" sz="3600" dirty="0" err="1" smtClean="0">
                <a:latin typeface="Calibri" charset="0"/>
              </a:rPr>
              <a:t>vectori</a:t>
            </a:r>
            <a:r>
              <a:rPr lang="en-US" sz="3600" dirty="0" smtClean="0">
                <a:latin typeface="Calibri" charset="0"/>
              </a:rPr>
              <a:t> </a:t>
            </a:r>
            <a:r>
              <a:rPr lang="en-US" sz="3600" dirty="0" err="1" smtClean="0">
                <a:latin typeface="Calibri" charset="0"/>
              </a:rPr>
              <a:t>suport</a:t>
            </a:r>
            <a:r>
              <a:rPr lang="en-US" sz="3600" dirty="0" smtClean="0">
                <a:latin typeface="Calibri" charset="0"/>
              </a:rPr>
              <a:t> + HOG</a:t>
            </a:r>
            <a:endParaRPr lang="en-US" sz="3600" dirty="0">
              <a:latin typeface="Calibri" charset="0"/>
            </a:endParaRPr>
          </a:p>
        </p:txBody>
      </p:sp>
      <p:sp>
        <p:nvSpPr>
          <p:cNvPr id="2" name="Content Placeholder 1"/>
          <p:cNvSpPr>
            <a:spLocks noGrp="1"/>
          </p:cNvSpPr>
          <p:nvPr>
            <p:ph idx="1"/>
          </p:nvPr>
        </p:nvSpPr>
        <p:spPr/>
        <p:txBody>
          <a:bodyPr/>
          <a:lstStyle/>
          <a:p>
            <a:r>
              <a:rPr lang="en-US" dirty="0" err="1" smtClean="0"/>
              <a:t>Vizualizare</a:t>
            </a:r>
            <a:endParaRPr lang="en-US" dirty="0"/>
          </a:p>
        </p:txBody>
      </p:sp>
      <p:pic>
        <p:nvPicPr>
          <p:cNvPr id="3" name="Picture 2" descr="Screen shot 2014-12-10 at 10.12.15 AM.png"/>
          <p:cNvPicPr>
            <a:picLocks noChangeAspect="1"/>
          </p:cNvPicPr>
          <p:nvPr/>
        </p:nvPicPr>
        <p:blipFill rotWithShape="1">
          <a:blip r:embed="rId3">
            <a:extLst>
              <a:ext uri="{28A0092B-C50C-407E-A947-70E740481C1C}">
                <a14:useLocalDpi xmlns:a14="http://schemas.microsoft.com/office/drawing/2010/main" val="0"/>
              </a:ext>
            </a:extLst>
          </a:blip>
          <a:srcRect r="926"/>
          <a:stretch/>
        </p:blipFill>
        <p:spPr>
          <a:xfrm>
            <a:off x="1138602" y="2112104"/>
            <a:ext cx="5850824" cy="4014059"/>
          </a:xfrm>
          <a:prstGeom prst="rect">
            <a:avLst/>
          </a:prstGeom>
        </p:spPr>
      </p:pic>
      <p:sp>
        <p:nvSpPr>
          <p:cNvPr id="5" name="TextBox 4"/>
          <p:cNvSpPr txBox="1"/>
          <p:nvPr/>
        </p:nvSpPr>
        <p:spPr>
          <a:xfrm>
            <a:off x="1213306" y="5997519"/>
            <a:ext cx="1811525" cy="369332"/>
          </a:xfrm>
          <a:prstGeom prst="rect">
            <a:avLst/>
          </a:prstGeom>
          <a:noFill/>
        </p:spPr>
        <p:txBody>
          <a:bodyPr wrap="square" rtlCol="0">
            <a:spAutoFit/>
          </a:bodyPr>
          <a:lstStyle/>
          <a:p>
            <a:pPr algn="ctr"/>
            <a:r>
              <a:rPr lang="en-US" dirty="0"/>
              <a:t>i</a:t>
            </a:r>
            <a:r>
              <a:rPr lang="en-US" dirty="0" smtClean="0"/>
              <a:t>magine test</a:t>
            </a:r>
            <a:endParaRPr lang="en-US" dirty="0"/>
          </a:p>
        </p:txBody>
      </p:sp>
      <p:sp>
        <p:nvSpPr>
          <p:cNvPr id="45" name="TextBox 44"/>
          <p:cNvSpPr txBox="1"/>
          <p:nvPr/>
        </p:nvSpPr>
        <p:spPr>
          <a:xfrm>
            <a:off x="3140241" y="5982968"/>
            <a:ext cx="1811525" cy="369332"/>
          </a:xfrm>
          <a:prstGeom prst="rect">
            <a:avLst/>
          </a:prstGeom>
          <a:noFill/>
        </p:spPr>
        <p:txBody>
          <a:bodyPr wrap="square" rtlCol="0">
            <a:spAutoFit/>
          </a:bodyPr>
          <a:lstStyle/>
          <a:p>
            <a:pPr algn="ctr"/>
            <a:r>
              <a:rPr lang="en-US" dirty="0" err="1"/>
              <a:t>d</a:t>
            </a:r>
            <a:r>
              <a:rPr lang="en-US" dirty="0" err="1" smtClean="0"/>
              <a:t>escriptorul</a:t>
            </a:r>
            <a:r>
              <a:rPr lang="en-US" dirty="0" smtClean="0"/>
              <a:t> HOG</a:t>
            </a:r>
            <a:endParaRPr lang="en-US" dirty="0"/>
          </a:p>
        </p:txBody>
      </p:sp>
      <p:sp>
        <p:nvSpPr>
          <p:cNvPr id="46" name="TextBox 45"/>
          <p:cNvSpPr txBox="1"/>
          <p:nvPr/>
        </p:nvSpPr>
        <p:spPr>
          <a:xfrm>
            <a:off x="4448722" y="5927359"/>
            <a:ext cx="3269647" cy="923330"/>
          </a:xfrm>
          <a:prstGeom prst="rect">
            <a:avLst/>
          </a:prstGeom>
          <a:noFill/>
        </p:spPr>
        <p:txBody>
          <a:bodyPr wrap="square" rtlCol="0">
            <a:spAutoFit/>
          </a:bodyPr>
          <a:lstStyle/>
          <a:p>
            <a:pPr algn="ctr"/>
            <a:r>
              <a:rPr lang="en-US" dirty="0" err="1"/>
              <a:t>d</a:t>
            </a:r>
            <a:r>
              <a:rPr lang="en-US" dirty="0" err="1" smtClean="0"/>
              <a:t>escriptorul</a:t>
            </a:r>
            <a:r>
              <a:rPr lang="en-US" dirty="0" smtClean="0"/>
              <a:t> HOG </a:t>
            </a:r>
          </a:p>
          <a:p>
            <a:pPr algn="ctr"/>
            <a:r>
              <a:rPr lang="en-US" dirty="0" smtClean="0"/>
              <a:t>(</a:t>
            </a:r>
            <a:r>
              <a:rPr lang="en-US" dirty="0" err="1" smtClean="0"/>
              <a:t>doar</a:t>
            </a:r>
            <a:r>
              <a:rPr lang="en-US" dirty="0" smtClean="0"/>
              <a:t> </a:t>
            </a:r>
            <a:r>
              <a:rPr lang="en-US" dirty="0" err="1" smtClean="0"/>
              <a:t>orientarile</a:t>
            </a:r>
            <a:r>
              <a:rPr lang="en-US" dirty="0" smtClean="0"/>
              <a:t> </a:t>
            </a:r>
            <a:r>
              <a:rPr lang="en-US" dirty="0" err="1" smtClean="0"/>
              <a:t>pentru</a:t>
            </a:r>
            <a:r>
              <a:rPr lang="en-US" dirty="0" smtClean="0"/>
              <a:t> </a:t>
            </a:r>
          </a:p>
          <a:p>
            <a:pPr algn="ctr"/>
            <a:r>
              <a:rPr lang="en-US" dirty="0" err="1" smtClean="0"/>
              <a:t>ponderi</a:t>
            </a:r>
            <a:r>
              <a:rPr lang="en-US" dirty="0" smtClean="0"/>
              <a:t> </a:t>
            </a:r>
            <a:r>
              <a:rPr lang="en-US" dirty="0" err="1" smtClean="0"/>
              <a:t>pozitive</a:t>
            </a:r>
            <a:r>
              <a:rPr lang="en-US" dirty="0" smtClean="0"/>
              <a:t> din w)</a:t>
            </a:r>
          </a:p>
        </p:txBody>
      </p:sp>
    </p:spTree>
    <p:extLst>
      <p:ext uri="{BB962C8B-B14F-4D97-AF65-F5344CB8AC3E}">
        <p14:creationId xmlns:p14="http://schemas.microsoft.com/office/powerpoint/2010/main" val="1017058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29022" y="0"/>
            <a:ext cx="391723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2800" dirty="0" err="1" smtClean="0">
                <a:solidFill>
                  <a:srgbClr val="000000"/>
                </a:solidFill>
              </a:rPr>
              <a:t>Identificare</a:t>
            </a:r>
            <a:r>
              <a:rPr lang="en-US" sz="2800" dirty="0" smtClean="0">
                <a:solidFill>
                  <a:srgbClr val="000000"/>
                </a:solidFill>
              </a:rPr>
              <a:t>: care </a:t>
            </a:r>
            <a:r>
              <a:rPr lang="en-US" sz="2800" dirty="0" err="1" smtClean="0">
                <a:solidFill>
                  <a:srgbClr val="000000"/>
                </a:solidFill>
              </a:rPr>
              <a:t>palat</a:t>
            </a:r>
            <a:r>
              <a:rPr lang="en-US" sz="2800" dirty="0" smtClean="0">
                <a:solidFill>
                  <a:srgbClr val="000000"/>
                </a:solidFill>
              </a:rPr>
              <a:t>?</a:t>
            </a:r>
          </a:p>
        </p:txBody>
      </p:sp>
      <p:pic>
        <p:nvPicPr>
          <p:cNvPr id="30723" name="Picture 6"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4" name="Oval 7"/>
          <p:cNvSpPr>
            <a:spLocks noChangeArrowheads="1"/>
          </p:cNvSpPr>
          <p:nvPr/>
        </p:nvSpPr>
        <p:spPr bwMode="auto">
          <a:xfrm>
            <a:off x="2057400" y="1447800"/>
            <a:ext cx="4267200" cy="1600200"/>
          </a:xfrm>
          <a:prstGeom prst="ellipse">
            <a:avLst/>
          </a:prstGeom>
          <a:solidFill>
            <a:srgbClr val="FF99CC">
              <a:alpha val="34901"/>
            </a:srgbClr>
          </a:solidFill>
          <a:ln w="101600">
            <a:solidFill>
              <a:srgbClr val="FF00FF"/>
            </a:solidFill>
            <a:round/>
            <a:headEnd/>
            <a:tailEnd/>
          </a:ln>
        </p:spPr>
        <p:txBody>
          <a:bodyPr wrap="none" anchor="ctr"/>
          <a:lstStyle/>
          <a:p>
            <a:pPr fontAlgn="base">
              <a:spcBef>
                <a:spcPct val="0"/>
              </a:spcBef>
              <a:spcAft>
                <a:spcPct val="0"/>
              </a:spcAft>
            </a:pPr>
            <a:endParaRPr lang="en-US" smtClean="0">
              <a:solidFill>
                <a:srgbClr val="000000"/>
              </a:solidFill>
            </a:endParaRPr>
          </a:p>
        </p:txBody>
      </p:sp>
      <p:sp>
        <p:nvSpPr>
          <p:cNvPr id="5" name="Text Box 6"/>
          <p:cNvSpPr txBox="1">
            <a:spLocks noChangeArrowheads="1"/>
          </p:cNvSpPr>
          <p:nvPr/>
        </p:nvSpPr>
        <p:spPr bwMode="auto">
          <a:xfrm>
            <a:off x="5075237" y="7090905"/>
            <a:ext cx="40687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400" dirty="0" smtClean="0">
                <a:solidFill>
                  <a:srgbClr val="000000"/>
                </a:solidFill>
              </a:rPr>
              <a:t>Source: </a:t>
            </a:r>
            <a:r>
              <a:rPr lang="en-US" sz="1400" dirty="0" err="1" smtClean="0">
                <a:solidFill>
                  <a:srgbClr val="000000"/>
                </a:solidFill>
              </a:rPr>
              <a:t>Fei-Fei</a:t>
            </a:r>
            <a:r>
              <a:rPr lang="en-US" sz="1400" dirty="0" smtClean="0">
                <a:solidFill>
                  <a:srgbClr val="000000"/>
                </a:solidFill>
              </a:rPr>
              <a:t> Li, Rob Fergus, Antonio </a:t>
            </a:r>
            <a:r>
              <a:rPr lang="en-US" sz="1400" dirty="0" err="1" smtClean="0">
                <a:solidFill>
                  <a:srgbClr val="000000"/>
                </a:solidFill>
              </a:rPr>
              <a:t>Torralba</a:t>
            </a:r>
            <a:r>
              <a:rPr lang="en-US" sz="1400" dirty="0" smtClean="0">
                <a:solidFill>
                  <a:srgbClr val="000000"/>
                </a:solidFill>
              </a:rPr>
              <a:t>.</a:t>
            </a:r>
          </a:p>
        </p:txBody>
      </p:sp>
      <p:sp>
        <p:nvSpPr>
          <p:cNvPr id="2" name="TextBox 1"/>
          <p:cNvSpPr txBox="1"/>
          <p:nvPr/>
        </p:nvSpPr>
        <p:spPr>
          <a:xfrm>
            <a:off x="3826966" y="-31361"/>
            <a:ext cx="6110742" cy="523220"/>
          </a:xfrm>
          <a:prstGeom prst="rect">
            <a:avLst/>
          </a:prstGeom>
          <a:noFill/>
        </p:spPr>
        <p:txBody>
          <a:bodyPr wrap="square" rtlCol="0">
            <a:spAutoFit/>
          </a:bodyPr>
          <a:lstStyle/>
          <a:p>
            <a:r>
              <a:rPr lang="en-US" sz="2800" dirty="0" err="1" smtClean="0">
                <a:solidFill>
                  <a:srgbClr val="660066"/>
                </a:solidFill>
              </a:rPr>
              <a:t>Instanțiere</a:t>
            </a:r>
            <a:r>
              <a:rPr lang="en-US" sz="2800" dirty="0" smtClean="0">
                <a:solidFill>
                  <a:srgbClr val="660066"/>
                </a:solidFill>
              </a:rPr>
              <a:t>: </a:t>
            </a:r>
            <a:r>
              <a:rPr lang="en-US" sz="2800" dirty="0" err="1">
                <a:solidFill>
                  <a:srgbClr val="660066"/>
                </a:solidFill>
              </a:rPr>
              <a:t>Palatul</a:t>
            </a:r>
            <a:r>
              <a:rPr lang="en-US" sz="2800" dirty="0">
                <a:solidFill>
                  <a:srgbClr val="660066"/>
                </a:solidFill>
              </a:rPr>
              <a:t> </a:t>
            </a:r>
            <a:r>
              <a:rPr lang="en-US" sz="2800" dirty="0" err="1">
                <a:solidFill>
                  <a:srgbClr val="660066"/>
                </a:solidFill>
              </a:rPr>
              <a:t>Potala</a:t>
            </a:r>
            <a:r>
              <a:rPr lang="en-US" sz="2800" dirty="0">
                <a:solidFill>
                  <a:srgbClr val="660066"/>
                </a:solidFill>
              </a:rPr>
              <a:t> din </a:t>
            </a:r>
            <a:r>
              <a:rPr lang="en-US" sz="2800" dirty="0" smtClean="0">
                <a:solidFill>
                  <a:srgbClr val="660066"/>
                </a:solidFill>
              </a:rPr>
              <a:t>Tibet</a:t>
            </a:r>
            <a:endParaRPr lang="en-US" sz="2800" dirty="0">
              <a:solidFill>
                <a:srgbClr val="660066"/>
              </a:solidFill>
            </a:endParaRPr>
          </a:p>
        </p:txBody>
      </p:sp>
    </p:spTree>
    <p:extLst>
      <p:ext uri="{BB962C8B-B14F-4D97-AF65-F5344CB8AC3E}">
        <p14:creationId xmlns:p14="http://schemas.microsoft.com/office/powerpoint/2010/main" val="21725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3175"/>
            <a:ext cx="8229600" cy="1143000"/>
          </a:xfrm>
        </p:spPr>
        <p:txBody>
          <a:bodyPr>
            <a:normAutofit/>
          </a:bodyPr>
          <a:lstStyle/>
          <a:p>
            <a:r>
              <a:rPr lang="en-US" sz="3600" dirty="0" err="1">
                <a:latin typeface="Calibri" charset="0"/>
              </a:rPr>
              <a:t>Maşini</a:t>
            </a:r>
            <a:r>
              <a:rPr lang="en-US" sz="3600" dirty="0">
                <a:latin typeface="Calibri" charset="0"/>
              </a:rPr>
              <a:t> cu </a:t>
            </a:r>
            <a:r>
              <a:rPr lang="en-US" sz="3600" dirty="0" err="1">
                <a:latin typeface="Calibri" charset="0"/>
              </a:rPr>
              <a:t>vectori</a:t>
            </a:r>
            <a:r>
              <a:rPr lang="en-US" sz="3600" dirty="0">
                <a:latin typeface="Calibri" charset="0"/>
              </a:rPr>
              <a:t> </a:t>
            </a:r>
            <a:r>
              <a:rPr lang="en-US" sz="3600" dirty="0" err="1">
                <a:latin typeface="Calibri" charset="0"/>
              </a:rPr>
              <a:t>suport</a:t>
            </a:r>
            <a:r>
              <a:rPr lang="en-US" sz="3600" dirty="0">
                <a:latin typeface="Calibri" charset="0"/>
              </a:rPr>
              <a:t> + HOG</a:t>
            </a:r>
          </a:p>
        </p:txBody>
      </p:sp>
      <p:sp>
        <p:nvSpPr>
          <p:cNvPr id="2" name="Content Placeholder 1"/>
          <p:cNvSpPr>
            <a:spLocks noGrp="1"/>
          </p:cNvSpPr>
          <p:nvPr>
            <p:ph idx="1"/>
          </p:nvPr>
        </p:nvSpPr>
        <p:spPr/>
        <p:txBody>
          <a:bodyPr/>
          <a:lstStyle/>
          <a:p>
            <a:r>
              <a:rPr lang="en-US" dirty="0" err="1" smtClean="0"/>
              <a:t>Vizualizare</a:t>
            </a:r>
            <a:endParaRPr lang="en-US" dirty="0"/>
          </a:p>
        </p:txBody>
      </p:sp>
      <p:pic>
        <p:nvPicPr>
          <p:cNvPr id="8" name="Picture 4" descr="crop_000608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605" y="2867451"/>
            <a:ext cx="857250" cy="142875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5" descr="HOGcrop_000608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3205" y="2867451"/>
            <a:ext cx="1025525" cy="1758950"/>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6" descr="crop001027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1005" y="2867451"/>
            <a:ext cx="857250" cy="142875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7" descr="HOGcrop001027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1605" y="2867451"/>
            <a:ext cx="1023938" cy="1755775"/>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8" descr="crop001083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9405" y="2867451"/>
            <a:ext cx="857250" cy="1428750"/>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9" descr="HOGcrop001083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0005" y="2867451"/>
            <a:ext cx="1023938" cy="17557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58241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dirty="0" smtClean="0">
                <a:ea typeface="+mj-ea"/>
              </a:rPr>
              <a:t>HOG </a:t>
            </a:r>
            <a:r>
              <a:rPr lang="en-US" dirty="0" err="1" smtClean="0">
                <a:ea typeface="+mj-ea"/>
              </a:rPr>
              <a:t>şi</a:t>
            </a:r>
            <a:r>
              <a:rPr lang="en-US" dirty="0" smtClean="0">
                <a:ea typeface="+mj-ea"/>
              </a:rPr>
              <a:t> </a:t>
            </a:r>
            <a:r>
              <a:rPr lang="en-US" dirty="0" err="1" smtClean="0">
                <a:ea typeface="+mj-ea"/>
              </a:rPr>
              <a:t>pentru</a:t>
            </a:r>
            <a:r>
              <a:rPr lang="en-US" dirty="0" smtClean="0">
                <a:ea typeface="+mj-ea"/>
              </a:rPr>
              <a:t> </a:t>
            </a:r>
            <a:r>
              <a:rPr lang="en-US" dirty="0" err="1" smtClean="0">
                <a:ea typeface="+mj-ea"/>
              </a:rPr>
              <a:t>alte</a:t>
            </a:r>
            <a:r>
              <a:rPr lang="en-US" dirty="0" smtClean="0">
                <a:ea typeface="+mj-ea"/>
              </a:rPr>
              <a:t> </a:t>
            </a:r>
            <a:r>
              <a:rPr lang="en-US" dirty="0" err="1" smtClean="0">
                <a:ea typeface="+mj-ea"/>
              </a:rPr>
              <a:t>clase</a:t>
            </a:r>
            <a:endParaRPr lang="en-US" dirty="0">
              <a:ea typeface="+mj-ea"/>
            </a:endParaRPr>
          </a:p>
        </p:txBody>
      </p:sp>
      <p:pic>
        <p:nvPicPr>
          <p:cNvPr id="194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650" y="1419226"/>
            <a:ext cx="3536950" cy="2239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0"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11213" y="1417638"/>
            <a:ext cx="3424237" cy="2273300"/>
          </a:xfrm>
        </p:spPr>
      </p:pic>
      <p:pic>
        <p:nvPicPr>
          <p:cNvPr id="5" name="Picture 2"/>
          <p:cNvPicPr>
            <a:picLocks noChangeAspect="1" noChangeArrowheads="1"/>
          </p:cNvPicPr>
          <p:nvPr/>
        </p:nvPicPr>
        <p:blipFill>
          <a:blip r:embed="rId4" cstate="print"/>
          <a:srcRect/>
          <a:stretch>
            <a:fillRect/>
          </a:stretch>
        </p:blipFill>
        <p:spPr bwMode="auto">
          <a:xfrm>
            <a:off x="1024690" y="4048479"/>
            <a:ext cx="3556000" cy="2667000"/>
          </a:xfrm>
          <a:prstGeom prst="rect">
            <a:avLst/>
          </a:prstGeom>
          <a:noFill/>
          <a:ln w="9525">
            <a:noFill/>
            <a:miter lim="800000"/>
            <a:headEnd/>
            <a:tailEnd/>
          </a:ln>
        </p:spPr>
      </p:pic>
      <p:pic>
        <p:nvPicPr>
          <p:cNvPr id="6" name="Picture 3"/>
          <p:cNvPicPr>
            <a:picLocks noChangeAspect="1" noChangeArrowheads="1"/>
          </p:cNvPicPr>
          <p:nvPr/>
        </p:nvPicPr>
        <p:blipFill>
          <a:blip r:embed="rId5" cstate="print"/>
          <a:srcRect/>
          <a:stretch>
            <a:fillRect/>
          </a:stretch>
        </p:blipFill>
        <p:spPr bwMode="auto">
          <a:xfrm>
            <a:off x="4267770" y="3986834"/>
            <a:ext cx="3784600" cy="2838450"/>
          </a:xfrm>
          <a:prstGeom prst="rect">
            <a:avLst/>
          </a:prstGeom>
          <a:noFill/>
          <a:ln w="9525">
            <a:noFill/>
            <a:miter lim="800000"/>
            <a:headEnd/>
            <a:tailEnd/>
          </a:ln>
        </p:spPr>
      </p:pic>
    </p:spTree>
    <p:extLst>
      <p:ext uri="{BB962C8B-B14F-4D97-AF65-F5344CB8AC3E}">
        <p14:creationId xmlns:p14="http://schemas.microsoft.com/office/powerpoint/2010/main" val="607700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45" name="AutoShape 3"/>
          <p:cNvSpPr>
            <a:spLocks noChangeArrowheads="1"/>
          </p:cNvSpPr>
          <p:nvPr/>
        </p:nvSpPr>
        <p:spPr bwMode="auto">
          <a:xfrm>
            <a:off x="990600"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46" name="Line 4"/>
          <p:cNvSpPr>
            <a:spLocks noChangeAspect="1" noChangeShapeType="1"/>
          </p:cNvSpPr>
          <p:nvPr/>
        </p:nvSpPr>
        <p:spPr bwMode="auto">
          <a:xfrm>
            <a:off x="1096290"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7" name="Line 5"/>
          <p:cNvSpPr>
            <a:spLocks noChangeAspect="1" noChangeShapeType="1"/>
          </p:cNvSpPr>
          <p:nvPr/>
        </p:nvSpPr>
        <p:spPr bwMode="auto">
          <a:xfrm>
            <a:off x="1096290"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8" name="Line 6"/>
          <p:cNvSpPr>
            <a:spLocks noChangeAspect="1" noChangeShapeType="1"/>
          </p:cNvSpPr>
          <p:nvPr/>
        </p:nvSpPr>
        <p:spPr bwMode="auto">
          <a:xfrm>
            <a:off x="1099309"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9" name="Line 7"/>
          <p:cNvSpPr>
            <a:spLocks noChangeAspect="1" noChangeShapeType="1"/>
          </p:cNvSpPr>
          <p:nvPr/>
        </p:nvSpPr>
        <p:spPr bwMode="auto">
          <a:xfrm>
            <a:off x="1099309"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50" name="Line 8"/>
          <p:cNvSpPr>
            <a:spLocks noChangeAspect="1" noChangeShapeType="1"/>
          </p:cNvSpPr>
          <p:nvPr/>
        </p:nvSpPr>
        <p:spPr bwMode="auto">
          <a:xfrm>
            <a:off x="1096290"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579"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4580"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4581"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4582"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3"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4"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5"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6"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7"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8"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9"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0"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1"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2"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3"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4"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5"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639" name="AutoShape 27"/>
          <p:cNvSpPr>
            <a:spLocks noChangeArrowheads="1"/>
          </p:cNvSpPr>
          <p:nvPr/>
        </p:nvSpPr>
        <p:spPr bwMode="auto">
          <a:xfrm>
            <a:off x="1654175"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40" name="Line 28"/>
          <p:cNvSpPr>
            <a:spLocks noChangeAspect="1" noChangeShapeType="1"/>
          </p:cNvSpPr>
          <p:nvPr/>
        </p:nvSpPr>
        <p:spPr bwMode="auto">
          <a:xfrm>
            <a:off x="1759865"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1" name="Line 29"/>
          <p:cNvSpPr>
            <a:spLocks noChangeAspect="1" noChangeShapeType="1"/>
          </p:cNvSpPr>
          <p:nvPr/>
        </p:nvSpPr>
        <p:spPr bwMode="auto">
          <a:xfrm>
            <a:off x="1759865"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2" name="Line 30"/>
          <p:cNvSpPr>
            <a:spLocks noChangeAspect="1" noChangeShapeType="1"/>
          </p:cNvSpPr>
          <p:nvPr/>
        </p:nvSpPr>
        <p:spPr bwMode="auto">
          <a:xfrm>
            <a:off x="1762884"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3" name="Line 31"/>
          <p:cNvSpPr>
            <a:spLocks noChangeAspect="1" noChangeShapeType="1"/>
          </p:cNvSpPr>
          <p:nvPr/>
        </p:nvSpPr>
        <p:spPr bwMode="auto">
          <a:xfrm>
            <a:off x="1762884"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4" name="Line 32"/>
          <p:cNvSpPr>
            <a:spLocks noChangeAspect="1" noChangeShapeType="1"/>
          </p:cNvSpPr>
          <p:nvPr/>
        </p:nvSpPr>
        <p:spPr bwMode="auto">
          <a:xfrm>
            <a:off x="1759865"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3" name="AutoShape 34"/>
          <p:cNvSpPr>
            <a:spLocks noChangeArrowheads="1"/>
          </p:cNvSpPr>
          <p:nvPr/>
        </p:nvSpPr>
        <p:spPr bwMode="auto">
          <a:xfrm>
            <a:off x="2339975" y="1371600"/>
            <a:ext cx="555625" cy="1000125"/>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24634" name="Line 35"/>
          <p:cNvSpPr>
            <a:spLocks noChangeAspect="1" noChangeShapeType="1"/>
          </p:cNvSpPr>
          <p:nvPr/>
        </p:nvSpPr>
        <p:spPr bwMode="auto">
          <a:xfrm>
            <a:off x="24456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5" name="Line 36"/>
          <p:cNvSpPr>
            <a:spLocks noChangeAspect="1" noChangeShapeType="1"/>
          </p:cNvSpPr>
          <p:nvPr/>
        </p:nvSpPr>
        <p:spPr bwMode="auto">
          <a:xfrm>
            <a:off x="24456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6" name="Line 37"/>
          <p:cNvSpPr>
            <a:spLocks noChangeAspect="1" noChangeShapeType="1"/>
          </p:cNvSpPr>
          <p:nvPr/>
        </p:nvSpPr>
        <p:spPr bwMode="auto">
          <a:xfrm>
            <a:off x="24486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7" name="Line 38"/>
          <p:cNvSpPr>
            <a:spLocks noChangeAspect="1" noChangeShapeType="1"/>
          </p:cNvSpPr>
          <p:nvPr/>
        </p:nvSpPr>
        <p:spPr bwMode="auto">
          <a:xfrm>
            <a:off x="24486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8" name="Line 39"/>
          <p:cNvSpPr>
            <a:spLocks noChangeAspect="1" noChangeShapeType="1"/>
          </p:cNvSpPr>
          <p:nvPr/>
        </p:nvSpPr>
        <p:spPr bwMode="auto">
          <a:xfrm>
            <a:off x="2445665" y="21578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27" name="AutoShape 41"/>
          <p:cNvSpPr>
            <a:spLocks noChangeArrowheads="1"/>
          </p:cNvSpPr>
          <p:nvPr/>
        </p:nvSpPr>
        <p:spPr bwMode="auto">
          <a:xfrm>
            <a:off x="3025775" y="1371600"/>
            <a:ext cx="555625" cy="1000125"/>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24628" name="Line 42"/>
          <p:cNvSpPr>
            <a:spLocks noChangeAspect="1" noChangeShapeType="1"/>
          </p:cNvSpPr>
          <p:nvPr/>
        </p:nvSpPr>
        <p:spPr bwMode="auto">
          <a:xfrm>
            <a:off x="31314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29" name="Line 43"/>
          <p:cNvSpPr>
            <a:spLocks noChangeAspect="1" noChangeShapeType="1"/>
          </p:cNvSpPr>
          <p:nvPr/>
        </p:nvSpPr>
        <p:spPr bwMode="auto">
          <a:xfrm>
            <a:off x="31314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0" name="Line 44"/>
          <p:cNvSpPr>
            <a:spLocks noChangeAspect="1" noChangeShapeType="1"/>
          </p:cNvSpPr>
          <p:nvPr/>
        </p:nvSpPr>
        <p:spPr bwMode="auto">
          <a:xfrm>
            <a:off x="31344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1" name="Line 45"/>
          <p:cNvSpPr>
            <a:spLocks noChangeAspect="1" noChangeShapeType="1"/>
          </p:cNvSpPr>
          <p:nvPr/>
        </p:nvSpPr>
        <p:spPr bwMode="auto">
          <a:xfrm>
            <a:off x="31344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2" name="Line 46"/>
          <p:cNvSpPr>
            <a:spLocks noChangeAspect="1" noChangeShapeType="1"/>
          </p:cNvSpPr>
          <p:nvPr/>
        </p:nvSpPr>
        <p:spPr bwMode="auto">
          <a:xfrm>
            <a:off x="3131465" y="21578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882735" name="Rectangle 47"/>
          <p:cNvSpPr>
            <a:spLocks noGrp="1" noChangeArrowheads="1"/>
          </p:cNvSpPr>
          <p:nvPr>
            <p:ph type="title"/>
          </p:nvPr>
        </p:nvSpPr>
        <p:spPr>
          <a:xfrm>
            <a:off x="0" y="274637"/>
            <a:ext cx="9144000" cy="836755"/>
          </a:xfrm>
        </p:spPr>
        <p:txBody>
          <a:bodyPr>
            <a:noAutofit/>
          </a:bodyPr>
          <a:lstStyle/>
          <a:p>
            <a:pPr eaLnBrk="1" hangingPunct="1">
              <a:defRPr/>
            </a:pPr>
            <a:r>
              <a:rPr lang="en-US" dirty="0" smtClean="0">
                <a:effectLst>
                  <a:outerShdw blurRad="38100" dist="38100" dir="2700000" algn="tl">
                    <a:srgbClr val="FFFFFF"/>
                  </a:outerShdw>
                </a:effectLst>
                <a:latin typeface="Arial"/>
                <a:cs typeface="Arial"/>
              </a:rPr>
              <a:t>3. </a:t>
            </a:r>
            <a:r>
              <a:rPr lang="en-US" dirty="0" err="1" smtClean="0">
                <a:effectLst>
                  <a:outerShdw blurRad="38100" dist="38100" dir="2700000" algn="tl">
                    <a:srgbClr val="FFFFFF"/>
                  </a:outerShdw>
                </a:effectLst>
                <a:latin typeface="Arial"/>
                <a:cs typeface="Arial"/>
              </a:rPr>
              <a:t>Învățarea</a:t>
            </a:r>
            <a:r>
              <a:rPr lang="en-US" dirty="0" smtClean="0">
                <a:effectLst>
                  <a:outerShdw blurRad="38100" dist="38100" dir="2700000" algn="tl">
                    <a:srgbClr val="FFFFFF"/>
                  </a:outerShdw>
                </a:effectLst>
                <a:latin typeface="Arial"/>
                <a:cs typeface="Arial"/>
              </a:rPr>
              <a:t> </a:t>
            </a:r>
            <a:r>
              <a:rPr lang="en-US" dirty="0" err="1" smtClean="0">
                <a:effectLst>
                  <a:outerShdw blurRad="38100" dist="38100" dir="2700000" algn="tl">
                    <a:srgbClr val="FFFFFF"/>
                  </a:outerShdw>
                </a:effectLst>
                <a:latin typeface="Arial"/>
                <a:cs typeface="Arial"/>
              </a:rPr>
              <a:t>vocabularului</a:t>
            </a:r>
            <a:r>
              <a:rPr lang="en-US" dirty="0" smtClean="0">
                <a:effectLst>
                  <a:outerShdw blurRad="38100" dist="38100" dir="2700000" algn="tl">
                    <a:srgbClr val="FFFFFF"/>
                  </a:outerShdw>
                </a:effectLst>
                <a:latin typeface="Arial"/>
                <a:cs typeface="Arial"/>
              </a:rPr>
              <a:t> </a:t>
            </a:r>
            <a:r>
              <a:rPr lang="en-US" dirty="0" err="1" smtClean="0">
                <a:effectLst>
                  <a:outerShdw blurRad="38100" dist="38100" dir="2700000" algn="tl">
                    <a:srgbClr val="FFFFFF"/>
                  </a:outerShdw>
                </a:effectLst>
                <a:latin typeface="Arial"/>
                <a:cs typeface="Arial"/>
              </a:rPr>
              <a:t>vizual</a:t>
            </a:r>
            <a:endParaRPr lang="en-US" dirty="0" smtClean="0">
              <a:effectLst>
                <a:outerShdw blurRad="38100" dist="38100" dir="2700000" algn="tl">
                  <a:srgbClr val="FFFFFF"/>
                </a:outerShdw>
              </a:effectLst>
              <a:latin typeface="Arial"/>
              <a:cs typeface="Arial"/>
            </a:endParaRPr>
          </a:p>
        </p:txBody>
      </p:sp>
      <p:sp>
        <p:nvSpPr>
          <p:cNvPr id="24600" name="Freeform 48"/>
          <p:cNvSpPr>
            <a:spLocks/>
          </p:cNvSpPr>
          <p:nvPr/>
        </p:nvSpPr>
        <p:spPr bwMode="auto">
          <a:xfrm>
            <a:off x="1866900" y="2438400"/>
            <a:ext cx="800100" cy="1295400"/>
          </a:xfrm>
          <a:custGeom>
            <a:avLst/>
            <a:gdLst>
              <a:gd name="T0" fmla="*/ 2147483647 w 504"/>
              <a:gd name="T1" fmla="*/ 0 h 816"/>
              <a:gd name="T2" fmla="*/ 2147483647 w 504"/>
              <a:gd name="T3" fmla="*/ 2147483647 h 816"/>
              <a:gd name="T4" fmla="*/ 2147483647 w 504"/>
              <a:gd name="T5" fmla="*/ 2147483647 h 816"/>
              <a:gd name="T6" fmla="*/ 0 60000 65536"/>
              <a:gd name="T7" fmla="*/ 0 60000 65536"/>
              <a:gd name="T8" fmla="*/ 0 60000 65536"/>
              <a:gd name="T9" fmla="*/ 0 w 504"/>
              <a:gd name="T10" fmla="*/ 0 h 816"/>
              <a:gd name="T11" fmla="*/ 504 w 504"/>
              <a:gd name="T12" fmla="*/ 816 h 816"/>
            </a:gdLst>
            <a:ahLst/>
            <a:cxnLst>
              <a:cxn ang="T6">
                <a:pos x="T0" y="T1"/>
              </a:cxn>
              <a:cxn ang="T7">
                <a:pos x="T2" y="T3"/>
              </a:cxn>
              <a:cxn ang="T8">
                <a:pos x="T4" y="T5"/>
              </a:cxn>
            </a:cxnLst>
            <a:rect l="T9" t="T10" r="T11" b="T12"/>
            <a:pathLst>
              <a:path w="504" h="816">
                <a:moveTo>
                  <a:pt x="72" y="0"/>
                </a:moveTo>
                <a:cubicBezTo>
                  <a:pt x="36" y="124"/>
                  <a:pt x="0" y="248"/>
                  <a:pt x="72" y="384"/>
                </a:cubicBezTo>
                <a:cubicBezTo>
                  <a:pt x="144" y="520"/>
                  <a:pt x="324" y="668"/>
                  <a:pt x="504" y="816"/>
                </a:cubicBezTo>
              </a:path>
            </a:pathLst>
          </a:custGeom>
          <a:noFill/>
          <a:ln w="9525">
            <a:solidFill>
              <a:schemeClr val="tx1"/>
            </a:solidFill>
            <a:prstDash val="dash"/>
            <a:round/>
            <a:headEnd/>
            <a:tailEnd type="triangle" w="med" len="med"/>
          </a:ln>
        </p:spPr>
        <p:txBody>
          <a:bodyPr/>
          <a:lstStyle/>
          <a:p>
            <a:endParaRPr lang="en-US"/>
          </a:p>
        </p:txBody>
      </p:sp>
      <p:sp>
        <p:nvSpPr>
          <p:cNvPr id="24601" name="Freeform 49"/>
          <p:cNvSpPr>
            <a:spLocks/>
          </p:cNvSpPr>
          <p:nvPr/>
        </p:nvSpPr>
        <p:spPr bwMode="auto">
          <a:xfrm>
            <a:off x="2057400" y="2514600"/>
            <a:ext cx="1320800" cy="2997200"/>
          </a:xfrm>
          <a:custGeom>
            <a:avLst/>
            <a:gdLst>
              <a:gd name="T0" fmla="*/ 2147483647 w 832"/>
              <a:gd name="T1" fmla="*/ 0 h 1888"/>
              <a:gd name="T2" fmla="*/ 2147483647 w 832"/>
              <a:gd name="T3" fmla="*/ 2147483647 h 1888"/>
              <a:gd name="T4" fmla="*/ 2147483647 w 832"/>
              <a:gd name="T5" fmla="*/ 2147483647 h 1888"/>
              <a:gd name="T6" fmla="*/ 0 w 832"/>
              <a:gd name="T7" fmla="*/ 2147483647 h 1888"/>
              <a:gd name="T8" fmla="*/ 0 60000 65536"/>
              <a:gd name="T9" fmla="*/ 0 60000 65536"/>
              <a:gd name="T10" fmla="*/ 0 60000 65536"/>
              <a:gd name="T11" fmla="*/ 0 60000 65536"/>
              <a:gd name="T12" fmla="*/ 0 w 832"/>
              <a:gd name="T13" fmla="*/ 0 h 1888"/>
              <a:gd name="T14" fmla="*/ 832 w 832"/>
              <a:gd name="T15" fmla="*/ 1888 h 1888"/>
            </a:gdLst>
            <a:ahLst/>
            <a:cxnLst>
              <a:cxn ang="T8">
                <a:pos x="T0" y="T1"/>
              </a:cxn>
              <a:cxn ang="T9">
                <a:pos x="T2" y="T3"/>
              </a:cxn>
              <a:cxn ang="T10">
                <a:pos x="T4" y="T5"/>
              </a:cxn>
              <a:cxn ang="T11">
                <a:pos x="T6" y="T7"/>
              </a:cxn>
            </a:cxnLst>
            <a:rect l="T12" t="T13" r="T14" b="T15"/>
            <a:pathLst>
              <a:path w="832" h="1888">
                <a:moveTo>
                  <a:pt x="432" y="0"/>
                </a:moveTo>
                <a:cubicBezTo>
                  <a:pt x="632" y="472"/>
                  <a:pt x="832" y="944"/>
                  <a:pt x="816" y="1248"/>
                </a:cubicBezTo>
                <a:cubicBezTo>
                  <a:pt x="800" y="1552"/>
                  <a:pt x="472" y="1760"/>
                  <a:pt x="336" y="1824"/>
                </a:cubicBezTo>
                <a:cubicBezTo>
                  <a:pt x="200" y="1888"/>
                  <a:pt x="100" y="1760"/>
                  <a:pt x="0" y="1632"/>
                </a:cubicBezTo>
              </a:path>
            </a:pathLst>
          </a:custGeom>
          <a:noFill/>
          <a:ln w="9525">
            <a:solidFill>
              <a:schemeClr val="tx1"/>
            </a:solidFill>
            <a:prstDash val="dash"/>
            <a:round/>
            <a:headEnd/>
            <a:tailEnd type="triangle" w="med" len="med"/>
          </a:ln>
        </p:spPr>
        <p:txBody>
          <a:bodyPr/>
          <a:lstStyle/>
          <a:p>
            <a:endParaRPr lang="en-US"/>
          </a:p>
        </p:txBody>
      </p:sp>
      <p:sp>
        <p:nvSpPr>
          <p:cNvPr id="24602" name="Freeform 50"/>
          <p:cNvSpPr>
            <a:spLocks/>
          </p:cNvSpPr>
          <p:nvPr/>
        </p:nvSpPr>
        <p:spPr bwMode="auto">
          <a:xfrm>
            <a:off x="3352800" y="2514600"/>
            <a:ext cx="990600" cy="3124200"/>
          </a:xfrm>
          <a:custGeom>
            <a:avLst/>
            <a:gdLst>
              <a:gd name="T0" fmla="*/ 0 w 624"/>
              <a:gd name="T1" fmla="*/ 0 h 1968"/>
              <a:gd name="T2" fmla="*/ 2147483647 w 624"/>
              <a:gd name="T3" fmla="*/ 2147483647 h 1968"/>
              <a:gd name="T4" fmla="*/ 2147483647 w 624"/>
              <a:gd name="T5" fmla="*/ 2147483647 h 1968"/>
              <a:gd name="T6" fmla="*/ 0 60000 65536"/>
              <a:gd name="T7" fmla="*/ 0 60000 65536"/>
              <a:gd name="T8" fmla="*/ 0 60000 65536"/>
              <a:gd name="T9" fmla="*/ 0 w 624"/>
              <a:gd name="T10" fmla="*/ 0 h 1968"/>
              <a:gd name="T11" fmla="*/ 624 w 624"/>
              <a:gd name="T12" fmla="*/ 1968 h 1968"/>
            </a:gdLst>
            <a:ahLst/>
            <a:cxnLst>
              <a:cxn ang="T6">
                <a:pos x="T0" y="T1"/>
              </a:cxn>
              <a:cxn ang="T7">
                <a:pos x="T2" y="T3"/>
              </a:cxn>
              <a:cxn ang="T8">
                <a:pos x="T4" y="T5"/>
              </a:cxn>
            </a:cxnLst>
            <a:rect l="T9" t="T10" r="T11" b="T12"/>
            <a:pathLst>
              <a:path w="624" h="1968">
                <a:moveTo>
                  <a:pt x="0" y="0"/>
                </a:moveTo>
                <a:cubicBezTo>
                  <a:pt x="264" y="220"/>
                  <a:pt x="528" y="440"/>
                  <a:pt x="576" y="768"/>
                </a:cubicBezTo>
                <a:cubicBezTo>
                  <a:pt x="624" y="1096"/>
                  <a:pt x="456" y="1532"/>
                  <a:pt x="288" y="1968"/>
                </a:cubicBezTo>
              </a:path>
            </a:pathLst>
          </a:custGeom>
          <a:noFill/>
          <a:ln w="9525">
            <a:solidFill>
              <a:schemeClr val="tx1"/>
            </a:solidFill>
            <a:prstDash val="dash"/>
            <a:round/>
            <a:headEnd/>
            <a:tailEnd type="triangle" w="med" len="med"/>
          </a:ln>
        </p:spPr>
        <p:txBody>
          <a:bodyPr/>
          <a:lstStyle/>
          <a:p>
            <a:endParaRPr lang="en-US"/>
          </a:p>
        </p:txBody>
      </p:sp>
      <p:sp>
        <p:nvSpPr>
          <p:cNvPr id="24603" name="Freeform 51"/>
          <p:cNvSpPr>
            <a:spLocks/>
          </p:cNvSpPr>
          <p:nvPr/>
        </p:nvSpPr>
        <p:spPr bwMode="auto">
          <a:xfrm>
            <a:off x="304800" y="2362200"/>
            <a:ext cx="1295400" cy="2057400"/>
          </a:xfrm>
          <a:custGeom>
            <a:avLst/>
            <a:gdLst>
              <a:gd name="T0" fmla="*/ 2147483647 w 816"/>
              <a:gd name="T1" fmla="*/ 0 h 1296"/>
              <a:gd name="T2" fmla="*/ 0 w 816"/>
              <a:gd name="T3" fmla="*/ 2147483647 h 1296"/>
              <a:gd name="T4" fmla="*/ 2147483647 w 816"/>
              <a:gd name="T5" fmla="*/ 2147483647 h 1296"/>
              <a:gd name="T6" fmla="*/ 2147483647 w 816"/>
              <a:gd name="T7" fmla="*/ 2147483647 h 1296"/>
              <a:gd name="T8" fmla="*/ 0 60000 65536"/>
              <a:gd name="T9" fmla="*/ 0 60000 65536"/>
              <a:gd name="T10" fmla="*/ 0 60000 65536"/>
              <a:gd name="T11" fmla="*/ 0 60000 65536"/>
              <a:gd name="T12" fmla="*/ 0 w 816"/>
              <a:gd name="T13" fmla="*/ 0 h 1296"/>
              <a:gd name="T14" fmla="*/ 816 w 816"/>
              <a:gd name="T15" fmla="*/ 1296 h 1296"/>
            </a:gdLst>
            <a:ahLst/>
            <a:cxnLst>
              <a:cxn ang="T8">
                <a:pos x="T0" y="T1"/>
              </a:cxn>
              <a:cxn ang="T9">
                <a:pos x="T2" y="T3"/>
              </a:cxn>
              <a:cxn ang="T10">
                <a:pos x="T4" y="T5"/>
              </a:cxn>
              <a:cxn ang="T11">
                <a:pos x="T6" y="T7"/>
              </a:cxn>
            </a:cxnLst>
            <a:rect l="T12" t="T13" r="T14" b="T15"/>
            <a:pathLst>
              <a:path w="816" h="1296">
                <a:moveTo>
                  <a:pt x="624" y="0"/>
                </a:moveTo>
                <a:cubicBezTo>
                  <a:pt x="312" y="180"/>
                  <a:pt x="0" y="360"/>
                  <a:pt x="0" y="528"/>
                </a:cubicBezTo>
                <a:cubicBezTo>
                  <a:pt x="0" y="696"/>
                  <a:pt x="488" y="880"/>
                  <a:pt x="624" y="1008"/>
                </a:cubicBezTo>
                <a:cubicBezTo>
                  <a:pt x="760" y="1136"/>
                  <a:pt x="788" y="1216"/>
                  <a:pt x="816" y="1296"/>
                </a:cubicBezTo>
              </a:path>
            </a:pathLst>
          </a:custGeom>
          <a:noFill/>
          <a:ln w="9525">
            <a:solidFill>
              <a:schemeClr val="tx1"/>
            </a:solidFill>
            <a:prstDash val="dash"/>
            <a:round/>
            <a:headEnd/>
            <a:tailEnd type="triangle" w="med" len="med"/>
          </a:ln>
        </p:spPr>
        <p:txBody>
          <a:bodyPr/>
          <a:lstStyle/>
          <a:p>
            <a:endParaRPr lang="en-US"/>
          </a:p>
        </p:txBody>
      </p:sp>
      <p:grpSp>
        <p:nvGrpSpPr>
          <p:cNvPr id="24605" name="Group 53"/>
          <p:cNvGrpSpPr>
            <a:grpSpLocks/>
          </p:cNvGrpSpPr>
          <p:nvPr/>
        </p:nvGrpSpPr>
        <p:grpSpPr bwMode="auto">
          <a:xfrm>
            <a:off x="1654175" y="1362075"/>
            <a:ext cx="555625" cy="1000125"/>
            <a:chOff x="2532" y="1542"/>
            <a:chExt cx="184" cy="332"/>
          </a:xfrm>
        </p:grpSpPr>
        <p:sp>
          <p:nvSpPr>
            <p:cNvPr id="24621" name="AutoShape 54"/>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solidFill>
                  <a:srgbClr val="FF8000"/>
                </a:solidFill>
              </a:endParaRPr>
            </a:p>
          </p:txBody>
        </p:sp>
        <p:sp>
          <p:nvSpPr>
            <p:cNvPr id="24622" name="Line 5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3" name="Line 5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4" name="Line 5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5" name="Line 5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6" name="Line 5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606" name="Group 60"/>
          <p:cNvGrpSpPr>
            <a:grpSpLocks/>
          </p:cNvGrpSpPr>
          <p:nvPr/>
        </p:nvGrpSpPr>
        <p:grpSpPr bwMode="auto">
          <a:xfrm>
            <a:off x="2339975" y="1371600"/>
            <a:ext cx="555625" cy="1000125"/>
            <a:chOff x="2532" y="1542"/>
            <a:chExt cx="184" cy="332"/>
          </a:xfrm>
        </p:grpSpPr>
        <p:sp>
          <p:nvSpPr>
            <p:cNvPr id="24615" name="AutoShape 61"/>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24616" name="Line 6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7" name="Line 6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8" name="Line 6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9" name="Line 6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0" name="Line 6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607" name="Group 67"/>
          <p:cNvGrpSpPr>
            <a:grpSpLocks/>
          </p:cNvGrpSpPr>
          <p:nvPr/>
        </p:nvGrpSpPr>
        <p:grpSpPr bwMode="auto">
          <a:xfrm>
            <a:off x="3025775" y="1371600"/>
            <a:ext cx="555625" cy="1000125"/>
            <a:chOff x="2532" y="1542"/>
            <a:chExt cx="184" cy="332"/>
          </a:xfrm>
        </p:grpSpPr>
        <p:sp>
          <p:nvSpPr>
            <p:cNvPr id="24609" name="AutoShape 68"/>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24610" name="Line 69"/>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1" name="Line 70"/>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2" name="Line 71"/>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3" name="Line 72"/>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4" name="Line 73"/>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4608" name="Text Box 74"/>
          <p:cNvSpPr txBox="1">
            <a:spLocks noChangeArrowheads="1"/>
          </p:cNvSpPr>
          <p:nvPr/>
        </p:nvSpPr>
        <p:spPr bwMode="auto">
          <a:xfrm>
            <a:off x="3641725" y="1463675"/>
            <a:ext cx="467997" cy="584776"/>
          </a:xfrm>
          <a:prstGeom prst="rect">
            <a:avLst/>
          </a:prstGeom>
          <a:noFill/>
          <a:ln w="9525">
            <a:noFill/>
            <a:miter lim="800000"/>
            <a:headEnd/>
            <a:tailEnd/>
          </a:ln>
        </p:spPr>
        <p:txBody>
          <a:bodyPr wrap="none">
            <a:spAutoFit/>
          </a:bodyPr>
          <a:lstStyle/>
          <a:p>
            <a:pPr eaLnBrk="1" hangingPunct="1"/>
            <a:r>
              <a:rPr lang="en-US" sz="3200" dirty="0"/>
              <a:t>…</a:t>
            </a:r>
          </a:p>
        </p:txBody>
      </p:sp>
      <p:sp>
        <p:nvSpPr>
          <p:cNvPr id="76" name="TextBox 75"/>
          <p:cNvSpPr txBox="1"/>
          <p:nvPr/>
        </p:nvSpPr>
        <p:spPr>
          <a:xfrm>
            <a:off x="7201948" y="6573131"/>
            <a:ext cx="2141343"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J. </a:t>
            </a:r>
            <a:r>
              <a:rPr lang="en-US" sz="1200" dirty="0" err="1" smtClean="0"/>
              <a:t>Sivic</a:t>
            </a:r>
            <a:endParaRPr lang="en-US" sz="1200" dirty="0"/>
          </a:p>
        </p:txBody>
      </p:sp>
    </p:spTree>
    <p:extLst>
      <p:ext uri="{BB962C8B-B14F-4D97-AF65-F5344CB8AC3E}">
        <p14:creationId xmlns:p14="http://schemas.microsoft.com/office/powerpoint/2010/main" val="4001702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5604"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5605"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5606"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7"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8"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9"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0"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1"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2"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3"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4"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5"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6"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7"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8"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9"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883759" name="Line 47"/>
          <p:cNvSpPr>
            <a:spLocks noChangeShapeType="1"/>
          </p:cNvSpPr>
          <p:nvPr/>
        </p:nvSpPr>
        <p:spPr bwMode="auto">
          <a:xfrm flipV="1">
            <a:off x="5181600" y="914400"/>
            <a:ext cx="0" cy="3270250"/>
          </a:xfrm>
          <a:prstGeom prst="line">
            <a:avLst/>
          </a:prstGeom>
          <a:noFill/>
          <a:ln w="19050">
            <a:solidFill>
              <a:srgbClr val="0000FF"/>
            </a:solidFill>
            <a:round/>
            <a:headEnd/>
            <a:tailEnd type="triangle" w="med" len="med"/>
          </a:ln>
        </p:spPr>
        <p:txBody>
          <a:bodyPr wrap="none" anchor="ctr"/>
          <a:lstStyle/>
          <a:p>
            <a:endParaRPr lang="en-US"/>
          </a:p>
        </p:txBody>
      </p:sp>
      <p:sp>
        <p:nvSpPr>
          <p:cNvPr id="883760" name="Line 48"/>
          <p:cNvSpPr>
            <a:spLocks noChangeShapeType="1"/>
          </p:cNvSpPr>
          <p:nvPr/>
        </p:nvSpPr>
        <p:spPr bwMode="auto">
          <a:xfrm>
            <a:off x="5181600" y="41846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883761" name="Line 49"/>
          <p:cNvSpPr>
            <a:spLocks noChangeShapeType="1"/>
          </p:cNvSpPr>
          <p:nvPr/>
        </p:nvSpPr>
        <p:spPr bwMode="auto">
          <a:xfrm flipV="1">
            <a:off x="5181600" y="25066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883762" name="Oval 50"/>
          <p:cNvSpPr>
            <a:spLocks noChangeAspect="1" noChangeArrowheads="1"/>
          </p:cNvSpPr>
          <p:nvPr/>
        </p:nvSpPr>
        <p:spPr bwMode="auto">
          <a:xfrm>
            <a:off x="6132513" y="2740025"/>
            <a:ext cx="173037" cy="158750"/>
          </a:xfrm>
          <a:prstGeom prst="ellipse">
            <a:avLst/>
          </a:prstGeom>
          <a:solidFill>
            <a:srgbClr val="660066"/>
          </a:solidFill>
          <a:ln w="19050">
            <a:noFill/>
            <a:round/>
            <a:headEnd/>
            <a:tailEnd/>
          </a:ln>
        </p:spPr>
        <p:txBody>
          <a:bodyPr wrap="none" anchor="ctr"/>
          <a:lstStyle/>
          <a:p>
            <a:endParaRPr lang="en-US"/>
          </a:p>
        </p:txBody>
      </p:sp>
      <p:sp>
        <p:nvSpPr>
          <p:cNvPr id="883763" name="Oval 51"/>
          <p:cNvSpPr>
            <a:spLocks noChangeAspect="1" noChangeArrowheads="1"/>
          </p:cNvSpPr>
          <p:nvPr/>
        </p:nvSpPr>
        <p:spPr bwMode="auto">
          <a:xfrm>
            <a:off x="6284913" y="2892425"/>
            <a:ext cx="173037" cy="158750"/>
          </a:xfrm>
          <a:prstGeom prst="ellipse">
            <a:avLst/>
          </a:prstGeom>
          <a:solidFill>
            <a:srgbClr val="660066"/>
          </a:solidFill>
          <a:ln w="19050">
            <a:noFill/>
            <a:round/>
            <a:headEnd/>
            <a:tailEnd/>
          </a:ln>
        </p:spPr>
        <p:txBody>
          <a:bodyPr wrap="none" anchor="ctr"/>
          <a:lstStyle/>
          <a:p>
            <a:endParaRPr lang="en-US"/>
          </a:p>
        </p:txBody>
      </p:sp>
      <p:sp>
        <p:nvSpPr>
          <p:cNvPr id="883764" name="Oval 52"/>
          <p:cNvSpPr>
            <a:spLocks noChangeAspect="1" noChangeArrowheads="1"/>
          </p:cNvSpPr>
          <p:nvPr/>
        </p:nvSpPr>
        <p:spPr bwMode="auto">
          <a:xfrm>
            <a:off x="5791200" y="2743200"/>
            <a:ext cx="173038" cy="158750"/>
          </a:xfrm>
          <a:prstGeom prst="ellipse">
            <a:avLst/>
          </a:prstGeom>
          <a:solidFill>
            <a:srgbClr val="660066"/>
          </a:solidFill>
          <a:ln w="19050">
            <a:noFill/>
            <a:round/>
            <a:headEnd/>
            <a:tailEnd/>
          </a:ln>
        </p:spPr>
        <p:txBody>
          <a:bodyPr wrap="none" anchor="ctr"/>
          <a:lstStyle/>
          <a:p>
            <a:endParaRPr lang="en-US"/>
          </a:p>
        </p:txBody>
      </p:sp>
      <p:sp>
        <p:nvSpPr>
          <p:cNvPr id="883765" name="Oval 53"/>
          <p:cNvSpPr>
            <a:spLocks noChangeAspect="1" noChangeArrowheads="1"/>
          </p:cNvSpPr>
          <p:nvPr/>
        </p:nvSpPr>
        <p:spPr bwMode="auto">
          <a:xfrm>
            <a:off x="6096000" y="3124200"/>
            <a:ext cx="173038" cy="158750"/>
          </a:xfrm>
          <a:prstGeom prst="ellipse">
            <a:avLst/>
          </a:prstGeom>
          <a:solidFill>
            <a:srgbClr val="660066"/>
          </a:solidFill>
          <a:ln w="19050">
            <a:noFill/>
            <a:round/>
            <a:headEnd/>
            <a:tailEnd/>
          </a:ln>
        </p:spPr>
        <p:txBody>
          <a:bodyPr wrap="none" anchor="ctr"/>
          <a:lstStyle/>
          <a:p>
            <a:endParaRPr lang="en-US"/>
          </a:p>
        </p:txBody>
      </p:sp>
      <p:sp>
        <p:nvSpPr>
          <p:cNvPr id="883766" name="Oval 54"/>
          <p:cNvSpPr>
            <a:spLocks noChangeAspect="1" noChangeArrowheads="1"/>
          </p:cNvSpPr>
          <p:nvPr/>
        </p:nvSpPr>
        <p:spPr bwMode="auto">
          <a:xfrm>
            <a:off x="5867400" y="3048000"/>
            <a:ext cx="173038" cy="158750"/>
          </a:xfrm>
          <a:prstGeom prst="ellipse">
            <a:avLst/>
          </a:prstGeom>
          <a:solidFill>
            <a:srgbClr val="660066"/>
          </a:solidFill>
          <a:ln w="19050">
            <a:noFill/>
            <a:round/>
            <a:headEnd/>
            <a:tailEnd/>
          </a:ln>
        </p:spPr>
        <p:txBody>
          <a:bodyPr wrap="none" anchor="ctr"/>
          <a:lstStyle/>
          <a:p>
            <a:endParaRPr lang="en-US"/>
          </a:p>
        </p:txBody>
      </p:sp>
      <p:sp>
        <p:nvSpPr>
          <p:cNvPr id="883767" name="Oval 55"/>
          <p:cNvSpPr>
            <a:spLocks noChangeAspect="1" noChangeArrowheads="1"/>
          </p:cNvSpPr>
          <p:nvPr/>
        </p:nvSpPr>
        <p:spPr bwMode="auto">
          <a:xfrm>
            <a:off x="7162800" y="1676400"/>
            <a:ext cx="173038" cy="158750"/>
          </a:xfrm>
          <a:prstGeom prst="ellipse">
            <a:avLst/>
          </a:prstGeom>
          <a:solidFill>
            <a:srgbClr val="996633"/>
          </a:solidFill>
          <a:ln w="19050">
            <a:noFill/>
            <a:round/>
            <a:headEnd/>
            <a:tailEnd/>
          </a:ln>
        </p:spPr>
        <p:txBody>
          <a:bodyPr wrap="none" anchor="ctr"/>
          <a:lstStyle/>
          <a:p>
            <a:endParaRPr lang="en-US"/>
          </a:p>
        </p:txBody>
      </p:sp>
      <p:sp>
        <p:nvSpPr>
          <p:cNvPr id="883768" name="Oval 56"/>
          <p:cNvSpPr>
            <a:spLocks noChangeAspect="1" noChangeArrowheads="1"/>
          </p:cNvSpPr>
          <p:nvPr/>
        </p:nvSpPr>
        <p:spPr bwMode="auto">
          <a:xfrm>
            <a:off x="7086600" y="2286000"/>
            <a:ext cx="173038" cy="158750"/>
          </a:xfrm>
          <a:prstGeom prst="ellipse">
            <a:avLst/>
          </a:prstGeom>
          <a:solidFill>
            <a:srgbClr val="996633"/>
          </a:solidFill>
          <a:ln w="19050">
            <a:noFill/>
            <a:round/>
            <a:headEnd/>
            <a:tailEnd/>
          </a:ln>
        </p:spPr>
        <p:txBody>
          <a:bodyPr wrap="none" anchor="ctr"/>
          <a:lstStyle/>
          <a:p>
            <a:endParaRPr lang="en-US"/>
          </a:p>
        </p:txBody>
      </p:sp>
      <p:sp>
        <p:nvSpPr>
          <p:cNvPr id="883769" name="Oval 57"/>
          <p:cNvSpPr>
            <a:spLocks noChangeAspect="1" noChangeArrowheads="1"/>
          </p:cNvSpPr>
          <p:nvPr/>
        </p:nvSpPr>
        <p:spPr bwMode="auto">
          <a:xfrm>
            <a:off x="6858000" y="1981200"/>
            <a:ext cx="173038" cy="158750"/>
          </a:xfrm>
          <a:prstGeom prst="ellipse">
            <a:avLst/>
          </a:prstGeom>
          <a:solidFill>
            <a:srgbClr val="996633"/>
          </a:solidFill>
          <a:ln w="19050">
            <a:noFill/>
            <a:round/>
            <a:headEnd/>
            <a:tailEnd/>
          </a:ln>
        </p:spPr>
        <p:txBody>
          <a:bodyPr wrap="none" anchor="ctr"/>
          <a:lstStyle/>
          <a:p>
            <a:endParaRPr lang="en-US"/>
          </a:p>
        </p:txBody>
      </p:sp>
      <p:sp>
        <p:nvSpPr>
          <p:cNvPr id="883770" name="Oval 58"/>
          <p:cNvSpPr>
            <a:spLocks noChangeAspect="1" noChangeArrowheads="1"/>
          </p:cNvSpPr>
          <p:nvPr/>
        </p:nvSpPr>
        <p:spPr bwMode="auto">
          <a:xfrm>
            <a:off x="7162800" y="1981200"/>
            <a:ext cx="173038" cy="158750"/>
          </a:xfrm>
          <a:prstGeom prst="ellipse">
            <a:avLst/>
          </a:prstGeom>
          <a:solidFill>
            <a:srgbClr val="996633"/>
          </a:solidFill>
          <a:ln w="19050">
            <a:noFill/>
            <a:round/>
            <a:headEnd/>
            <a:tailEnd/>
          </a:ln>
        </p:spPr>
        <p:txBody>
          <a:bodyPr wrap="none" anchor="ctr"/>
          <a:lstStyle/>
          <a:p>
            <a:endParaRPr lang="en-US"/>
          </a:p>
        </p:txBody>
      </p:sp>
      <p:sp>
        <p:nvSpPr>
          <p:cNvPr id="883771" name="Oval 59"/>
          <p:cNvSpPr>
            <a:spLocks noChangeAspect="1" noChangeArrowheads="1"/>
          </p:cNvSpPr>
          <p:nvPr/>
        </p:nvSpPr>
        <p:spPr bwMode="auto">
          <a:xfrm>
            <a:off x="6629400" y="2743200"/>
            <a:ext cx="173038" cy="158750"/>
          </a:xfrm>
          <a:prstGeom prst="ellipse">
            <a:avLst/>
          </a:prstGeom>
          <a:solidFill>
            <a:srgbClr val="660066"/>
          </a:solidFill>
          <a:ln w="19050">
            <a:noFill/>
            <a:round/>
            <a:headEnd/>
            <a:tailEnd/>
          </a:ln>
        </p:spPr>
        <p:txBody>
          <a:bodyPr wrap="none" anchor="ctr"/>
          <a:lstStyle/>
          <a:p>
            <a:endParaRPr lang="en-US"/>
          </a:p>
        </p:txBody>
      </p:sp>
      <p:sp>
        <p:nvSpPr>
          <p:cNvPr id="883772" name="Oval 60"/>
          <p:cNvSpPr>
            <a:spLocks noChangeAspect="1" noChangeArrowheads="1"/>
          </p:cNvSpPr>
          <p:nvPr/>
        </p:nvSpPr>
        <p:spPr bwMode="auto">
          <a:xfrm>
            <a:off x="5943600" y="2438400"/>
            <a:ext cx="173038" cy="158750"/>
          </a:xfrm>
          <a:prstGeom prst="ellipse">
            <a:avLst/>
          </a:prstGeom>
          <a:solidFill>
            <a:srgbClr val="660066"/>
          </a:solidFill>
          <a:ln w="19050">
            <a:noFill/>
            <a:round/>
            <a:headEnd/>
            <a:tailEnd/>
          </a:ln>
        </p:spPr>
        <p:txBody>
          <a:bodyPr wrap="none" anchor="ctr"/>
          <a:lstStyle/>
          <a:p>
            <a:endParaRPr lang="en-US"/>
          </a:p>
        </p:txBody>
      </p:sp>
      <p:sp>
        <p:nvSpPr>
          <p:cNvPr id="883773" name="Oval 61"/>
          <p:cNvSpPr>
            <a:spLocks noChangeAspect="1" noChangeArrowheads="1"/>
          </p:cNvSpPr>
          <p:nvPr/>
        </p:nvSpPr>
        <p:spPr bwMode="auto">
          <a:xfrm>
            <a:off x="8001000" y="3657600"/>
            <a:ext cx="173038" cy="158750"/>
          </a:xfrm>
          <a:prstGeom prst="ellipse">
            <a:avLst/>
          </a:prstGeom>
          <a:solidFill>
            <a:srgbClr val="00FFFF"/>
          </a:solidFill>
          <a:ln w="19050">
            <a:noFill/>
            <a:round/>
            <a:headEnd/>
            <a:tailEnd/>
          </a:ln>
        </p:spPr>
        <p:txBody>
          <a:bodyPr wrap="none" anchor="ctr"/>
          <a:lstStyle/>
          <a:p>
            <a:endParaRPr lang="en-US"/>
          </a:p>
        </p:txBody>
      </p:sp>
      <p:sp>
        <p:nvSpPr>
          <p:cNvPr id="883774" name="Oval 62"/>
          <p:cNvSpPr>
            <a:spLocks noChangeAspect="1" noChangeArrowheads="1"/>
          </p:cNvSpPr>
          <p:nvPr/>
        </p:nvSpPr>
        <p:spPr bwMode="auto">
          <a:xfrm>
            <a:off x="7848600" y="3429000"/>
            <a:ext cx="173038" cy="158750"/>
          </a:xfrm>
          <a:prstGeom prst="ellipse">
            <a:avLst/>
          </a:prstGeom>
          <a:solidFill>
            <a:srgbClr val="00FFFF"/>
          </a:solidFill>
          <a:ln w="19050">
            <a:noFill/>
            <a:round/>
            <a:headEnd/>
            <a:tailEnd/>
          </a:ln>
        </p:spPr>
        <p:txBody>
          <a:bodyPr wrap="none" anchor="ctr"/>
          <a:lstStyle/>
          <a:p>
            <a:endParaRPr lang="en-US"/>
          </a:p>
        </p:txBody>
      </p:sp>
      <p:sp>
        <p:nvSpPr>
          <p:cNvPr id="883775" name="Oval 63"/>
          <p:cNvSpPr>
            <a:spLocks noChangeAspect="1" noChangeArrowheads="1"/>
          </p:cNvSpPr>
          <p:nvPr/>
        </p:nvSpPr>
        <p:spPr bwMode="auto">
          <a:xfrm>
            <a:off x="7620000" y="3657600"/>
            <a:ext cx="173038" cy="158750"/>
          </a:xfrm>
          <a:prstGeom prst="ellipse">
            <a:avLst/>
          </a:prstGeom>
          <a:solidFill>
            <a:srgbClr val="00FFFF"/>
          </a:solidFill>
          <a:ln w="19050">
            <a:noFill/>
            <a:round/>
            <a:headEnd/>
            <a:tailEnd/>
          </a:ln>
        </p:spPr>
        <p:txBody>
          <a:bodyPr wrap="none" anchor="ctr"/>
          <a:lstStyle/>
          <a:p>
            <a:endParaRPr lang="en-US"/>
          </a:p>
        </p:txBody>
      </p:sp>
      <p:sp>
        <p:nvSpPr>
          <p:cNvPr id="883777" name="Line 65"/>
          <p:cNvSpPr>
            <a:spLocks noChangeShapeType="1"/>
          </p:cNvSpPr>
          <p:nvPr/>
        </p:nvSpPr>
        <p:spPr bwMode="auto">
          <a:xfrm>
            <a:off x="4800600" y="5638800"/>
            <a:ext cx="2057400" cy="0"/>
          </a:xfrm>
          <a:prstGeom prst="line">
            <a:avLst/>
          </a:prstGeom>
          <a:noFill/>
          <a:ln w="152400">
            <a:solidFill>
              <a:srgbClr val="FF9900"/>
            </a:solidFill>
            <a:round/>
            <a:headEnd/>
            <a:tailEnd/>
          </a:ln>
        </p:spPr>
        <p:txBody>
          <a:bodyPr/>
          <a:lstStyle/>
          <a:p>
            <a:endParaRPr lang="en-US"/>
          </a:p>
        </p:txBody>
      </p:sp>
      <p:sp>
        <p:nvSpPr>
          <p:cNvPr id="883778" name="Line 66"/>
          <p:cNvSpPr>
            <a:spLocks noChangeShapeType="1"/>
          </p:cNvSpPr>
          <p:nvPr/>
        </p:nvSpPr>
        <p:spPr bwMode="auto">
          <a:xfrm flipV="1">
            <a:off x="7162800" y="4419600"/>
            <a:ext cx="0" cy="1219200"/>
          </a:xfrm>
          <a:prstGeom prst="line">
            <a:avLst/>
          </a:prstGeom>
          <a:noFill/>
          <a:ln w="152400">
            <a:solidFill>
              <a:srgbClr val="FF9900"/>
            </a:solidFill>
            <a:round/>
            <a:headEnd/>
            <a:tailEnd type="triangle" w="med" len="med"/>
          </a:ln>
        </p:spPr>
        <p:txBody>
          <a:bodyPr/>
          <a:lstStyle/>
          <a:p>
            <a:endParaRPr lang="en-US"/>
          </a:p>
        </p:txBody>
      </p:sp>
      <p:sp>
        <p:nvSpPr>
          <p:cNvPr id="883779" name="Text Box 67"/>
          <p:cNvSpPr txBox="1">
            <a:spLocks noChangeArrowheads="1"/>
          </p:cNvSpPr>
          <p:nvPr/>
        </p:nvSpPr>
        <p:spPr bwMode="auto">
          <a:xfrm>
            <a:off x="6403975" y="5337175"/>
            <a:ext cx="1294983" cy="369332"/>
          </a:xfrm>
          <a:prstGeom prst="rect">
            <a:avLst/>
          </a:prstGeom>
          <a:solidFill>
            <a:schemeClr val="bg1"/>
          </a:solidFill>
          <a:ln w="38100">
            <a:solidFill>
              <a:srgbClr val="FF9900"/>
            </a:solidFill>
            <a:miter lim="800000"/>
            <a:headEnd/>
            <a:tailEnd/>
          </a:ln>
        </p:spPr>
        <p:txBody>
          <a:bodyPr wrap="none">
            <a:spAutoFit/>
          </a:bodyPr>
          <a:lstStyle/>
          <a:p>
            <a:pPr eaLnBrk="1" hangingPunct="1"/>
            <a:r>
              <a:rPr lang="en-US" dirty="0" err="1" smtClean="0"/>
              <a:t>Clusterizare</a:t>
            </a:r>
            <a:endParaRPr lang="en-US" dirty="0"/>
          </a:p>
        </p:txBody>
      </p:sp>
      <p:sp>
        <p:nvSpPr>
          <p:cNvPr id="25645" name="Line 91"/>
          <p:cNvSpPr>
            <a:spLocks noChangeShapeType="1"/>
          </p:cNvSpPr>
          <p:nvPr/>
        </p:nvSpPr>
        <p:spPr bwMode="auto">
          <a:xfrm>
            <a:off x="2286000" y="2514600"/>
            <a:ext cx="0" cy="990600"/>
          </a:xfrm>
          <a:prstGeom prst="line">
            <a:avLst/>
          </a:prstGeom>
          <a:noFill/>
          <a:ln w="152400">
            <a:solidFill>
              <a:srgbClr val="FF9900"/>
            </a:solidFill>
            <a:round/>
            <a:headEnd/>
            <a:tailEnd type="triangle" w="med" len="med"/>
          </a:ln>
        </p:spPr>
        <p:txBody>
          <a:bodyPr/>
          <a:lstStyle/>
          <a:p>
            <a:endParaRPr lang="en-US"/>
          </a:p>
        </p:txBody>
      </p:sp>
      <p:sp>
        <p:nvSpPr>
          <p:cNvPr id="93" name="AutoShape 3"/>
          <p:cNvSpPr>
            <a:spLocks noChangeArrowheads="1"/>
          </p:cNvSpPr>
          <p:nvPr/>
        </p:nvSpPr>
        <p:spPr bwMode="auto">
          <a:xfrm>
            <a:off x="990600"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94" name="Line 4"/>
          <p:cNvSpPr>
            <a:spLocks noChangeAspect="1" noChangeShapeType="1"/>
          </p:cNvSpPr>
          <p:nvPr/>
        </p:nvSpPr>
        <p:spPr bwMode="auto">
          <a:xfrm>
            <a:off x="1096290"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5" name="Line 5"/>
          <p:cNvSpPr>
            <a:spLocks noChangeAspect="1" noChangeShapeType="1"/>
          </p:cNvSpPr>
          <p:nvPr/>
        </p:nvSpPr>
        <p:spPr bwMode="auto">
          <a:xfrm>
            <a:off x="1096290"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6" name="Line 6"/>
          <p:cNvSpPr>
            <a:spLocks noChangeAspect="1" noChangeShapeType="1"/>
          </p:cNvSpPr>
          <p:nvPr/>
        </p:nvSpPr>
        <p:spPr bwMode="auto">
          <a:xfrm>
            <a:off x="1099309"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7" name="Line 7"/>
          <p:cNvSpPr>
            <a:spLocks noChangeAspect="1" noChangeShapeType="1"/>
          </p:cNvSpPr>
          <p:nvPr/>
        </p:nvSpPr>
        <p:spPr bwMode="auto">
          <a:xfrm>
            <a:off x="1099309"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8" name="Line 8"/>
          <p:cNvSpPr>
            <a:spLocks noChangeAspect="1" noChangeShapeType="1"/>
          </p:cNvSpPr>
          <p:nvPr/>
        </p:nvSpPr>
        <p:spPr bwMode="auto">
          <a:xfrm>
            <a:off x="1096290"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9" name="AutoShape 27"/>
          <p:cNvSpPr>
            <a:spLocks noChangeArrowheads="1"/>
          </p:cNvSpPr>
          <p:nvPr/>
        </p:nvSpPr>
        <p:spPr bwMode="auto">
          <a:xfrm>
            <a:off x="1654175"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100" name="Line 28"/>
          <p:cNvSpPr>
            <a:spLocks noChangeAspect="1" noChangeShapeType="1"/>
          </p:cNvSpPr>
          <p:nvPr/>
        </p:nvSpPr>
        <p:spPr bwMode="auto">
          <a:xfrm>
            <a:off x="1759865"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1" name="Line 29"/>
          <p:cNvSpPr>
            <a:spLocks noChangeAspect="1" noChangeShapeType="1"/>
          </p:cNvSpPr>
          <p:nvPr/>
        </p:nvSpPr>
        <p:spPr bwMode="auto">
          <a:xfrm>
            <a:off x="1759865"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2" name="Line 30"/>
          <p:cNvSpPr>
            <a:spLocks noChangeAspect="1" noChangeShapeType="1"/>
          </p:cNvSpPr>
          <p:nvPr/>
        </p:nvSpPr>
        <p:spPr bwMode="auto">
          <a:xfrm>
            <a:off x="1762884"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3" name="Line 31"/>
          <p:cNvSpPr>
            <a:spLocks noChangeAspect="1" noChangeShapeType="1"/>
          </p:cNvSpPr>
          <p:nvPr/>
        </p:nvSpPr>
        <p:spPr bwMode="auto">
          <a:xfrm>
            <a:off x="1762884"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4" name="Line 32"/>
          <p:cNvSpPr>
            <a:spLocks noChangeAspect="1" noChangeShapeType="1"/>
          </p:cNvSpPr>
          <p:nvPr/>
        </p:nvSpPr>
        <p:spPr bwMode="auto">
          <a:xfrm>
            <a:off x="1759865"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5" name="AutoShape 34"/>
          <p:cNvSpPr>
            <a:spLocks noChangeArrowheads="1"/>
          </p:cNvSpPr>
          <p:nvPr/>
        </p:nvSpPr>
        <p:spPr bwMode="auto">
          <a:xfrm>
            <a:off x="2339975" y="1371600"/>
            <a:ext cx="555625" cy="1000125"/>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06" name="Line 35"/>
          <p:cNvSpPr>
            <a:spLocks noChangeAspect="1" noChangeShapeType="1"/>
          </p:cNvSpPr>
          <p:nvPr/>
        </p:nvSpPr>
        <p:spPr bwMode="auto">
          <a:xfrm>
            <a:off x="24456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7" name="Line 36"/>
          <p:cNvSpPr>
            <a:spLocks noChangeAspect="1" noChangeShapeType="1"/>
          </p:cNvSpPr>
          <p:nvPr/>
        </p:nvSpPr>
        <p:spPr bwMode="auto">
          <a:xfrm>
            <a:off x="24456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8" name="Line 37"/>
          <p:cNvSpPr>
            <a:spLocks noChangeAspect="1" noChangeShapeType="1"/>
          </p:cNvSpPr>
          <p:nvPr/>
        </p:nvSpPr>
        <p:spPr bwMode="auto">
          <a:xfrm>
            <a:off x="24486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9" name="Line 38"/>
          <p:cNvSpPr>
            <a:spLocks noChangeAspect="1" noChangeShapeType="1"/>
          </p:cNvSpPr>
          <p:nvPr/>
        </p:nvSpPr>
        <p:spPr bwMode="auto">
          <a:xfrm>
            <a:off x="24486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0" name="Line 39"/>
          <p:cNvSpPr>
            <a:spLocks noChangeAspect="1" noChangeShapeType="1"/>
          </p:cNvSpPr>
          <p:nvPr/>
        </p:nvSpPr>
        <p:spPr bwMode="auto">
          <a:xfrm>
            <a:off x="2445665" y="21578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1" name="AutoShape 41"/>
          <p:cNvSpPr>
            <a:spLocks noChangeArrowheads="1"/>
          </p:cNvSpPr>
          <p:nvPr/>
        </p:nvSpPr>
        <p:spPr bwMode="auto">
          <a:xfrm>
            <a:off x="3025775" y="1371600"/>
            <a:ext cx="555625" cy="1000125"/>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12" name="Line 42"/>
          <p:cNvSpPr>
            <a:spLocks noChangeAspect="1" noChangeShapeType="1"/>
          </p:cNvSpPr>
          <p:nvPr/>
        </p:nvSpPr>
        <p:spPr bwMode="auto">
          <a:xfrm>
            <a:off x="31314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3" name="Line 43"/>
          <p:cNvSpPr>
            <a:spLocks noChangeAspect="1" noChangeShapeType="1"/>
          </p:cNvSpPr>
          <p:nvPr/>
        </p:nvSpPr>
        <p:spPr bwMode="auto">
          <a:xfrm>
            <a:off x="31314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4" name="Line 44"/>
          <p:cNvSpPr>
            <a:spLocks noChangeAspect="1" noChangeShapeType="1"/>
          </p:cNvSpPr>
          <p:nvPr/>
        </p:nvSpPr>
        <p:spPr bwMode="auto">
          <a:xfrm>
            <a:off x="31344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5" name="Line 45"/>
          <p:cNvSpPr>
            <a:spLocks noChangeAspect="1" noChangeShapeType="1"/>
          </p:cNvSpPr>
          <p:nvPr/>
        </p:nvSpPr>
        <p:spPr bwMode="auto">
          <a:xfrm>
            <a:off x="31344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6" name="Line 46"/>
          <p:cNvSpPr>
            <a:spLocks noChangeAspect="1" noChangeShapeType="1"/>
          </p:cNvSpPr>
          <p:nvPr/>
        </p:nvSpPr>
        <p:spPr bwMode="auto">
          <a:xfrm>
            <a:off x="3131465" y="2157843"/>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117" name="Group 53"/>
          <p:cNvGrpSpPr>
            <a:grpSpLocks/>
          </p:cNvGrpSpPr>
          <p:nvPr/>
        </p:nvGrpSpPr>
        <p:grpSpPr bwMode="auto">
          <a:xfrm>
            <a:off x="1654175" y="1362075"/>
            <a:ext cx="555625" cy="1000125"/>
            <a:chOff x="2532" y="1542"/>
            <a:chExt cx="184" cy="332"/>
          </a:xfrm>
        </p:grpSpPr>
        <p:sp>
          <p:nvSpPr>
            <p:cNvPr id="118" name="AutoShape 54"/>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solidFill>
                  <a:srgbClr val="FF8000"/>
                </a:solidFill>
              </a:endParaRPr>
            </a:p>
          </p:txBody>
        </p:sp>
        <p:sp>
          <p:nvSpPr>
            <p:cNvPr id="119" name="Line 5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20" name="Line 5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21" name="Line 5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22" name="Line 5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23" name="Line 5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24" name="Group 60"/>
          <p:cNvGrpSpPr>
            <a:grpSpLocks/>
          </p:cNvGrpSpPr>
          <p:nvPr/>
        </p:nvGrpSpPr>
        <p:grpSpPr bwMode="auto">
          <a:xfrm>
            <a:off x="2339975" y="1371600"/>
            <a:ext cx="555625" cy="1000125"/>
            <a:chOff x="2532" y="1542"/>
            <a:chExt cx="184" cy="332"/>
          </a:xfrm>
        </p:grpSpPr>
        <p:sp>
          <p:nvSpPr>
            <p:cNvPr id="125" name="AutoShape 61"/>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26" name="Line 6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27" name="Line 6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28" name="Line 6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29" name="Line 6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0" name="Line 6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31" name="Group 67"/>
          <p:cNvGrpSpPr>
            <a:grpSpLocks/>
          </p:cNvGrpSpPr>
          <p:nvPr/>
        </p:nvGrpSpPr>
        <p:grpSpPr bwMode="auto">
          <a:xfrm>
            <a:off x="3025775" y="1371600"/>
            <a:ext cx="555625" cy="1000125"/>
            <a:chOff x="2532" y="1542"/>
            <a:chExt cx="184" cy="332"/>
          </a:xfrm>
        </p:grpSpPr>
        <p:sp>
          <p:nvSpPr>
            <p:cNvPr id="132" name="AutoShape 68"/>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33" name="Line 69"/>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34" name="Line 70"/>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35" name="Line 71"/>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36" name="Line 72"/>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7" name="Line 73"/>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38" name="Text Box 74"/>
          <p:cNvSpPr txBox="1">
            <a:spLocks noChangeArrowheads="1"/>
          </p:cNvSpPr>
          <p:nvPr/>
        </p:nvSpPr>
        <p:spPr bwMode="auto">
          <a:xfrm>
            <a:off x="3641725" y="1463675"/>
            <a:ext cx="467997" cy="584776"/>
          </a:xfrm>
          <a:prstGeom prst="rect">
            <a:avLst/>
          </a:prstGeom>
          <a:noFill/>
          <a:ln w="9525">
            <a:noFill/>
            <a:miter lim="800000"/>
            <a:headEnd/>
            <a:tailEnd/>
          </a:ln>
        </p:spPr>
        <p:txBody>
          <a:bodyPr wrap="none">
            <a:spAutoFit/>
          </a:bodyPr>
          <a:lstStyle/>
          <a:p>
            <a:pPr eaLnBrk="1" hangingPunct="1"/>
            <a:r>
              <a:rPr lang="en-US" sz="3200" dirty="0"/>
              <a:t>…</a:t>
            </a:r>
          </a:p>
        </p:txBody>
      </p:sp>
      <p:sp>
        <p:nvSpPr>
          <p:cNvPr id="140" name="Rectangle 47"/>
          <p:cNvSpPr>
            <a:spLocks noGrp="1" noChangeArrowheads="1"/>
          </p:cNvSpPr>
          <p:nvPr>
            <p:ph type="title"/>
          </p:nvPr>
        </p:nvSpPr>
        <p:spPr>
          <a:xfrm>
            <a:off x="0" y="274637"/>
            <a:ext cx="9144000" cy="836755"/>
          </a:xfrm>
        </p:spPr>
        <p:txBody>
          <a:bodyPr>
            <a:noAutofit/>
          </a:bodyPr>
          <a:lstStyle/>
          <a:p>
            <a:pPr eaLnBrk="1" hangingPunct="1">
              <a:defRPr/>
            </a:pPr>
            <a:r>
              <a:rPr lang="en-US" dirty="0" smtClean="0">
                <a:effectLst>
                  <a:outerShdw blurRad="38100" dist="38100" dir="2700000" algn="tl">
                    <a:srgbClr val="FFFFFF"/>
                  </a:outerShdw>
                </a:effectLst>
                <a:latin typeface="Arial"/>
                <a:cs typeface="Arial"/>
              </a:rPr>
              <a:t>3. </a:t>
            </a:r>
            <a:r>
              <a:rPr lang="en-US" dirty="0" err="1" smtClean="0">
                <a:effectLst>
                  <a:outerShdw blurRad="38100" dist="38100" dir="2700000" algn="tl">
                    <a:srgbClr val="FFFFFF"/>
                  </a:outerShdw>
                </a:effectLst>
                <a:latin typeface="Arial"/>
                <a:cs typeface="Arial"/>
              </a:rPr>
              <a:t>Învățarea</a:t>
            </a:r>
            <a:r>
              <a:rPr lang="en-US" dirty="0" smtClean="0">
                <a:effectLst>
                  <a:outerShdw blurRad="38100" dist="38100" dir="2700000" algn="tl">
                    <a:srgbClr val="FFFFFF"/>
                  </a:outerShdw>
                </a:effectLst>
                <a:latin typeface="Arial"/>
                <a:cs typeface="Arial"/>
              </a:rPr>
              <a:t> </a:t>
            </a:r>
            <a:r>
              <a:rPr lang="en-US" dirty="0" err="1" smtClean="0">
                <a:effectLst>
                  <a:outerShdw blurRad="38100" dist="38100" dir="2700000" algn="tl">
                    <a:srgbClr val="FFFFFF"/>
                  </a:outerShdw>
                </a:effectLst>
                <a:latin typeface="Arial"/>
                <a:cs typeface="Arial"/>
              </a:rPr>
              <a:t>vocabularului</a:t>
            </a:r>
            <a:r>
              <a:rPr lang="en-US" dirty="0" smtClean="0">
                <a:effectLst>
                  <a:outerShdw blurRad="38100" dist="38100" dir="2700000" algn="tl">
                    <a:srgbClr val="FFFFFF"/>
                  </a:outerShdw>
                </a:effectLst>
                <a:latin typeface="Arial"/>
                <a:cs typeface="Arial"/>
              </a:rPr>
              <a:t> </a:t>
            </a:r>
            <a:r>
              <a:rPr lang="en-US" dirty="0" err="1" smtClean="0">
                <a:effectLst>
                  <a:outerShdw blurRad="38100" dist="38100" dir="2700000" algn="tl">
                    <a:srgbClr val="FFFFFF"/>
                  </a:outerShdw>
                </a:effectLst>
                <a:latin typeface="Arial"/>
                <a:cs typeface="Arial"/>
              </a:rPr>
              <a:t>vizual</a:t>
            </a:r>
            <a:endParaRPr lang="en-US" dirty="0" smtClean="0">
              <a:effectLst>
                <a:outerShdw blurRad="38100" dist="38100" dir="2700000" algn="tl">
                  <a:srgbClr val="FFFFFF"/>
                </a:outerShdw>
              </a:effectLst>
              <a:latin typeface="Arial"/>
              <a:cs typeface="Arial"/>
            </a:endParaRPr>
          </a:p>
        </p:txBody>
      </p:sp>
      <p:sp>
        <p:nvSpPr>
          <p:cNvPr id="141" name="TextBox 140"/>
          <p:cNvSpPr txBox="1"/>
          <p:nvPr/>
        </p:nvSpPr>
        <p:spPr>
          <a:xfrm>
            <a:off x="7201948" y="6573131"/>
            <a:ext cx="2141343"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J. </a:t>
            </a:r>
            <a:r>
              <a:rPr lang="en-US" sz="1200" dirty="0" err="1" smtClean="0"/>
              <a:t>Sivic</a:t>
            </a:r>
            <a:endParaRPr lang="en-US" sz="1200" dirty="0"/>
          </a:p>
        </p:txBody>
      </p:sp>
    </p:spTree>
    <p:extLst>
      <p:ext uri="{BB962C8B-B14F-4D97-AF65-F5344CB8AC3E}">
        <p14:creationId xmlns:p14="http://schemas.microsoft.com/office/powerpoint/2010/main" val="3279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37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37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37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37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37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37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37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37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37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37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37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37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37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837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837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37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37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837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837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3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3759" grpId="0" animBg="1"/>
      <p:bldP spid="883760" grpId="0" animBg="1"/>
      <p:bldP spid="883761" grpId="0" animBg="1"/>
      <p:bldP spid="883762" grpId="0" animBg="1"/>
      <p:bldP spid="883763" grpId="0" animBg="1"/>
      <p:bldP spid="883764" grpId="0" animBg="1"/>
      <p:bldP spid="883765" grpId="0" animBg="1"/>
      <p:bldP spid="883766" grpId="0" animBg="1"/>
      <p:bldP spid="883767" grpId="0" animBg="1"/>
      <p:bldP spid="883768" grpId="0" animBg="1"/>
      <p:bldP spid="883769" grpId="0" animBg="1"/>
      <p:bldP spid="883770" grpId="0" animBg="1"/>
      <p:bldP spid="883771" grpId="0" animBg="1"/>
      <p:bldP spid="883772" grpId="0" animBg="1"/>
      <p:bldP spid="883773" grpId="0" animBg="1"/>
      <p:bldP spid="883774" grpId="0" animBg="1"/>
      <p:bldP spid="883775" grpId="0" animBg="1"/>
      <p:bldP spid="883777" grpId="0" animBg="1"/>
      <p:bldP spid="883778" grpId="0" animBg="1"/>
      <p:bldP spid="88377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2"/>
          <p:cNvGrpSpPr>
            <a:grpSpLocks/>
          </p:cNvGrpSpPr>
          <p:nvPr/>
        </p:nvGrpSpPr>
        <p:grpSpPr bwMode="auto">
          <a:xfrm>
            <a:off x="990600" y="1362075"/>
            <a:ext cx="555625" cy="1000125"/>
            <a:chOff x="2532" y="1542"/>
            <a:chExt cx="184" cy="332"/>
          </a:xfrm>
        </p:grpSpPr>
        <p:sp>
          <p:nvSpPr>
            <p:cNvPr id="26701" name="AutoShape 3"/>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702" name="Line 4"/>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3" name="Line 5"/>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4" name="Line 6"/>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5" name="Line 7"/>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6" name="Line 8"/>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27"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6628"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6629"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6630"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1"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2"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3"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4"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5"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6"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7"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8"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9"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0"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1"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2"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3"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grpSp>
        <p:nvGrpSpPr>
          <p:cNvPr id="26644" name="Group 26"/>
          <p:cNvGrpSpPr>
            <a:grpSpLocks/>
          </p:cNvGrpSpPr>
          <p:nvPr/>
        </p:nvGrpSpPr>
        <p:grpSpPr bwMode="auto">
          <a:xfrm>
            <a:off x="1654175" y="1362075"/>
            <a:ext cx="555625" cy="1000125"/>
            <a:chOff x="2532" y="1542"/>
            <a:chExt cx="184" cy="332"/>
          </a:xfrm>
        </p:grpSpPr>
        <p:sp>
          <p:nvSpPr>
            <p:cNvPr id="26695" name="AutoShape 2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96" name="Line 2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7" name="Line 2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8" name="Line 3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9" name="Line 3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0" name="Line 3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45" name="Group 33"/>
          <p:cNvGrpSpPr>
            <a:grpSpLocks/>
          </p:cNvGrpSpPr>
          <p:nvPr/>
        </p:nvGrpSpPr>
        <p:grpSpPr bwMode="auto">
          <a:xfrm>
            <a:off x="2339975" y="1371600"/>
            <a:ext cx="555625" cy="1000125"/>
            <a:chOff x="2532" y="1542"/>
            <a:chExt cx="184" cy="332"/>
          </a:xfrm>
        </p:grpSpPr>
        <p:sp>
          <p:nvSpPr>
            <p:cNvPr id="26689" name="AutoShape 3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90" name="Line 3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1" name="Line 3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2" name="Line 3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3" name="Line 3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4" name="Line 3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46" name="Group 40"/>
          <p:cNvGrpSpPr>
            <a:grpSpLocks/>
          </p:cNvGrpSpPr>
          <p:nvPr/>
        </p:nvGrpSpPr>
        <p:grpSpPr bwMode="auto">
          <a:xfrm>
            <a:off x="3025775" y="1371600"/>
            <a:ext cx="555625" cy="1000125"/>
            <a:chOff x="2532" y="1542"/>
            <a:chExt cx="184" cy="332"/>
          </a:xfrm>
        </p:grpSpPr>
        <p:sp>
          <p:nvSpPr>
            <p:cNvPr id="26683" name="AutoShape 41"/>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84" name="Line 4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5" name="Line 4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6" name="Line 4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7" name="Line 4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8" name="Line 4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47" name="Line 47"/>
          <p:cNvSpPr>
            <a:spLocks noChangeShapeType="1"/>
          </p:cNvSpPr>
          <p:nvPr/>
        </p:nvSpPr>
        <p:spPr bwMode="auto">
          <a:xfrm flipV="1">
            <a:off x="5181600" y="914400"/>
            <a:ext cx="0" cy="3270250"/>
          </a:xfrm>
          <a:prstGeom prst="line">
            <a:avLst/>
          </a:prstGeom>
          <a:noFill/>
          <a:ln w="19050">
            <a:solidFill>
              <a:srgbClr val="0000FF"/>
            </a:solidFill>
            <a:round/>
            <a:headEnd/>
            <a:tailEnd type="triangle" w="med" len="med"/>
          </a:ln>
        </p:spPr>
        <p:txBody>
          <a:bodyPr wrap="none" anchor="ctr"/>
          <a:lstStyle/>
          <a:p>
            <a:endParaRPr lang="en-US"/>
          </a:p>
        </p:txBody>
      </p:sp>
      <p:sp>
        <p:nvSpPr>
          <p:cNvPr id="26648" name="Line 48"/>
          <p:cNvSpPr>
            <a:spLocks noChangeShapeType="1"/>
          </p:cNvSpPr>
          <p:nvPr/>
        </p:nvSpPr>
        <p:spPr bwMode="auto">
          <a:xfrm>
            <a:off x="5181600" y="41846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6649" name="Line 49"/>
          <p:cNvSpPr>
            <a:spLocks noChangeShapeType="1"/>
          </p:cNvSpPr>
          <p:nvPr/>
        </p:nvSpPr>
        <p:spPr bwMode="auto">
          <a:xfrm flipV="1">
            <a:off x="5181600" y="25066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6650" name="Oval 50"/>
          <p:cNvSpPr>
            <a:spLocks noChangeAspect="1" noChangeArrowheads="1"/>
          </p:cNvSpPr>
          <p:nvPr/>
        </p:nvSpPr>
        <p:spPr bwMode="auto">
          <a:xfrm>
            <a:off x="6132513" y="2740025"/>
            <a:ext cx="173037" cy="158750"/>
          </a:xfrm>
          <a:prstGeom prst="ellipse">
            <a:avLst/>
          </a:prstGeom>
          <a:solidFill>
            <a:srgbClr val="660066"/>
          </a:solidFill>
          <a:ln w="19050">
            <a:noFill/>
            <a:round/>
            <a:headEnd/>
            <a:tailEnd/>
          </a:ln>
        </p:spPr>
        <p:txBody>
          <a:bodyPr wrap="none" anchor="ctr"/>
          <a:lstStyle/>
          <a:p>
            <a:endParaRPr lang="en-US"/>
          </a:p>
        </p:txBody>
      </p:sp>
      <p:sp>
        <p:nvSpPr>
          <p:cNvPr id="26651" name="Oval 58"/>
          <p:cNvSpPr>
            <a:spLocks noChangeAspect="1" noChangeArrowheads="1"/>
          </p:cNvSpPr>
          <p:nvPr/>
        </p:nvSpPr>
        <p:spPr bwMode="auto">
          <a:xfrm>
            <a:off x="7086600" y="1981200"/>
            <a:ext cx="173038" cy="158750"/>
          </a:xfrm>
          <a:prstGeom prst="ellipse">
            <a:avLst/>
          </a:prstGeom>
          <a:solidFill>
            <a:srgbClr val="996633"/>
          </a:solidFill>
          <a:ln w="19050">
            <a:noFill/>
            <a:round/>
            <a:headEnd/>
            <a:tailEnd/>
          </a:ln>
        </p:spPr>
        <p:txBody>
          <a:bodyPr wrap="none" anchor="ctr"/>
          <a:lstStyle/>
          <a:p>
            <a:endParaRPr lang="en-US"/>
          </a:p>
        </p:txBody>
      </p:sp>
      <p:sp>
        <p:nvSpPr>
          <p:cNvPr id="26652" name="Oval 63"/>
          <p:cNvSpPr>
            <a:spLocks noChangeAspect="1" noChangeArrowheads="1"/>
          </p:cNvSpPr>
          <p:nvPr/>
        </p:nvSpPr>
        <p:spPr bwMode="auto">
          <a:xfrm>
            <a:off x="7827963" y="3581400"/>
            <a:ext cx="173037" cy="158750"/>
          </a:xfrm>
          <a:prstGeom prst="ellipse">
            <a:avLst/>
          </a:prstGeom>
          <a:solidFill>
            <a:srgbClr val="00FFFF"/>
          </a:solidFill>
          <a:ln w="19050">
            <a:noFill/>
            <a:round/>
            <a:headEnd/>
            <a:tailEnd/>
          </a:ln>
        </p:spPr>
        <p:txBody>
          <a:bodyPr wrap="none" anchor="ctr"/>
          <a:lstStyle/>
          <a:p>
            <a:endParaRPr lang="en-US"/>
          </a:p>
        </p:txBody>
      </p:sp>
      <p:sp>
        <p:nvSpPr>
          <p:cNvPr id="26654" name="Line 65"/>
          <p:cNvSpPr>
            <a:spLocks noChangeShapeType="1"/>
          </p:cNvSpPr>
          <p:nvPr/>
        </p:nvSpPr>
        <p:spPr bwMode="auto">
          <a:xfrm>
            <a:off x="4800600" y="5638800"/>
            <a:ext cx="2057400" cy="0"/>
          </a:xfrm>
          <a:prstGeom prst="line">
            <a:avLst/>
          </a:prstGeom>
          <a:noFill/>
          <a:ln w="152400">
            <a:solidFill>
              <a:srgbClr val="FF9900"/>
            </a:solidFill>
            <a:round/>
            <a:headEnd/>
            <a:tailEnd/>
          </a:ln>
        </p:spPr>
        <p:txBody>
          <a:bodyPr/>
          <a:lstStyle/>
          <a:p>
            <a:endParaRPr lang="en-US"/>
          </a:p>
        </p:txBody>
      </p:sp>
      <p:sp>
        <p:nvSpPr>
          <p:cNvPr id="26655" name="Line 66"/>
          <p:cNvSpPr>
            <a:spLocks noChangeShapeType="1"/>
          </p:cNvSpPr>
          <p:nvPr/>
        </p:nvSpPr>
        <p:spPr bwMode="auto">
          <a:xfrm flipV="1">
            <a:off x="7162800" y="4419600"/>
            <a:ext cx="0" cy="1219200"/>
          </a:xfrm>
          <a:prstGeom prst="line">
            <a:avLst/>
          </a:prstGeom>
          <a:noFill/>
          <a:ln w="152400">
            <a:solidFill>
              <a:srgbClr val="FF9900"/>
            </a:solidFill>
            <a:round/>
            <a:headEnd/>
            <a:tailEnd type="triangle" w="med" len="med"/>
          </a:ln>
        </p:spPr>
        <p:txBody>
          <a:bodyPr/>
          <a:lstStyle/>
          <a:p>
            <a:endParaRPr lang="en-US"/>
          </a:p>
        </p:txBody>
      </p:sp>
      <p:sp>
        <p:nvSpPr>
          <p:cNvPr id="26656" name="Text Box 67"/>
          <p:cNvSpPr txBox="1">
            <a:spLocks noChangeArrowheads="1"/>
          </p:cNvSpPr>
          <p:nvPr/>
        </p:nvSpPr>
        <p:spPr bwMode="auto">
          <a:xfrm>
            <a:off x="6403975" y="5337175"/>
            <a:ext cx="1294983" cy="369332"/>
          </a:xfrm>
          <a:prstGeom prst="rect">
            <a:avLst/>
          </a:prstGeom>
          <a:solidFill>
            <a:schemeClr val="bg1"/>
          </a:solidFill>
          <a:ln w="38100">
            <a:solidFill>
              <a:srgbClr val="FF9900"/>
            </a:solidFill>
            <a:miter lim="800000"/>
            <a:headEnd/>
            <a:tailEnd/>
          </a:ln>
        </p:spPr>
        <p:txBody>
          <a:bodyPr wrap="none">
            <a:spAutoFit/>
          </a:bodyPr>
          <a:lstStyle/>
          <a:p>
            <a:pPr eaLnBrk="1" hangingPunct="1"/>
            <a:r>
              <a:rPr lang="en-US" dirty="0" err="1" smtClean="0"/>
              <a:t>Clusterizare</a:t>
            </a:r>
            <a:endParaRPr lang="en-US" dirty="0"/>
          </a:p>
        </p:txBody>
      </p:sp>
      <p:grpSp>
        <p:nvGrpSpPr>
          <p:cNvPr id="26657" name="Group 68"/>
          <p:cNvGrpSpPr>
            <a:grpSpLocks/>
          </p:cNvGrpSpPr>
          <p:nvPr/>
        </p:nvGrpSpPr>
        <p:grpSpPr bwMode="auto">
          <a:xfrm>
            <a:off x="1654175" y="1362075"/>
            <a:ext cx="2578100" cy="1009650"/>
            <a:chOff x="1042" y="858"/>
            <a:chExt cx="1624" cy="636"/>
          </a:xfrm>
        </p:grpSpPr>
        <p:grpSp>
          <p:nvGrpSpPr>
            <p:cNvPr id="26661" name="Group 69"/>
            <p:cNvGrpSpPr>
              <a:grpSpLocks/>
            </p:cNvGrpSpPr>
            <p:nvPr/>
          </p:nvGrpSpPr>
          <p:grpSpPr bwMode="auto">
            <a:xfrm>
              <a:off x="1042" y="858"/>
              <a:ext cx="350" cy="630"/>
              <a:chOff x="2532" y="1542"/>
              <a:chExt cx="184" cy="332"/>
            </a:xfrm>
          </p:grpSpPr>
          <p:sp>
            <p:nvSpPr>
              <p:cNvPr id="26677" name="AutoShape 70"/>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78" name="Line 71"/>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9" name="Line 72"/>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0" name="Line 73"/>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1" name="Line 74"/>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2" name="Line 75"/>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62" name="Group 76"/>
            <p:cNvGrpSpPr>
              <a:grpSpLocks/>
            </p:cNvGrpSpPr>
            <p:nvPr/>
          </p:nvGrpSpPr>
          <p:grpSpPr bwMode="auto">
            <a:xfrm>
              <a:off x="1474" y="864"/>
              <a:ext cx="350" cy="630"/>
              <a:chOff x="2532" y="1542"/>
              <a:chExt cx="184" cy="332"/>
            </a:xfrm>
          </p:grpSpPr>
          <p:sp>
            <p:nvSpPr>
              <p:cNvPr id="26671" name="AutoShape 7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72" name="Line 7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3" name="Line 7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4" name="Line 8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5" name="Line 8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6" name="Line 8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63" name="Group 83"/>
            <p:cNvGrpSpPr>
              <a:grpSpLocks/>
            </p:cNvGrpSpPr>
            <p:nvPr/>
          </p:nvGrpSpPr>
          <p:grpSpPr bwMode="auto">
            <a:xfrm>
              <a:off x="1906" y="864"/>
              <a:ext cx="350" cy="630"/>
              <a:chOff x="2532" y="1542"/>
              <a:chExt cx="184" cy="332"/>
            </a:xfrm>
          </p:grpSpPr>
          <p:sp>
            <p:nvSpPr>
              <p:cNvPr id="26665" name="AutoShape 8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66" name="Line 8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7" name="Line 8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8" name="Line 8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9" name="Line 8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0" name="Line 8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64" name="Text Box 90"/>
            <p:cNvSpPr txBox="1">
              <a:spLocks noChangeArrowheads="1"/>
            </p:cNvSpPr>
            <p:nvPr/>
          </p:nvSpPr>
          <p:spPr bwMode="auto">
            <a:xfrm>
              <a:off x="2294" y="922"/>
              <a:ext cx="372" cy="365"/>
            </a:xfrm>
            <a:prstGeom prst="rect">
              <a:avLst/>
            </a:prstGeom>
            <a:noFill/>
            <a:ln w="9525">
              <a:noFill/>
              <a:miter lim="800000"/>
              <a:headEnd/>
              <a:tailEnd/>
            </a:ln>
          </p:spPr>
          <p:txBody>
            <a:bodyPr wrap="none">
              <a:spAutoFit/>
            </a:bodyPr>
            <a:lstStyle/>
            <a:p>
              <a:pPr eaLnBrk="1" hangingPunct="1"/>
              <a:r>
                <a:rPr lang="en-US" sz="3200">
                  <a:solidFill>
                    <a:srgbClr val="000099"/>
                  </a:solidFill>
                </a:rPr>
                <a:t>…</a:t>
              </a:r>
            </a:p>
          </p:txBody>
        </p:sp>
      </p:grpSp>
      <p:sp>
        <p:nvSpPr>
          <p:cNvPr id="26658" name="Line 91"/>
          <p:cNvSpPr>
            <a:spLocks noChangeShapeType="1"/>
          </p:cNvSpPr>
          <p:nvPr/>
        </p:nvSpPr>
        <p:spPr bwMode="auto">
          <a:xfrm>
            <a:off x="2286000" y="2514600"/>
            <a:ext cx="0" cy="990600"/>
          </a:xfrm>
          <a:prstGeom prst="line">
            <a:avLst/>
          </a:prstGeom>
          <a:noFill/>
          <a:ln w="152400">
            <a:solidFill>
              <a:srgbClr val="FF9900"/>
            </a:solidFill>
            <a:round/>
            <a:headEnd/>
            <a:tailEnd type="triangle" w="med" len="med"/>
          </a:ln>
        </p:spPr>
        <p:txBody>
          <a:bodyPr/>
          <a:lstStyle/>
          <a:p>
            <a:endParaRPr lang="en-US"/>
          </a:p>
        </p:txBody>
      </p:sp>
      <p:sp>
        <p:nvSpPr>
          <p:cNvPr id="26660" name="Text Box 93"/>
          <p:cNvSpPr txBox="1">
            <a:spLocks noChangeArrowheads="1"/>
          </p:cNvSpPr>
          <p:nvPr/>
        </p:nvSpPr>
        <p:spPr bwMode="auto">
          <a:xfrm>
            <a:off x="5867400" y="1143000"/>
            <a:ext cx="1717537" cy="369332"/>
          </a:xfrm>
          <a:prstGeom prst="rect">
            <a:avLst/>
          </a:prstGeom>
          <a:solidFill>
            <a:schemeClr val="bg1"/>
          </a:solidFill>
          <a:ln w="38100">
            <a:solidFill>
              <a:srgbClr val="FF9900"/>
            </a:solidFill>
            <a:miter lim="800000"/>
            <a:headEnd/>
            <a:tailEnd/>
          </a:ln>
        </p:spPr>
        <p:txBody>
          <a:bodyPr wrap="none">
            <a:spAutoFit/>
          </a:bodyPr>
          <a:lstStyle/>
          <a:p>
            <a:pPr eaLnBrk="1" hangingPunct="1"/>
            <a:r>
              <a:rPr lang="en-US" dirty="0" err="1" smtClean="0"/>
              <a:t>Vocabular</a:t>
            </a:r>
            <a:r>
              <a:rPr lang="en-US" dirty="0" smtClean="0"/>
              <a:t> </a:t>
            </a:r>
            <a:r>
              <a:rPr lang="en-US" dirty="0" err="1" smtClean="0"/>
              <a:t>vizual</a:t>
            </a:r>
            <a:endParaRPr lang="en-US" dirty="0"/>
          </a:p>
        </p:txBody>
      </p:sp>
      <p:sp>
        <p:nvSpPr>
          <p:cNvPr id="84" name="Rectangle 47"/>
          <p:cNvSpPr>
            <a:spLocks noGrp="1" noChangeArrowheads="1"/>
          </p:cNvSpPr>
          <p:nvPr>
            <p:ph type="title"/>
          </p:nvPr>
        </p:nvSpPr>
        <p:spPr>
          <a:xfrm>
            <a:off x="0" y="274637"/>
            <a:ext cx="9144000" cy="836755"/>
          </a:xfrm>
        </p:spPr>
        <p:txBody>
          <a:bodyPr>
            <a:noAutofit/>
          </a:bodyPr>
          <a:lstStyle/>
          <a:p>
            <a:pPr eaLnBrk="1" hangingPunct="1">
              <a:defRPr/>
            </a:pPr>
            <a:r>
              <a:rPr lang="en-US" dirty="0" smtClean="0">
                <a:effectLst>
                  <a:outerShdw blurRad="38100" dist="38100" dir="2700000" algn="tl">
                    <a:srgbClr val="FFFFFF"/>
                  </a:outerShdw>
                </a:effectLst>
                <a:latin typeface="Arial"/>
                <a:cs typeface="Arial"/>
              </a:rPr>
              <a:t>3. </a:t>
            </a:r>
            <a:r>
              <a:rPr lang="en-US" dirty="0" err="1" smtClean="0">
                <a:effectLst>
                  <a:outerShdw blurRad="38100" dist="38100" dir="2700000" algn="tl">
                    <a:srgbClr val="FFFFFF"/>
                  </a:outerShdw>
                </a:effectLst>
                <a:latin typeface="Arial"/>
                <a:cs typeface="Arial"/>
              </a:rPr>
              <a:t>Învățarea</a:t>
            </a:r>
            <a:r>
              <a:rPr lang="en-US" dirty="0" smtClean="0">
                <a:effectLst>
                  <a:outerShdw blurRad="38100" dist="38100" dir="2700000" algn="tl">
                    <a:srgbClr val="FFFFFF"/>
                  </a:outerShdw>
                </a:effectLst>
                <a:latin typeface="Arial"/>
                <a:cs typeface="Arial"/>
              </a:rPr>
              <a:t> </a:t>
            </a:r>
            <a:r>
              <a:rPr lang="en-US" dirty="0" err="1" smtClean="0">
                <a:effectLst>
                  <a:outerShdw blurRad="38100" dist="38100" dir="2700000" algn="tl">
                    <a:srgbClr val="FFFFFF"/>
                  </a:outerShdw>
                </a:effectLst>
                <a:latin typeface="Arial"/>
                <a:cs typeface="Arial"/>
              </a:rPr>
              <a:t>vocabularului</a:t>
            </a:r>
            <a:r>
              <a:rPr lang="en-US" dirty="0" smtClean="0">
                <a:effectLst>
                  <a:outerShdw blurRad="38100" dist="38100" dir="2700000" algn="tl">
                    <a:srgbClr val="FFFFFF"/>
                  </a:outerShdw>
                </a:effectLst>
                <a:latin typeface="Arial"/>
                <a:cs typeface="Arial"/>
              </a:rPr>
              <a:t> </a:t>
            </a:r>
            <a:r>
              <a:rPr lang="en-US" dirty="0" err="1" smtClean="0">
                <a:effectLst>
                  <a:outerShdw blurRad="38100" dist="38100" dir="2700000" algn="tl">
                    <a:srgbClr val="FFFFFF"/>
                  </a:outerShdw>
                </a:effectLst>
                <a:latin typeface="Arial"/>
                <a:cs typeface="Arial"/>
              </a:rPr>
              <a:t>vizual</a:t>
            </a:r>
            <a:endParaRPr lang="en-US" dirty="0" smtClean="0">
              <a:effectLst>
                <a:outerShdw blurRad="38100" dist="38100" dir="2700000" algn="tl">
                  <a:srgbClr val="FFFFFF"/>
                </a:outerShdw>
              </a:effectLst>
              <a:latin typeface="Arial"/>
              <a:cs typeface="Arial"/>
            </a:endParaRPr>
          </a:p>
        </p:txBody>
      </p:sp>
      <p:sp>
        <p:nvSpPr>
          <p:cNvPr id="85" name="TextBox 84"/>
          <p:cNvSpPr txBox="1"/>
          <p:nvPr/>
        </p:nvSpPr>
        <p:spPr>
          <a:xfrm>
            <a:off x="7201948" y="6573131"/>
            <a:ext cx="2141343" cy="276999"/>
          </a:xfrm>
          <a:prstGeom prst="rect">
            <a:avLst/>
          </a:prstGeom>
          <a:noFill/>
        </p:spPr>
        <p:txBody>
          <a:bodyPr wrap="square" rtlCol="0">
            <a:spAutoFit/>
          </a:bodyPr>
          <a:lstStyle/>
          <a:p>
            <a:r>
              <a:rPr lang="en-US" sz="1200" dirty="0" smtClean="0"/>
              <a:t>Slide </a:t>
            </a:r>
            <a:r>
              <a:rPr lang="en-US" sz="1200" dirty="0" err="1" smtClean="0"/>
              <a:t>adaptat</a:t>
            </a:r>
            <a:r>
              <a:rPr lang="en-US" sz="1200" dirty="0" smtClean="0"/>
              <a:t> </a:t>
            </a:r>
            <a:r>
              <a:rPr lang="en-US" sz="1200" dirty="0" err="1" smtClean="0"/>
              <a:t>după</a:t>
            </a:r>
            <a:r>
              <a:rPr lang="en-US" sz="1200" dirty="0" smtClean="0"/>
              <a:t> J. </a:t>
            </a:r>
            <a:r>
              <a:rPr lang="en-US" sz="1200" dirty="0" err="1" smtClean="0"/>
              <a:t>Sivic</a:t>
            </a:r>
            <a:endParaRPr lang="en-US" sz="1200" dirty="0"/>
          </a:p>
        </p:txBody>
      </p:sp>
    </p:spTree>
    <p:extLst>
      <p:ext uri="{BB962C8B-B14F-4D97-AF65-F5344CB8AC3E}">
        <p14:creationId xmlns:p14="http://schemas.microsoft.com/office/powerpoint/2010/main" val="421898589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a:t>
            </a:r>
            <a:r>
              <a:rPr lang="en-US" dirty="0" err="1" smtClean="0"/>
              <a:t>lusterizarea</a:t>
            </a:r>
            <a:r>
              <a:rPr lang="en-US" dirty="0" smtClean="0"/>
              <a:t> K-means</a:t>
            </a:r>
          </a:p>
        </p:txBody>
      </p:sp>
      <p:graphicFrame>
        <p:nvGraphicFramePr>
          <p:cNvPr id="1026" name="Object 4"/>
          <p:cNvGraphicFramePr>
            <a:graphicFrameLocks noGrp="1" noChangeAspect="1"/>
          </p:cNvGraphicFramePr>
          <p:nvPr>
            <p:ph idx="1"/>
            <p:extLst>
              <p:ext uri="{D42A27DB-BD31-4B8C-83A1-F6EECF244321}">
                <p14:modId xmlns:p14="http://schemas.microsoft.com/office/powerpoint/2010/main" val="3488577134"/>
              </p:ext>
            </p:extLst>
          </p:nvPr>
        </p:nvGraphicFramePr>
        <p:xfrm>
          <a:off x="2490788" y="2419350"/>
          <a:ext cx="4694237" cy="1243013"/>
        </p:xfrm>
        <a:graphic>
          <a:graphicData uri="http://schemas.openxmlformats.org/presentationml/2006/ole">
            <mc:AlternateContent xmlns:mc="http://schemas.openxmlformats.org/markup-compatibility/2006">
              <mc:Choice xmlns:v="urn:schemas-microsoft-com:vml" Requires="v">
                <p:oleObj spid="_x0000_s332957" name="Equation" r:id="rId4" imgW="2159000" imgH="571500" progId="Equation.3">
                  <p:embed/>
                </p:oleObj>
              </mc:Choice>
              <mc:Fallback>
                <p:oleObj name="Equation" r:id="rId4" imgW="2159000" imgH="571500" progId="Equation.3">
                  <p:embed/>
                  <p:pic>
                    <p:nvPicPr>
                      <p:cNvPr id="0" name=""/>
                      <p:cNvPicPr>
                        <a:picLocks noChangeAspect="1" noChangeArrowheads="1"/>
                      </p:cNvPicPr>
                      <p:nvPr/>
                    </p:nvPicPr>
                    <p:blipFill>
                      <a:blip r:embed="rId5"/>
                      <a:srcRect/>
                      <a:stretch>
                        <a:fillRect/>
                      </a:stretch>
                    </p:blipFill>
                    <p:spPr bwMode="auto">
                      <a:xfrm>
                        <a:off x="2490788" y="2419350"/>
                        <a:ext cx="4694237" cy="12430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894979" name="Rectangle 3"/>
          <p:cNvSpPr>
            <a:spLocks noGrp="1" noChangeArrowheads="1"/>
          </p:cNvSpPr>
          <p:nvPr>
            <p:ph type="body" idx="4294967295"/>
          </p:nvPr>
        </p:nvSpPr>
        <p:spPr>
          <a:xfrm>
            <a:off x="0" y="1090613"/>
            <a:ext cx="7772400" cy="5943600"/>
          </a:xfrm>
        </p:spPr>
        <p:txBody>
          <a:bodyPr>
            <a:normAutofit fontScale="92500" lnSpcReduction="10000"/>
          </a:bodyPr>
          <a:lstStyle/>
          <a:p>
            <a:pPr marL="533400" indent="-533400">
              <a:buFontTx/>
              <a:buChar char="•"/>
            </a:pPr>
            <a:r>
              <a:rPr lang="en-US" dirty="0" err="1" smtClean="0"/>
              <a:t>Vrem</a:t>
            </a:r>
            <a:r>
              <a:rPr lang="en-US" dirty="0" smtClean="0"/>
              <a:t> </a:t>
            </a:r>
            <a:r>
              <a:rPr lang="en-US" dirty="0" err="1" smtClean="0"/>
              <a:t>să</a:t>
            </a:r>
            <a:r>
              <a:rPr lang="en-US" dirty="0" smtClean="0"/>
              <a:t> </a:t>
            </a:r>
            <a:r>
              <a:rPr lang="en-US" dirty="0" err="1" smtClean="0"/>
              <a:t>minimizăm</a:t>
            </a:r>
            <a:r>
              <a:rPr lang="en-US" dirty="0" smtClean="0"/>
              <a:t> </a:t>
            </a:r>
            <a:r>
              <a:rPr lang="en-US" dirty="0" err="1" smtClean="0"/>
              <a:t>suma</a:t>
            </a:r>
            <a:r>
              <a:rPr lang="en-US" dirty="0" smtClean="0"/>
              <a:t> </a:t>
            </a:r>
            <a:r>
              <a:rPr lang="en-US" dirty="0" err="1" smtClean="0"/>
              <a:t>pătratelor</a:t>
            </a:r>
            <a:r>
              <a:rPr lang="en-US" dirty="0" smtClean="0"/>
              <a:t> </a:t>
            </a:r>
            <a:r>
              <a:rPr lang="en-US" dirty="0" err="1" smtClean="0"/>
              <a:t>distanțelor</a:t>
            </a:r>
            <a:r>
              <a:rPr lang="en-US" dirty="0" smtClean="0"/>
              <a:t> </a:t>
            </a:r>
            <a:r>
              <a:rPr lang="en-US" dirty="0" err="1" smtClean="0"/>
              <a:t>Euclidiene</a:t>
            </a:r>
            <a:r>
              <a:rPr lang="en-US" dirty="0" smtClean="0"/>
              <a:t> </a:t>
            </a:r>
            <a:r>
              <a:rPr lang="en-US" dirty="0" err="1" smtClean="0"/>
              <a:t>dintre</a:t>
            </a:r>
            <a:r>
              <a:rPr lang="en-US" dirty="0" smtClean="0"/>
              <a:t> </a:t>
            </a:r>
            <a:r>
              <a:rPr lang="en-US" dirty="0" err="1" smtClean="0"/>
              <a:t>caracteristicile</a:t>
            </a:r>
            <a:r>
              <a:rPr lang="en-US" dirty="0" smtClean="0"/>
              <a:t> </a:t>
            </a:r>
            <a:r>
              <a:rPr lang="en-US" b="1" dirty="0" smtClean="0"/>
              <a:t>x</a:t>
            </a:r>
            <a:r>
              <a:rPr lang="en-US" baseline="-25000" dirty="0" smtClean="0"/>
              <a:t>i</a:t>
            </a:r>
            <a:r>
              <a:rPr lang="en-US" dirty="0" smtClean="0"/>
              <a:t> </a:t>
            </a:r>
            <a:r>
              <a:rPr lang="en-US" dirty="0" err="1" smtClean="0"/>
              <a:t>si</a:t>
            </a:r>
            <a:r>
              <a:rPr lang="en-US" dirty="0" smtClean="0"/>
              <a:t> </a:t>
            </a:r>
            <a:r>
              <a:rPr lang="en-US" dirty="0" err="1" smtClean="0"/>
              <a:t>cei</a:t>
            </a:r>
            <a:r>
              <a:rPr lang="en-US" dirty="0" smtClean="0"/>
              <a:t> </a:t>
            </a:r>
            <a:r>
              <a:rPr lang="en-US" dirty="0" err="1" smtClean="0"/>
              <a:t>mai</a:t>
            </a:r>
            <a:r>
              <a:rPr lang="en-US" dirty="0" smtClean="0"/>
              <a:t> </a:t>
            </a:r>
            <a:r>
              <a:rPr lang="en-US" dirty="0" err="1" smtClean="0"/>
              <a:t>apropiați</a:t>
            </a:r>
            <a:r>
              <a:rPr lang="en-US" dirty="0" smtClean="0"/>
              <a:t> </a:t>
            </a:r>
            <a:r>
              <a:rPr lang="en-US" dirty="0" err="1" smtClean="0"/>
              <a:t>centri</a:t>
            </a:r>
            <a:r>
              <a:rPr lang="en-US" dirty="0" smtClean="0"/>
              <a:t> </a:t>
            </a:r>
            <a:r>
              <a:rPr lang="en-US" dirty="0" err="1" smtClean="0"/>
              <a:t>ai</a:t>
            </a:r>
            <a:r>
              <a:rPr lang="en-US" dirty="0" smtClean="0"/>
              <a:t> </a:t>
            </a:r>
            <a:r>
              <a:rPr lang="en-US" dirty="0" err="1" smtClean="0"/>
              <a:t>clusterilor</a:t>
            </a:r>
            <a:r>
              <a:rPr lang="en-US" dirty="0" smtClean="0"/>
              <a:t> </a:t>
            </a:r>
            <a:r>
              <a:rPr lang="en-US" b="1" dirty="0" err="1" smtClean="0"/>
              <a:t>m</a:t>
            </a:r>
            <a:r>
              <a:rPr lang="en-US" baseline="-25000" dirty="0" err="1" smtClean="0"/>
              <a:t>k</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pPr marL="533400" indent="-533400"/>
            <a:r>
              <a:rPr lang="en-US" dirty="0" err="1" smtClean="0"/>
              <a:t>Algoritm</a:t>
            </a:r>
            <a:r>
              <a:rPr lang="en-US" dirty="0" smtClean="0"/>
              <a:t>:</a:t>
            </a:r>
          </a:p>
          <a:p>
            <a:pPr marL="0" indent="0">
              <a:buNone/>
            </a:pPr>
            <a:r>
              <a:rPr lang="en-US" dirty="0" smtClean="0"/>
              <a:t>1) </a:t>
            </a:r>
            <a:r>
              <a:rPr lang="en-US" dirty="0" err="1"/>
              <a:t>I</a:t>
            </a:r>
            <a:r>
              <a:rPr lang="en-US" dirty="0" err="1" smtClean="0"/>
              <a:t>nițializăm</a:t>
            </a:r>
            <a:r>
              <a:rPr lang="en-US" dirty="0" smtClean="0"/>
              <a:t> </a:t>
            </a:r>
            <a:r>
              <a:rPr lang="en-US" dirty="0" err="1" smtClean="0"/>
              <a:t>aleator</a:t>
            </a:r>
            <a:r>
              <a:rPr lang="en-US" dirty="0" smtClean="0"/>
              <a:t> </a:t>
            </a:r>
            <a:r>
              <a:rPr lang="en-US" dirty="0" err="1" smtClean="0"/>
              <a:t>cei</a:t>
            </a:r>
            <a:r>
              <a:rPr lang="en-US" dirty="0" smtClean="0"/>
              <a:t> K </a:t>
            </a:r>
            <a:r>
              <a:rPr lang="en-US" dirty="0" err="1" smtClean="0"/>
              <a:t>centri</a:t>
            </a:r>
            <a:r>
              <a:rPr lang="en-US" dirty="0" smtClean="0"/>
              <a:t> </a:t>
            </a:r>
            <a:r>
              <a:rPr lang="en-US" dirty="0" err="1" smtClean="0"/>
              <a:t>ai</a:t>
            </a:r>
            <a:r>
              <a:rPr lang="en-US" dirty="0" smtClean="0"/>
              <a:t> </a:t>
            </a:r>
            <a:r>
              <a:rPr lang="en-US" dirty="0" err="1" smtClean="0"/>
              <a:t>clusterelor</a:t>
            </a:r>
            <a:endParaRPr lang="en-US" dirty="0" smtClean="0"/>
          </a:p>
          <a:p>
            <a:pPr marL="0" indent="0">
              <a:buNone/>
            </a:pPr>
            <a:r>
              <a:rPr lang="en-US" dirty="0" smtClean="0"/>
              <a:t>2) </a:t>
            </a:r>
            <a:r>
              <a:rPr lang="en-US" dirty="0" err="1" smtClean="0"/>
              <a:t>Iterăm</a:t>
            </a:r>
            <a:r>
              <a:rPr lang="en-US" dirty="0" smtClean="0"/>
              <a:t> </a:t>
            </a:r>
            <a:r>
              <a:rPr lang="en-US" dirty="0" err="1" smtClean="0"/>
              <a:t>până</a:t>
            </a:r>
            <a:r>
              <a:rPr lang="en-US" dirty="0" smtClean="0"/>
              <a:t> </a:t>
            </a:r>
            <a:r>
              <a:rPr lang="en-US" dirty="0" err="1" smtClean="0"/>
              <a:t>când</a:t>
            </a:r>
            <a:r>
              <a:rPr lang="en-US" dirty="0" smtClean="0"/>
              <a:t> </a:t>
            </a:r>
            <a:r>
              <a:rPr lang="en-US" dirty="0" err="1" smtClean="0"/>
              <a:t>clusterele</a:t>
            </a:r>
            <a:r>
              <a:rPr lang="en-US" dirty="0" smtClean="0"/>
              <a:t> nu se </a:t>
            </a:r>
            <a:r>
              <a:rPr lang="en-US" dirty="0" err="1" smtClean="0"/>
              <a:t>modifică</a:t>
            </a:r>
            <a:r>
              <a:rPr lang="en-US" dirty="0" smtClean="0"/>
              <a:t>:</a:t>
            </a:r>
          </a:p>
          <a:p>
            <a:pPr marL="838200" lvl="1" indent="-381000"/>
            <a:r>
              <a:rPr lang="en-US" dirty="0" err="1" smtClean="0"/>
              <a:t>etichetăm</a:t>
            </a:r>
            <a:r>
              <a:rPr lang="en-US" dirty="0" smtClean="0"/>
              <a:t> </a:t>
            </a:r>
            <a:r>
              <a:rPr lang="en-US" dirty="0" err="1" smtClean="0"/>
              <a:t>fiecare</a:t>
            </a:r>
            <a:r>
              <a:rPr lang="en-US" dirty="0" smtClean="0"/>
              <a:t> </a:t>
            </a:r>
            <a:r>
              <a:rPr lang="en-US" dirty="0" err="1" smtClean="0"/>
              <a:t>caracteristică</a:t>
            </a:r>
            <a:r>
              <a:rPr lang="en-US" dirty="0" smtClean="0"/>
              <a:t> </a:t>
            </a:r>
            <a:r>
              <a:rPr lang="en-US" dirty="0" err="1" smtClean="0"/>
              <a:t>în</a:t>
            </a:r>
            <a:r>
              <a:rPr lang="en-US" dirty="0" smtClean="0"/>
              <a:t> </a:t>
            </a:r>
            <a:r>
              <a:rPr lang="en-US" dirty="0" err="1" smtClean="0"/>
              <a:t>funcție</a:t>
            </a:r>
            <a:r>
              <a:rPr lang="en-US" dirty="0" smtClean="0"/>
              <a:t> de </a:t>
            </a:r>
            <a:r>
              <a:rPr lang="en-US" dirty="0" err="1" smtClean="0"/>
              <a:t>cel</a:t>
            </a:r>
            <a:r>
              <a:rPr lang="en-US" dirty="0" smtClean="0"/>
              <a:t> </a:t>
            </a:r>
            <a:r>
              <a:rPr lang="en-US" dirty="0" err="1" smtClean="0"/>
              <a:t>mai</a:t>
            </a:r>
            <a:r>
              <a:rPr lang="en-US" dirty="0" smtClean="0"/>
              <a:t> </a:t>
            </a:r>
            <a:r>
              <a:rPr lang="en-US" dirty="0" err="1" smtClean="0"/>
              <a:t>apropiat</a:t>
            </a:r>
            <a:r>
              <a:rPr lang="en-US" dirty="0" smtClean="0"/>
              <a:t> </a:t>
            </a:r>
            <a:r>
              <a:rPr lang="en-US" dirty="0" err="1" smtClean="0"/>
              <a:t>centru</a:t>
            </a:r>
            <a:r>
              <a:rPr lang="en-US" dirty="0" smtClean="0"/>
              <a:t> al </a:t>
            </a:r>
            <a:r>
              <a:rPr lang="en-US" dirty="0" err="1" smtClean="0"/>
              <a:t>unui</a:t>
            </a:r>
            <a:r>
              <a:rPr lang="en-US" dirty="0" smtClean="0"/>
              <a:t> cluster</a:t>
            </a:r>
          </a:p>
          <a:p>
            <a:pPr marL="838200" lvl="1" indent="-381000"/>
            <a:r>
              <a:rPr lang="en-US" dirty="0" err="1" smtClean="0"/>
              <a:t>recalculăm</a:t>
            </a:r>
            <a:r>
              <a:rPr lang="en-US" dirty="0" smtClean="0"/>
              <a:t> </a:t>
            </a:r>
            <a:r>
              <a:rPr lang="en-US" dirty="0" err="1" smtClean="0"/>
              <a:t>centrul</a:t>
            </a:r>
            <a:r>
              <a:rPr lang="en-US" dirty="0" smtClean="0"/>
              <a:t> </a:t>
            </a:r>
            <a:r>
              <a:rPr lang="en-US" dirty="0" err="1" smtClean="0"/>
              <a:t>fiecărui</a:t>
            </a:r>
            <a:r>
              <a:rPr lang="en-US" dirty="0" smtClean="0"/>
              <a:t> cluster = media </a:t>
            </a:r>
            <a:r>
              <a:rPr lang="en-US" dirty="0" err="1" smtClean="0"/>
              <a:t>tuturor</a:t>
            </a:r>
            <a:r>
              <a:rPr lang="en-US" dirty="0" smtClean="0"/>
              <a:t> </a:t>
            </a:r>
            <a:r>
              <a:rPr lang="en-US" dirty="0" err="1" smtClean="0"/>
              <a:t>caracteristicilor</a:t>
            </a:r>
            <a:r>
              <a:rPr lang="en-US" dirty="0" smtClean="0"/>
              <a:t> cu </a:t>
            </a:r>
            <a:r>
              <a:rPr lang="en-US" dirty="0" err="1" smtClean="0"/>
              <a:t>aceeaşi</a:t>
            </a:r>
            <a:r>
              <a:rPr lang="en-US" dirty="0" smtClean="0"/>
              <a:t> </a:t>
            </a:r>
            <a:r>
              <a:rPr lang="en-US" dirty="0" err="1" smtClean="0"/>
              <a:t>etichetă</a:t>
            </a:r>
            <a:endParaRPr lang="en-US" dirty="0" smtClean="0"/>
          </a:p>
        </p:txBody>
      </p:sp>
    </p:spTree>
    <p:extLst>
      <p:ext uri="{BB962C8B-B14F-4D97-AF65-F5344CB8AC3E}">
        <p14:creationId xmlns:p14="http://schemas.microsoft.com/office/powerpoint/2010/main" val="387623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94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49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49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49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49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49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979"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a:t>
            </a:r>
            <a:r>
              <a:rPr lang="en-US" dirty="0" err="1" smtClean="0"/>
              <a:t>lusterizarea</a:t>
            </a:r>
            <a:r>
              <a:rPr lang="en-US" dirty="0" smtClean="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72836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a:t>
            </a:r>
            <a:r>
              <a:rPr lang="en-US" dirty="0" err="1" smtClean="0"/>
              <a:t>lusterizarea</a:t>
            </a:r>
            <a:r>
              <a:rPr lang="en-US" dirty="0" smtClean="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890634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a:t>
            </a:r>
            <a:r>
              <a:rPr lang="en-US" dirty="0" err="1" smtClean="0"/>
              <a:t>lusterizarea</a:t>
            </a:r>
            <a:r>
              <a:rPr lang="en-US" dirty="0" smtClean="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58966" y="2064816"/>
            <a:ext cx="1502749"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Donut 26"/>
          <p:cNvSpPr/>
          <p:nvPr/>
        </p:nvSpPr>
        <p:spPr>
          <a:xfrm rot="11459184">
            <a:off x="2243307" y="3616308"/>
            <a:ext cx="2295543" cy="25524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540034" y="1412357"/>
            <a:ext cx="2796029" cy="424506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3715151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a:t>
            </a:r>
            <a:r>
              <a:rPr lang="en-US" dirty="0" err="1" smtClean="0"/>
              <a:t>lusterizarea</a:t>
            </a:r>
            <a:r>
              <a:rPr lang="en-US" dirty="0" smtClean="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58966" y="2064816"/>
            <a:ext cx="1502749"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Donut 26"/>
          <p:cNvSpPr/>
          <p:nvPr/>
        </p:nvSpPr>
        <p:spPr>
          <a:xfrm rot="11459184">
            <a:off x="2243307" y="3616308"/>
            <a:ext cx="2295543" cy="25524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540034" y="1412357"/>
            <a:ext cx="2796029" cy="424506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050019" y="350588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268469" y="459083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903764" y="340485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49755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5"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47" name="Text Box 3"/>
          <p:cNvSpPr txBox="1">
            <a:spLocks noChangeArrowheads="1"/>
          </p:cNvSpPr>
          <p:nvPr/>
        </p:nvSpPr>
        <p:spPr bwMode="auto">
          <a:xfrm>
            <a:off x="152399" y="0"/>
            <a:ext cx="886059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3600" dirty="0" err="1" smtClean="0">
                <a:solidFill>
                  <a:srgbClr val="000000"/>
                </a:solidFill>
              </a:rPr>
              <a:t>Clasificarea</a:t>
            </a:r>
            <a:r>
              <a:rPr lang="en-US" sz="3600" dirty="0" smtClean="0">
                <a:solidFill>
                  <a:srgbClr val="000000"/>
                </a:solidFill>
              </a:rPr>
              <a:t> </a:t>
            </a:r>
            <a:r>
              <a:rPr lang="en-US" sz="3600" dirty="0" err="1" smtClean="0">
                <a:solidFill>
                  <a:srgbClr val="000000"/>
                </a:solidFill>
              </a:rPr>
              <a:t>regiunilor</a:t>
            </a:r>
            <a:r>
              <a:rPr lang="en-US" sz="3600" dirty="0" smtClean="0">
                <a:solidFill>
                  <a:srgbClr val="000000"/>
                </a:solidFill>
              </a:rPr>
              <a:t> din imagine</a:t>
            </a:r>
          </a:p>
        </p:txBody>
      </p:sp>
      <p:sp>
        <p:nvSpPr>
          <p:cNvPr id="31748" name="Text Box 4"/>
          <p:cNvSpPr txBox="1">
            <a:spLocks noChangeArrowheads="1"/>
          </p:cNvSpPr>
          <p:nvPr/>
        </p:nvSpPr>
        <p:spPr bwMode="auto">
          <a:xfrm>
            <a:off x="6066692" y="1357923"/>
            <a:ext cx="1023815" cy="307777"/>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1400" b="1" dirty="0" err="1" smtClean="0">
                <a:solidFill>
                  <a:srgbClr val="FFFF00"/>
                </a:solidFill>
              </a:rPr>
              <a:t>munte</a:t>
            </a:r>
            <a:endParaRPr lang="en-US" sz="1400" b="1" dirty="0" smtClean="0">
              <a:solidFill>
                <a:srgbClr val="FFFF00"/>
              </a:solidFill>
            </a:endParaRPr>
          </a:p>
        </p:txBody>
      </p:sp>
      <p:sp>
        <p:nvSpPr>
          <p:cNvPr id="31749" name="Text Box 5"/>
          <p:cNvSpPr txBox="1">
            <a:spLocks noChangeArrowheads="1"/>
          </p:cNvSpPr>
          <p:nvPr/>
        </p:nvSpPr>
        <p:spPr bwMode="auto">
          <a:xfrm>
            <a:off x="5509846" y="3626193"/>
            <a:ext cx="969108" cy="307777"/>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1400" b="1" dirty="0" err="1" smtClean="0">
                <a:solidFill>
                  <a:srgbClr val="FFFF00"/>
                </a:solidFill>
              </a:rPr>
              <a:t>clădire</a:t>
            </a:r>
            <a:endParaRPr lang="en-US" sz="1400" b="1" dirty="0" smtClean="0">
              <a:solidFill>
                <a:srgbClr val="FFFF00"/>
              </a:solidFill>
            </a:endParaRPr>
          </a:p>
        </p:txBody>
      </p:sp>
      <p:sp>
        <p:nvSpPr>
          <p:cNvPr id="31750" name="Text Box 6"/>
          <p:cNvSpPr txBox="1">
            <a:spLocks noChangeArrowheads="1"/>
          </p:cNvSpPr>
          <p:nvPr/>
        </p:nvSpPr>
        <p:spPr bwMode="auto">
          <a:xfrm>
            <a:off x="2110154" y="2667000"/>
            <a:ext cx="830384" cy="276999"/>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1200" b="1" dirty="0" err="1" smtClean="0">
                <a:solidFill>
                  <a:srgbClr val="FFFF00"/>
                </a:solidFill>
              </a:rPr>
              <a:t>copac</a:t>
            </a:r>
            <a:endParaRPr lang="en-US" sz="1200" b="1" dirty="0" smtClean="0">
              <a:solidFill>
                <a:srgbClr val="FFFF00"/>
              </a:solidFill>
            </a:endParaRPr>
          </a:p>
        </p:txBody>
      </p:sp>
      <p:sp>
        <p:nvSpPr>
          <p:cNvPr id="31751" name="Text Box 8"/>
          <p:cNvSpPr txBox="1">
            <a:spLocks noChangeArrowheads="1"/>
          </p:cNvSpPr>
          <p:nvPr/>
        </p:nvSpPr>
        <p:spPr bwMode="auto">
          <a:xfrm>
            <a:off x="2813538" y="3641824"/>
            <a:ext cx="742462" cy="307777"/>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1400" b="1" dirty="0" err="1" smtClean="0">
                <a:solidFill>
                  <a:srgbClr val="FFFF00"/>
                </a:solidFill>
              </a:rPr>
              <a:t>baner</a:t>
            </a:r>
            <a:endParaRPr lang="en-US" sz="1400" b="1" dirty="0" smtClean="0">
              <a:solidFill>
                <a:srgbClr val="FFFF00"/>
              </a:solidFill>
            </a:endParaRPr>
          </a:p>
        </p:txBody>
      </p:sp>
      <p:sp>
        <p:nvSpPr>
          <p:cNvPr id="31752" name="Text Box 9"/>
          <p:cNvSpPr txBox="1">
            <a:spLocks noChangeArrowheads="1"/>
          </p:cNvSpPr>
          <p:nvPr/>
        </p:nvSpPr>
        <p:spPr bwMode="auto">
          <a:xfrm>
            <a:off x="5490307" y="5760577"/>
            <a:ext cx="1066800" cy="307777"/>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1400" b="1" dirty="0" err="1" smtClean="0">
                <a:solidFill>
                  <a:srgbClr val="FFFF00"/>
                </a:solidFill>
              </a:rPr>
              <a:t>vânzători</a:t>
            </a:r>
            <a:endParaRPr lang="en-US" sz="1400" b="1" dirty="0" smtClean="0">
              <a:solidFill>
                <a:srgbClr val="FFFF00"/>
              </a:solidFill>
            </a:endParaRPr>
          </a:p>
        </p:txBody>
      </p:sp>
      <p:sp>
        <p:nvSpPr>
          <p:cNvPr id="31753" name="Text Box 10"/>
          <p:cNvSpPr txBox="1">
            <a:spLocks noChangeArrowheads="1"/>
          </p:cNvSpPr>
          <p:nvPr/>
        </p:nvSpPr>
        <p:spPr bwMode="auto">
          <a:xfrm>
            <a:off x="2487245" y="6004024"/>
            <a:ext cx="906585" cy="307777"/>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1400" b="1" dirty="0" err="1" smtClean="0">
                <a:solidFill>
                  <a:srgbClr val="FFFF00"/>
                </a:solidFill>
              </a:rPr>
              <a:t>oameni</a:t>
            </a:r>
            <a:endParaRPr lang="en-US" sz="1400" b="1" dirty="0" smtClean="0">
              <a:solidFill>
                <a:srgbClr val="FFFF00"/>
              </a:solidFill>
            </a:endParaRPr>
          </a:p>
        </p:txBody>
      </p:sp>
      <p:sp>
        <p:nvSpPr>
          <p:cNvPr id="31754" name="Text Box 13"/>
          <p:cNvSpPr txBox="1">
            <a:spLocks noChangeArrowheads="1"/>
          </p:cNvSpPr>
          <p:nvPr/>
        </p:nvSpPr>
        <p:spPr bwMode="auto">
          <a:xfrm>
            <a:off x="5939692" y="4603261"/>
            <a:ext cx="842108" cy="307777"/>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1400" b="1" dirty="0" err="1">
                <a:solidFill>
                  <a:srgbClr val="FFFF00"/>
                </a:solidFill>
              </a:rPr>
              <a:t>f</a:t>
            </a:r>
            <a:r>
              <a:rPr lang="en-US" sz="1400" b="1" dirty="0" err="1" smtClean="0">
                <a:solidFill>
                  <a:srgbClr val="FFFF00"/>
                </a:solidFill>
              </a:rPr>
              <a:t>elinar</a:t>
            </a:r>
            <a:r>
              <a:rPr lang="en-US" sz="1400" b="1" dirty="0" smtClean="0">
                <a:solidFill>
                  <a:srgbClr val="FFFF00"/>
                </a:solidFill>
              </a:rPr>
              <a:t> </a:t>
            </a:r>
          </a:p>
        </p:txBody>
      </p:sp>
      <p:sp>
        <p:nvSpPr>
          <p:cNvPr id="11" name="Text Box 6"/>
          <p:cNvSpPr txBox="1">
            <a:spLocks noChangeArrowheads="1"/>
          </p:cNvSpPr>
          <p:nvPr/>
        </p:nvSpPr>
        <p:spPr bwMode="auto">
          <a:xfrm>
            <a:off x="5056125" y="7030982"/>
            <a:ext cx="40687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1400" smtClean="0">
                <a:solidFill>
                  <a:srgbClr val="000000"/>
                </a:solidFill>
              </a:rPr>
              <a:t>Source: Fei-Fei Li, Rob Fergus, Antonio Torralba.</a:t>
            </a:r>
          </a:p>
        </p:txBody>
      </p:sp>
    </p:spTree>
    <p:extLst>
      <p:ext uri="{BB962C8B-B14F-4D97-AF65-F5344CB8AC3E}">
        <p14:creationId xmlns:p14="http://schemas.microsoft.com/office/powerpoint/2010/main" val="1657884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a:t>
            </a:r>
            <a:r>
              <a:rPr lang="en-US" dirty="0" err="1" smtClean="0"/>
              <a:t>lusterizarea</a:t>
            </a:r>
            <a:r>
              <a:rPr lang="en-US" dirty="0" smtClean="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050019" y="350588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268469" y="459083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903764" y="340485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928579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a:t>
            </a:r>
            <a:r>
              <a:rPr lang="en-US" dirty="0" err="1" smtClean="0"/>
              <a:t>lusterizarea</a:t>
            </a:r>
            <a:r>
              <a:rPr lang="en-US" dirty="0" smtClean="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16631" y="2191470"/>
            <a:ext cx="1923992"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897785" y="2175932"/>
            <a:ext cx="2796029" cy="3391897"/>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050019" y="350588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268469" y="459083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903764" y="340485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2065891" y="2686576"/>
            <a:ext cx="2665638" cy="2701192"/>
          </a:xfrm>
          <a:custGeom>
            <a:avLst/>
            <a:gdLst>
              <a:gd name="connsiteX0" fmla="*/ 1139826 w 2665638"/>
              <a:gd name="connsiteY0" fmla="*/ 1406648 h 2701192"/>
              <a:gd name="connsiteX1" fmla="*/ 1398749 w 2665638"/>
              <a:gd name="connsiteY1" fmla="*/ 309368 h 2701192"/>
              <a:gd name="connsiteX2" fmla="*/ 1990574 w 2665638"/>
              <a:gd name="connsiteY2" fmla="*/ 1144 h 2701192"/>
              <a:gd name="connsiteX3" fmla="*/ 2496091 w 2665638"/>
              <a:gd name="connsiteY3" fmla="*/ 383342 h 2701192"/>
              <a:gd name="connsiteX4" fmla="*/ 2520750 w 2665638"/>
              <a:gd name="connsiteY4" fmla="*/ 999792 h 2701192"/>
              <a:gd name="connsiteX5" fmla="*/ 2644047 w 2665638"/>
              <a:gd name="connsiteY5" fmla="*/ 1751860 h 2701192"/>
              <a:gd name="connsiteX6" fmla="*/ 2607058 w 2665638"/>
              <a:gd name="connsiteY6" fmla="*/ 2343651 h 2701192"/>
              <a:gd name="connsiteX7" fmla="*/ 2089211 w 2665638"/>
              <a:gd name="connsiteY7" fmla="*/ 2602560 h 2701192"/>
              <a:gd name="connsiteX8" fmla="*/ 597320 w 2665638"/>
              <a:gd name="connsiteY8" fmla="*/ 2701192 h 2701192"/>
              <a:gd name="connsiteX9" fmla="*/ 104133 w 2665638"/>
              <a:gd name="connsiteY9" fmla="*/ 2627218 h 2701192"/>
              <a:gd name="connsiteX10" fmla="*/ 30155 w 2665638"/>
              <a:gd name="connsiteY10" fmla="*/ 2380638 h 2701192"/>
              <a:gd name="connsiteX11" fmla="*/ 486353 w 2665638"/>
              <a:gd name="connsiteY11" fmla="*/ 2035427 h 2701192"/>
              <a:gd name="connsiteX12" fmla="*/ 991870 w 2665638"/>
              <a:gd name="connsiteY12" fmla="*/ 1838163 h 2701192"/>
              <a:gd name="connsiteX13" fmla="*/ 1139826 w 2665638"/>
              <a:gd name="connsiteY13" fmla="*/ 1406648 h 270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5638" h="2701192">
                <a:moveTo>
                  <a:pt x="1139826" y="1406648"/>
                </a:moveTo>
                <a:cubicBezTo>
                  <a:pt x="1207639" y="1151849"/>
                  <a:pt x="1256958" y="543619"/>
                  <a:pt x="1398749" y="309368"/>
                </a:cubicBezTo>
                <a:cubicBezTo>
                  <a:pt x="1540540" y="75117"/>
                  <a:pt x="1807684" y="-11185"/>
                  <a:pt x="1990574" y="1144"/>
                </a:cubicBezTo>
                <a:cubicBezTo>
                  <a:pt x="2173464" y="13473"/>
                  <a:pt x="2407728" y="216901"/>
                  <a:pt x="2496091" y="383342"/>
                </a:cubicBezTo>
                <a:cubicBezTo>
                  <a:pt x="2584454" y="549783"/>
                  <a:pt x="2496091" y="771706"/>
                  <a:pt x="2520750" y="999792"/>
                </a:cubicBezTo>
                <a:cubicBezTo>
                  <a:pt x="2545409" y="1227878"/>
                  <a:pt x="2629662" y="1527884"/>
                  <a:pt x="2644047" y="1751860"/>
                </a:cubicBezTo>
                <a:cubicBezTo>
                  <a:pt x="2658432" y="1975837"/>
                  <a:pt x="2699531" y="2201868"/>
                  <a:pt x="2607058" y="2343651"/>
                </a:cubicBezTo>
                <a:cubicBezTo>
                  <a:pt x="2514585" y="2485434"/>
                  <a:pt x="2424167" y="2542970"/>
                  <a:pt x="2089211" y="2602560"/>
                </a:cubicBezTo>
                <a:cubicBezTo>
                  <a:pt x="1754255" y="2662150"/>
                  <a:pt x="928166" y="2697082"/>
                  <a:pt x="597320" y="2701192"/>
                </a:cubicBezTo>
                <a:cubicBezTo>
                  <a:pt x="266474" y="2705302"/>
                  <a:pt x="198660" y="2680644"/>
                  <a:pt x="104133" y="2627218"/>
                </a:cubicBezTo>
                <a:cubicBezTo>
                  <a:pt x="9605" y="2573792"/>
                  <a:pt x="-33548" y="2479270"/>
                  <a:pt x="30155" y="2380638"/>
                </a:cubicBezTo>
                <a:cubicBezTo>
                  <a:pt x="93858" y="2282006"/>
                  <a:pt x="326067" y="2125840"/>
                  <a:pt x="486353" y="2035427"/>
                </a:cubicBezTo>
                <a:cubicBezTo>
                  <a:pt x="646639" y="1945015"/>
                  <a:pt x="882958" y="1947069"/>
                  <a:pt x="991870" y="1838163"/>
                </a:cubicBezTo>
                <a:cubicBezTo>
                  <a:pt x="1100782" y="1729257"/>
                  <a:pt x="1072013" y="1661447"/>
                  <a:pt x="1139826" y="1406648"/>
                </a:cubicBezTo>
                <a:close/>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07048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a:t>
            </a:r>
            <a:r>
              <a:rPr lang="en-US" dirty="0" err="1" smtClean="0"/>
              <a:t>lusterizarea</a:t>
            </a:r>
            <a:r>
              <a:rPr lang="en-US" dirty="0" smtClean="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16631" y="2191470"/>
            <a:ext cx="1923992"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897785" y="2175932"/>
            <a:ext cx="2796029" cy="3391897"/>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11669" y="354287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724666" y="414356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212014" y="3466499"/>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2065891" y="2686576"/>
            <a:ext cx="2665638" cy="2701192"/>
          </a:xfrm>
          <a:custGeom>
            <a:avLst/>
            <a:gdLst>
              <a:gd name="connsiteX0" fmla="*/ 1139826 w 2665638"/>
              <a:gd name="connsiteY0" fmla="*/ 1406648 h 2701192"/>
              <a:gd name="connsiteX1" fmla="*/ 1398749 w 2665638"/>
              <a:gd name="connsiteY1" fmla="*/ 309368 h 2701192"/>
              <a:gd name="connsiteX2" fmla="*/ 1990574 w 2665638"/>
              <a:gd name="connsiteY2" fmla="*/ 1144 h 2701192"/>
              <a:gd name="connsiteX3" fmla="*/ 2496091 w 2665638"/>
              <a:gd name="connsiteY3" fmla="*/ 383342 h 2701192"/>
              <a:gd name="connsiteX4" fmla="*/ 2520750 w 2665638"/>
              <a:gd name="connsiteY4" fmla="*/ 999792 h 2701192"/>
              <a:gd name="connsiteX5" fmla="*/ 2644047 w 2665638"/>
              <a:gd name="connsiteY5" fmla="*/ 1751860 h 2701192"/>
              <a:gd name="connsiteX6" fmla="*/ 2607058 w 2665638"/>
              <a:gd name="connsiteY6" fmla="*/ 2343651 h 2701192"/>
              <a:gd name="connsiteX7" fmla="*/ 2089211 w 2665638"/>
              <a:gd name="connsiteY7" fmla="*/ 2602560 h 2701192"/>
              <a:gd name="connsiteX8" fmla="*/ 597320 w 2665638"/>
              <a:gd name="connsiteY8" fmla="*/ 2701192 h 2701192"/>
              <a:gd name="connsiteX9" fmla="*/ 104133 w 2665638"/>
              <a:gd name="connsiteY9" fmla="*/ 2627218 h 2701192"/>
              <a:gd name="connsiteX10" fmla="*/ 30155 w 2665638"/>
              <a:gd name="connsiteY10" fmla="*/ 2380638 h 2701192"/>
              <a:gd name="connsiteX11" fmla="*/ 486353 w 2665638"/>
              <a:gd name="connsiteY11" fmla="*/ 2035427 h 2701192"/>
              <a:gd name="connsiteX12" fmla="*/ 991870 w 2665638"/>
              <a:gd name="connsiteY12" fmla="*/ 1838163 h 2701192"/>
              <a:gd name="connsiteX13" fmla="*/ 1139826 w 2665638"/>
              <a:gd name="connsiteY13" fmla="*/ 1406648 h 270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5638" h="2701192">
                <a:moveTo>
                  <a:pt x="1139826" y="1406648"/>
                </a:moveTo>
                <a:cubicBezTo>
                  <a:pt x="1207639" y="1151849"/>
                  <a:pt x="1256958" y="543619"/>
                  <a:pt x="1398749" y="309368"/>
                </a:cubicBezTo>
                <a:cubicBezTo>
                  <a:pt x="1540540" y="75117"/>
                  <a:pt x="1807684" y="-11185"/>
                  <a:pt x="1990574" y="1144"/>
                </a:cubicBezTo>
                <a:cubicBezTo>
                  <a:pt x="2173464" y="13473"/>
                  <a:pt x="2407728" y="216901"/>
                  <a:pt x="2496091" y="383342"/>
                </a:cubicBezTo>
                <a:cubicBezTo>
                  <a:pt x="2584454" y="549783"/>
                  <a:pt x="2496091" y="771706"/>
                  <a:pt x="2520750" y="999792"/>
                </a:cubicBezTo>
                <a:cubicBezTo>
                  <a:pt x="2545409" y="1227878"/>
                  <a:pt x="2629662" y="1527884"/>
                  <a:pt x="2644047" y="1751860"/>
                </a:cubicBezTo>
                <a:cubicBezTo>
                  <a:pt x="2658432" y="1975837"/>
                  <a:pt x="2699531" y="2201868"/>
                  <a:pt x="2607058" y="2343651"/>
                </a:cubicBezTo>
                <a:cubicBezTo>
                  <a:pt x="2514585" y="2485434"/>
                  <a:pt x="2424167" y="2542970"/>
                  <a:pt x="2089211" y="2602560"/>
                </a:cubicBezTo>
                <a:cubicBezTo>
                  <a:pt x="1754255" y="2662150"/>
                  <a:pt x="928166" y="2697082"/>
                  <a:pt x="597320" y="2701192"/>
                </a:cubicBezTo>
                <a:cubicBezTo>
                  <a:pt x="266474" y="2705302"/>
                  <a:pt x="198660" y="2680644"/>
                  <a:pt x="104133" y="2627218"/>
                </a:cubicBezTo>
                <a:cubicBezTo>
                  <a:pt x="9605" y="2573792"/>
                  <a:pt x="-33548" y="2479270"/>
                  <a:pt x="30155" y="2380638"/>
                </a:cubicBezTo>
                <a:cubicBezTo>
                  <a:pt x="93858" y="2282006"/>
                  <a:pt x="326067" y="2125840"/>
                  <a:pt x="486353" y="2035427"/>
                </a:cubicBezTo>
                <a:cubicBezTo>
                  <a:pt x="646639" y="1945015"/>
                  <a:pt x="882958" y="1947069"/>
                  <a:pt x="991870" y="1838163"/>
                </a:cubicBezTo>
                <a:cubicBezTo>
                  <a:pt x="1100782" y="1729257"/>
                  <a:pt x="1072013" y="1661447"/>
                  <a:pt x="1139826" y="1406648"/>
                </a:cubicBezTo>
                <a:close/>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73575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a:t>
            </a:r>
            <a:r>
              <a:rPr lang="en-US" dirty="0" err="1" smtClean="0"/>
              <a:t>lusterizarea</a:t>
            </a:r>
            <a:r>
              <a:rPr lang="en-US" dirty="0" smtClean="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111669" y="354287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724666" y="414356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212014" y="3466499"/>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63155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a:t>
            </a:r>
            <a:r>
              <a:rPr lang="en-US" dirty="0" err="1" smtClean="0"/>
              <a:t>lusterizarea</a:t>
            </a:r>
            <a:r>
              <a:rPr lang="en-US" dirty="0" smtClean="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415209">
            <a:off x="5611631" y="1776900"/>
            <a:ext cx="1785085" cy="32666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11669" y="354287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724666" y="414356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212014" y="3466499"/>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1075888">
            <a:off x="3152954" y="2964632"/>
            <a:ext cx="2139188" cy="2481826"/>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4263155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a:t>
            </a:r>
            <a:r>
              <a:rPr lang="en-US" dirty="0" err="1" smtClean="0"/>
              <a:t>lusterizarea</a:t>
            </a:r>
            <a:r>
              <a:rPr lang="en-US" dirty="0" smtClean="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415209">
            <a:off x="5611631" y="1776900"/>
            <a:ext cx="1785085" cy="32666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254856" y="404492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495604" y="329389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1075888">
            <a:off x="3152954" y="2964632"/>
            <a:ext cx="2139188" cy="2481826"/>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2844467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a:t>
            </a:r>
            <a:r>
              <a:rPr lang="en-US" dirty="0" err="1" smtClean="0"/>
              <a:t>lusterizarea</a:t>
            </a:r>
            <a:r>
              <a:rPr lang="en-US" dirty="0" smtClean="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254856" y="404492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495604" y="329389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13159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a:t>
            </a:r>
            <a:r>
              <a:rPr lang="en-US" dirty="0" err="1" smtClean="0"/>
              <a:t>lusterizarea</a:t>
            </a:r>
            <a:r>
              <a:rPr lang="en-US" dirty="0" smtClean="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254856" y="404492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495604" y="329389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813159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a:t>
            </a:r>
            <a:r>
              <a:rPr lang="en-US" dirty="0" err="1" smtClean="0"/>
              <a:t>lusterizarea</a:t>
            </a:r>
            <a:r>
              <a:rPr lang="en-US" dirty="0" smtClean="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206677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err="1"/>
              <a:t>C</a:t>
            </a:r>
            <a:r>
              <a:rPr lang="en-US" dirty="0" err="1" smtClean="0"/>
              <a:t>lusterizarea</a:t>
            </a:r>
            <a:r>
              <a:rPr lang="en-US" dirty="0" smtClean="0"/>
              <a:t> K-means</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09738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4"/>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2.xml><?xml version="1.0" encoding="utf-8"?>
<p:tagLst xmlns:a="http://schemas.openxmlformats.org/drawingml/2006/main" xmlns:r="http://schemas.openxmlformats.org/officeDocument/2006/relationships" xmlns:p="http://schemas.openxmlformats.org/presentationml/2006/main">
  <p:tag name="TIMING" val="|11.4"/>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0\right]$&#10;\end{document}&#10;"/>
  <p:tag name="EXTERNALNAME" val="Edittex"/>
  <p:tag name="BLEND" val="False"/>
  <p:tag name="TRANSPARENT" val="False"/>
  <p:tag name="BITMAPFORMAT" val="bmpmono"/>
  <p:tag name="DEBUGINTERACTIVE" val="True"/>
  <p:tag name="ORIGWIDTH" val="441.875"/>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0,\frac{\partial f}{\partial y}\right]$&#10;\end{document}&#10;"/>
  <p:tag name="EXTERNALNAME" val="Edittex"/>
  <p:tag name="BLEND" val="False"/>
  <p:tag name="TRANSPARENT" val="False"/>
  <p:tag name="BITMAPFORMAT" val="bmpmono"/>
  <p:tag name="DEBUGINTERACTIVE" val="True"/>
  <p:tag name="ORIGWIDTH" val="441.875"/>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12307</TotalTime>
  <Words>3701</Words>
  <Application>Microsoft Macintosh PowerPoint</Application>
  <PresentationFormat>On-screen Show (4:3)</PresentationFormat>
  <Paragraphs>1108</Paragraphs>
  <Slides>112</Slides>
  <Notes>101</Notes>
  <HiddenSlides>2</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112</vt:i4>
      </vt:variant>
    </vt:vector>
  </HeadingPairs>
  <TitlesOfParts>
    <vt:vector size="127" baseType="lpstr">
      <vt:lpstr>Arial Black</vt:lpstr>
      <vt:lpstr>Calibri</vt:lpstr>
      <vt:lpstr>ETH Light</vt:lpstr>
      <vt:lpstr>Garamond</vt:lpstr>
      <vt:lpstr>Helvetica Neue</vt:lpstr>
      <vt:lpstr>Mangal</vt:lpstr>
      <vt:lpstr>ＭＳ Ｐゴシック</vt:lpstr>
      <vt:lpstr>Ottawa</vt:lpstr>
      <vt:lpstr>Times New Roman</vt:lpstr>
      <vt:lpstr>Trebuchet MS</vt:lpstr>
      <vt:lpstr>Wingdings</vt:lpstr>
      <vt:lpstr>Arial</vt:lpstr>
      <vt:lpstr>Office Theme</vt:lpstr>
      <vt:lpstr>Image</vt:lpstr>
      <vt:lpstr>Equation</vt:lpstr>
      <vt:lpstr>PowerPoint Presentation</vt:lpstr>
      <vt:lpstr>Cuprins</vt:lpstr>
      <vt:lpstr>Ce vedeți în această imagine?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Recunoaşterea claselor de obiecte la nivel de instanță</vt:lpstr>
      <vt:lpstr>Recunoaşterea claselor de obiecte la nivel generic</vt:lpstr>
      <vt:lpstr>Recunoaşterea claselor de obiecte</vt:lpstr>
      <vt:lpstr>Organizarea ierarhică a claselor de obiecte (Rosch – 1976)</vt:lpstr>
      <vt:lpstr>Organizarea ierarhică a claselor de obiecte (Rosch – 1976)</vt:lpstr>
      <vt:lpstr>Recunoaşterea claselor de obiecte</vt:lpstr>
      <vt:lpstr>Clase de obiecte - exemple</vt:lpstr>
      <vt:lpstr>Cât de multe clase de obiecte există?</vt:lpstr>
      <vt:lpstr>PowerPoint Presentation</vt:lpstr>
      <vt:lpstr>PowerPoint Presentation</vt:lpstr>
      <vt:lpstr>PowerPoint Presentation</vt:lpstr>
      <vt:lpstr>PowerPoint Presentation</vt:lpstr>
      <vt:lpstr>Găsirea obiectelor vizual similare</vt:lpstr>
      <vt:lpstr>Recunoaştere în Vederea Artificială</vt:lpstr>
      <vt:lpstr>PowerPoint Presentation</vt:lpstr>
      <vt:lpstr>Exemplu: 2 clase - indoor/outdoor</vt:lpstr>
      <vt:lpstr>Învățarea supervizată</vt:lpstr>
      <vt:lpstr>Etapa de învățare/antrenare</vt:lpstr>
      <vt:lpstr>Etapa de testare</vt:lpstr>
      <vt:lpstr>Extragerea caracteristicilor din imagini</vt:lpstr>
      <vt:lpstr>Histograme</vt:lpstr>
      <vt:lpstr>Histograme</vt:lpstr>
      <vt:lpstr>Histograme</vt:lpstr>
      <vt:lpstr>Calculul distanței între histograme</vt:lpstr>
      <vt:lpstr>Histograme: detalii de implementare</vt:lpstr>
      <vt:lpstr>Modelul bag of words utilizat în procesarea limbajului natural</vt:lpstr>
      <vt:lpstr>Modelul bag of words utilizat în procesarea limbajului natural</vt:lpstr>
      <vt:lpstr>Modelul bag of words utilizat în procesarea limbajului natural</vt:lpstr>
      <vt:lpstr>Modelul bag of words utilizat în procesarea limbajului natural</vt:lpstr>
      <vt:lpstr>Modelul bag of words utilizat în procesarea limbajului natural</vt:lpstr>
      <vt:lpstr>De la cuvinte la cuvinte vizuale</vt:lpstr>
      <vt:lpstr>PowerPoint Presentation</vt:lpstr>
      <vt:lpstr>PowerPoint Presentation</vt:lpstr>
      <vt:lpstr>Modele de tip bag of words: reprezentarea texturii</vt:lpstr>
      <vt:lpstr>Recunoaşterea texturii</vt:lpstr>
      <vt:lpstr>Recunoaşterea texturii</vt:lpstr>
      <vt:lpstr>Recunoaşterea texturii</vt:lpstr>
      <vt:lpstr>PowerPoint Presentation</vt:lpstr>
      <vt:lpstr>PowerPoint Presentation</vt:lpstr>
      <vt:lpstr>Modelul ‘bag of visual words’</vt:lpstr>
      <vt:lpstr>Modelul ‘bag of visual words’</vt:lpstr>
      <vt:lpstr>Modelul ‘bag of visual words’</vt:lpstr>
      <vt:lpstr>Modelul ‘bag of visual words’</vt:lpstr>
      <vt:lpstr>Modelul ‘bag of visual words’</vt:lpstr>
      <vt:lpstr>PowerPoint Presentation</vt:lpstr>
      <vt:lpstr>2. Extragerea de caracteristici</vt:lpstr>
      <vt:lpstr>2. Extragerea de caracteristici</vt:lpstr>
      <vt:lpstr>2. Extragerea de caracteristici</vt:lpstr>
      <vt:lpstr>Gradientul unei imagini</vt:lpstr>
      <vt:lpstr>Filtre Sobel</vt:lpstr>
      <vt:lpstr>Calculul gradientului unei imagini</vt:lpstr>
      <vt:lpstr>Calculul gradientului unei imagini</vt:lpstr>
      <vt:lpstr>Calculul gradientului unei imagini</vt:lpstr>
      <vt:lpstr>Calculul gradientului unei imagini</vt:lpstr>
      <vt:lpstr>Calculul gradientului unei imagini</vt:lpstr>
      <vt:lpstr> HoG pentru detectarea oamenilor</vt:lpstr>
      <vt:lpstr> HOG pentru detectarea oamenilor</vt:lpstr>
      <vt:lpstr> HOG pentru detectarea oamenilor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Maşini cu vectori suport + HOG</vt:lpstr>
      <vt:lpstr>Maşini cu vectori suport + HOG</vt:lpstr>
      <vt:lpstr>HOG şi pentru alte clase</vt:lpstr>
      <vt:lpstr>3. Învățarea vocabularului vizual</vt:lpstr>
      <vt:lpstr>3. Învățarea vocabularului vizual</vt:lpstr>
      <vt:lpstr>3. Învățarea vocabularului vizual</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Clusterizarea K-means</vt:lpstr>
      <vt:lpstr>Vocabular vizual - exemplu</vt:lpstr>
      <vt:lpstr>Vocabular vizual - exemplu</vt:lpstr>
      <vt:lpstr>Limitări ale modelului bag of visual words</vt:lpstr>
      <vt:lpstr>Poziția în imagine a caracteristicilor</vt:lpstr>
      <vt:lpstr>Piramidă spațială</vt:lpstr>
      <vt:lpstr>Piramidă spațială</vt:lpstr>
      <vt:lpstr>Piramidă spațială</vt:lpstr>
      <vt:lpstr>Piramidă spațială</vt:lpstr>
      <vt:lpstr>Piramidă spațială</vt:lpstr>
      <vt:lpstr>Clasificarea imaginilor:  modelul bag of visual words</vt:lpstr>
      <vt:lpstr>PowerPoint Presentation</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Bogdan Alexe</dc:creator>
  <cp:lastModifiedBy>Microsoft Office User</cp:lastModifiedBy>
  <cp:revision>197</cp:revision>
  <dcterms:created xsi:type="dcterms:W3CDTF">2014-11-23T22:04:52Z</dcterms:created>
  <dcterms:modified xsi:type="dcterms:W3CDTF">2017-11-28T23:26:39Z</dcterms:modified>
</cp:coreProperties>
</file>